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80" r:id="rId5"/>
    <p:sldId id="381" r:id="rId6"/>
    <p:sldId id="382" r:id="rId7"/>
    <p:sldId id="383" r:id="rId8"/>
    <p:sldId id="284" r:id="rId9"/>
    <p:sldId id="286" r:id="rId10"/>
    <p:sldId id="293" r:id="rId11"/>
    <p:sldId id="384" r:id="rId12"/>
    <p:sldId id="339" r:id="rId13"/>
    <p:sldId id="340" r:id="rId14"/>
    <p:sldId id="385" r:id="rId15"/>
    <p:sldId id="386" r:id="rId16"/>
    <p:sldId id="387" r:id="rId17"/>
    <p:sldId id="388" r:id="rId18"/>
    <p:sldId id="389" r:id="rId19"/>
    <p:sldId id="391" r:id="rId20"/>
    <p:sldId id="392" r:id="rId21"/>
    <p:sldId id="390" r:id="rId22"/>
    <p:sldId id="393" r:id="rId23"/>
    <p:sldId id="394" r:id="rId24"/>
    <p:sldId id="395" r:id="rId25"/>
    <p:sldId id="396" r:id="rId26"/>
    <p:sldId id="397" r:id="rId27"/>
    <p:sldId id="398" r:id="rId28"/>
    <p:sldId id="399" r:id="rId29"/>
    <p:sldId id="400" r:id="rId30"/>
    <p:sldId id="401" r:id="rId31"/>
    <p:sldId id="402" r:id="rId32"/>
    <p:sldId id="403" r:id="rId33"/>
    <p:sldId id="405" r:id="rId34"/>
    <p:sldId id="404" r:id="rId35"/>
    <p:sldId id="283"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6F5"/>
    <a:srgbClr val="00608B"/>
    <a:srgbClr val="004365"/>
    <a:srgbClr val="004363"/>
    <a:srgbClr val="0079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196" autoAdjust="0"/>
  </p:normalViewPr>
  <p:slideViewPr>
    <p:cSldViewPr snapToGrid="0">
      <p:cViewPr>
        <p:scale>
          <a:sx n="81" d="100"/>
          <a:sy n="81" d="100"/>
        </p:scale>
        <p:origin x="754"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5D172-C013-F875-446A-8DDDBB9E56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7098DB-D3AE-64D3-C800-763F2224CF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1A9004-8A42-9B3D-A677-D2BBA6BF0CBE}"/>
              </a:ext>
            </a:extLst>
          </p:cNvPr>
          <p:cNvSpPr>
            <a:spLocks noGrp="1"/>
          </p:cNvSpPr>
          <p:nvPr>
            <p:ph type="dt" sz="half" idx="10"/>
          </p:nvPr>
        </p:nvSpPr>
        <p:spPr/>
        <p:txBody>
          <a:bodyPr/>
          <a:lstStyle/>
          <a:p>
            <a:fld id="{4CFDE1EB-A7BA-4EC9-9B92-1DE75AF00D5F}" type="datetimeFigureOut">
              <a:rPr lang="en-US" smtClean="0"/>
              <a:t>8/16/2023</a:t>
            </a:fld>
            <a:endParaRPr lang="en-US"/>
          </a:p>
        </p:txBody>
      </p:sp>
      <p:sp>
        <p:nvSpPr>
          <p:cNvPr id="5" name="Footer Placeholder 4">
            <a:extLst>
              <a:ext uri="{FF2B5EF4-FFF2-40B4-BE49-F238E27FC236}">
                <a16:creationId xmlns:a16="http://schemas.microsoft.com/office/drawing/2014/main" id="{E7EDC469-35D2-27F7-5586-E3D4A0EB26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9AE195-57F1-BB60-2239-8C3AF31606D2}"/>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847116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F0588-9B15-7897-BFE0-73D7E93F09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9BF2CC-1CCE-AC04-644A-2B835F803F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0AC059-EB20-7131-0768-34A7F48E71BA}"/>
              </a:ext>
            </a:extLst>
          </p:cNvPr>
          <p:cNvSpPr>
            <a:spLocks noGrp="1"/>
          </p:cNvSpPr>
          <p:nvPr>
            <p:ph type="dt" sz="half" idx="10"/>
          </p:nvPr>
        </p:nvSpPr>
        <p:spPr/>
        <p:txBody>
          <a:bodyPr/>
          <a:lstStyle/>
          <a:p>
            <a:fld id="{4CFDE1EB-A7BA-4EC9-9B92-1DE75AF00D5F}" type="datetimeFigureOut">
              <a:rPr lang="en-US" smtClean="0"/>
              <a:t>8/16/2023</a:t>
            </a:fld>
            <a:endParaRPr lang="en-US"/>
          </a:p>
        </p:txBody>
      </p:sp>
      <p:sp>
        <p:nvSpPr>
          <p:cNvPr id="5" name="Footer Placeholder 4">
            <a:extLst>
              <a:ext uri="{FF2B5EF4-FFF2-40B4-BE49-F238E27FC236}">
                <a16:creationId xmlns:a16="http://schemas.microsoft.com/office/drawing/2014/main" id="{67323F3A-DFC3-7B12-CB25-19F6AC3E5D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0A88EE-C598-4219-24E0-52CBD3B02750}"/>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4151064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E3850-48F9-48C6-5520-BC553F738E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E873C8-8636-F328-4393-8ECA5DEC0F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A404B5-04AE-A95A-8AE2-57732C3EF303}"/>
              </a:ext>
            </a:extLst>
          </p:cNvPr>
          <p:cNvSpPr>
            <a:spLocks noGrp="1"/>
          </p:cNvSpPr>
          <p:nvPr>
            <p:ph type="dt" sz="half" idx="10"/>
          </p:nvPr>
        </p:nvSpPr>
        <p:spPr/>
        <p:txBody>
          <a:bodyPr/>
          <a:lstStyle/>
          <a:p>
            <a:fld id="{4CFDE1EB-A7BA-4EC9-9B92-1DE75AF00D5F}" type="datetimeFigureOut">
              <a:rPr lang="en-US" smtClean="0"/>
              <a:t>8/16/2023</a:t>
            </a:fld>
            <a:endParaRPr lang="en-US"/>
          </a:p>
        </p:txBody>
      </p:sp>
      <p:sp>
        <p:nvSpPr>
          <p:cNvPr id="5" name="Footer Placeholder 4">
            <a:extLst>
              <a:ext uri="{FF2B5EF4-FFF2-40B4-BE49-F238E27FC236}">
                <a16:creationId xmlns:a16="http://schemas.microsoft.com/office/drawing/2014/main" id="{C51A0C48-6A8A-16B7-EF1D-5CABCE5112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2FBF90-4594-7E5B-FA3E-27FC6CA0AF63}"/>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453869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41B2A-CDEF-465C-59F8-69BE6A9C02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795F1-4A50-91EE-E3FF-738A0B896D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50DCD8-E716-51F7-3329-A95BEE1BCB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642675-4B53-5429-C364-C399A4E32613}"/>
              </a:ext>
            </a:extLst>
          </p:cNvPr>
          <p:cNvSpPr>
            <a:spLocks noGrp="1"/>
          </p:cNvSpPr>
          <p:nvPr>
            <p:ph type="dt" sz="half" idx="10"/>
          </p:nvPr>
        </p:nvSpPr>
        <p:spPr/>
        <p:txBody>
          <a:bodyPr/>
          <a:lstStyle/>
          <a:p>
            <a:fld id="{4CFDE1EB-A7BA-4EC9-9B92-1DE75AF00D5F}" type="datetimeFigureOut">
              <a:rPr lang="en-US" smtClean="0"/>
              <a:t>8/16/2023</a:t>
            </a:fld>
            <a:endParaRPr lang="en-US"/>
          </a:p>
        </p:txBody>
      </p:sp>
      <p:sp>
        <p:nvSpPr>
          <p:cNvPr id="6" name="Footer Placeholder 5">
            <a:extLst>
              <a:ext uri="{FF2B5EF4-FFF2-40B4-BE49-F238E27FC236}">
                <a16:creationId xmlns:a16="http://schemas.microsoft.com/office/drawing/2014/main" id="{450E7DB3-87CC-C3E2-6AC5-925A15F738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126F1E-2000-9849-1B21-CC9D9B8F9AD7}"/>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70958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12081-BF6B-578B-A0AC-019D661B55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15C11A-C1D8-DE04-A52B-C2E6700ECE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A4D5A2-6399-4835-62FA-4390C4C170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D6AD29-98B9-E12E-88BB-7B63C037C1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2B018F-7A72-5BB1-E413-9301E01F6B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29016C-6A3F-3CAD-624F-26C5F5CDD950}"/>
              </a:ext>
            </a:extLst>
          </p:cNvPr>
          <p:cNvSpPr>
            <a:spLocks noGrp="1"/>
          </p:cNvSpPr>
          <p:nvPr>
            <p:ph type="dt" sz="half" idx="10"/>
          </p:nvPr>
        </p:nvSpPr>
        <p:spPr/>
        <p:txBody>
          <a:bodyPr/>
          <a:lstStyle/>
          <a:p>
            <a:fld id="{4CFDE1EB-A7BA-4EC9-9B92-1DE75AF00D5F}" type="datetimeFigureOut">
              <a:rPr lang="en-US" smtClean="0"/>
              <a:t>8/16/2023</a:t>
            </a:fld>
            <a:endParaRPr lang="en-US"/>
          </a:p>
        </p:txBody>
      </p:sp>
      <p:sp>
        <p:nvSpPr>
          <p:cNvPr id="8" name="Footer Placeholder 7">
            <a:extLst>
              <a:ext uri="{FF2B5EF4-FFF2-40B4-BE49-F238E27FC236}">
                <a16:creationId xmlns:a16="http://schemas.microsoft.com/office/drawing/2014/main" id="{90972191-C0A6-F87F-B1AE-AD590037C3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C792FA-9869-D98B-72ED-D08B36640A84}"/>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980901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76F67-AEB7-A568-38EA-419312AAA3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E0C5AB-728C-8C45-8F25-31642E5D5F1B}"/>
              </a:ext>
            </a:extLst>
          </p:cNvPr>
          <p:cNvSpPr>
            <a:spLocks noGrp="1"/>
          </p:cNvSpPr>
          <p:nvPr>
            <p:ph type="dt" sz="half" idx="10"/>
          </p:nvPr>
        </p:nvSpPr>
        <p:spPr/>
        <p:txBody>
          <a:bodyPr/>
          <a:lstStyle/>
          <a:p>
            <a:fld id="{4CFDE1EB-A7BA-4EC9-9B92-1DE75AF00D5F}" type="datetimeFigureOut">
              <a:rPr lang="en-US" smtClean="0"/>
              <a:t>8/16/2023</a:t>
            </a:fld>
            <a:endParaRPr lang="en-US"/>
          </a:p>
        </p:txBody>
      </p:sp>
      <p:sp>
        <p:nvSpPr>
          <p:cNvPr id="4" name="Footer Placeholder 3">
            <a:extLst>
              <a:ext uri="{FF2B5EF4-FFF2-40B4-BE49-F238E27FC236}">
                <a16:creationId xmlns:a16="http://schemas.microsoft.com/office/drawing/2014/main" id="{FA5CEF19-5F2C-14CE-32A8-0EFA258EEF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B51B30-E18E-6526-39EC-86CA86F8DB8A}"/>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263063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73EEE9-C1D0-0989-105D-ED2719D70D69}"/>
              </a:ext>
            </a:extLst>
          </p:cNvPr>
          <p:cNvSpPr>
            <a:spLocks noGrp="1"/>
          </p:cNvSpPr>
          <p:nvPr>
            <p:ph type="dt" sz="half" idx="10"/>
          </p:nvPr>
        </p:nvSpPr>
        <p:spPr/>
        <p:txBody>
          <a:bodyPr/>
          <a:lstStyle/>
          <a:p>
            <a:fld id="{4CFDE1EB-A7BA-4EC9-9B92-1DE75AF00D5F}" type="datetimeFigureOut">
              <a:rPr lang="en-US" smtClean="0"/>
              <a:t>8/16/2023</a:t>
            </a:fld>
            <a:endParaRPr lang="en-US"/>
          </a:p>
        </p:txBody>
      </p:sp>
      <p:sp>
        <p:nvSpPr>
          <p:cNvPr id="3" name="Footer Placeholder 2">
            <a:extLst>
              <a:ext uri="{FF2B5EF4-FFF2-40B4-BE49-F238E27FC236}">
                <a16:creationId xmlns:a16="http://schemas.microsoft.com/office/drawing/2014/main" id="{BFA313E8-C6A6-E136-17CB-D6E9FBAB24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AA0187-9CE5-0CC4-BDAF-CA332A2CB695}"/>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537432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4EAE-0DBB-B888-2FC9-30503D64EF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59EDF6-C1F9-5C43-9045-0E43A8390A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0620B2-5B6F-0A8B-3A55-CAE0B6E0FC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BC8C92-13FE-9CF5-94B6-15DD9C0F5EA7}"/>
              </a:ext>
            </a:extLst>
          </p:cNvPr>
          <p:cNvSpPr>
            <a:spLocks noGrp="1"/>
          </p:cNvSpPr>
          <p:nvPr>
            <p:ph type="dt" sz="half" idx="10"/>
          </p:nvPr>
        </p:nvSpPr>
        <p:spPr/>
        <p:txBody>
          <a:bodyPr/>
          <a:lstStyle/>
          <a:p>
            <a:fld id="{4CFDE1EB-A7BA-4EC9-9B92-1DE75AF00D5F}" type="datetimeFigureOut">
              <a:rPr lang="en-US" smtClean="0"/>
              <a:t>8/16/2023</a:t>
            </a:fld>
            <a:endParaRPr lang="en-US"/>
          </a:p>
        </p:txBody>
      </p:sp>
      <p:sp>
        <p:nvSpPr>
          <p:cNvPr id="6" name="Footer Placeholder 5">
            <a:extLst>
              <a:ext uri="{FF2B5EF4-FFF2-40B4-BE49-F238E27FC236}">
                <a16:creationId xmlns:a16="http://schemas.microsoft.com/office/drawing/2014/main" id="{49297C5A-57CC-6AE4-245E-F7D77F5818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E335EC-9502-0DCF-22C0-2B2ED46A184F}"/>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88441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9FBD4-F2E9-2B77-161D-FFCC522A6C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27681F-384B-B784-A9D2-DD478E2BE0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852866-D411-927C-E3C6-ECE91655D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37438A-BB7B-7B95-4AE9-519CF8847702}"/>
              </a:ext>
            </a:extLst>
          </p:cNvPr>
          <p:cNvSpPr>
            <a:spLocks noGrp="1"/>
          </p:cNvSpPr>
          <p:nvPr>
            <p:ph type="dt" sz="half" idx="10"/>
          </p:nvPr>
        </p:nvSpPr>
        <p:spPr/>
        <p:txBody>
          <a:bodyPr/>
          <a:lstStyle/>
          <a:p>
            <a:fld id="{4CFDE1EB-A7BA-4EC9-9B92-1DE75AF00D5F}" type="datetimeFigureOut">
              <a:rPr lang="en-US" smtClean="0"/>
              <a:t>8/16/2023</a:t>
            </a:fld>
            <a:endParaRPr lang="en-US"/>
          </a:p>
        </p:txBody>
      </p:sp>
      <p:sp>
        <p:nvSpPr>
          <p:cNvPr id="6" name="Footer Placeholder 5">
            <a:extLst>
              <a:ext uri="{FF2B5EF4-FFF2-40B4-BE49-F238E27FC236}">
                <a16:creationId xmlns:a16="http://schemas.microsoft.com/office/drawing/2014/main" id="{0082DCEC-B6AF-CA6F-7E10-EBDB8AA2B7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34D7D0-79E7-2F9D-267C-04BACD5F9ACD}"/>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713134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F3C8-1730-D5D3-A490-E51AC9B607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C0FEC2-78C6-1A9C-411B-E930CE5089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C7C30B-A3CF-C405-0C99-0422D93A666D}"/>
              </a:ext>
            </a:extLst>
          </p:cNvPr>
          <p:cNvSpPr>
            <a:spLocks noGrp="1"/>
          </p:cNvSpPr>
          <p:nvPr>
            <p:ph type="dt" sz="half" idx="10"/>
          </p:nvPr>
        </p:nvSpPr>
        <p:spPr/>
        <p:txBody>
          <a:bodyPr/>
          <a:lstStyle/>
          <a:p>
            <a:fld id="{4CFDE1EB-A7BA-4EC9-9B92-1DE75AF00D5F}" type="datetimeFigureOut">
              <a:rPr lang="en-US" smtClean="0"/>
              <a:t>8/16/2023</a:t>
            </a:fld>
            <a:endParaRPr lang="en-US"/>
          </a:p>
        </p:txBody>
      </p:sp>
      <p:sp>
        <p:nvSpPr>
          <p:cNvPr id="5" name="Footer Placeholder 4">
            <a:extLst>
              <a:ext uri="{FF2B5EF4-FFF2-40B4-BE49-F238E27FC236}">
                <a16:creationId xmlns:a16="http://schemas.microsoft.com/office/drawing/2014/main" id="{CEF5F92D-8686-47F5-BF55-6FA5670B34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540F6B-CE0A-487F-919A-40982A55ADE5}"/>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774542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14F342-84F8-85EB-0DEC-7EF11A0760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FE3E72-EACE-6DA3-8CB7-13CC4D850A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60C176-B433-EA10-4387-9A4B2EEC0A49}"/>
              </a:ext>
            </a:extLst>
          </p:cNvPr>
          <p:cNvSpPr>
            <a:spLocks noGrp="1"/>
          </p:cNvSpPr>
          <p:nvPr>
            <p:ph type="dt" sz="half" idx="10"/>
          </p:nvPr>
        </p:nvSpPr>
        <p:spPr/>
        <p:txBody>
          <a:bodyPr/>
          <a:lstStyle/>
          <a:p>
            <a:fld id="{4CFDE1EB-A7BA-4EC9-9B92-1DE75AF00D5F}" type="datetimeFigureOut">
              <a:rPr lang="en-US" smtClean="0"/>
              <a:t>8/16/2023</a:t>
            </a:fld>
            <a:endParaRPr lang="en-US"/>
          </a:p>
        </p:txBody>
      </p:sp>
      <p:sp>
        <p:nvSpPr>
          <p:cNvPr id="5" name="Footer Placeholder 4">
            <a:extLst>
              <a:ext uri="{FF2B5EF4-FFF2-40B4-BE49-F238E27FC236}">
                <a16:creationId xmlns:a16="http://schemas.microsoft.com/office/drawing/2014/main" id="{19CC25ED-D73D-C0E6-88CE-BB0EAC4C02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33E05E-5FC1-CE0A-03F4-D4BB4CB3BDB7}"/>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08565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E0F9CC-87A3-45D8-E336-DBB0204052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A8747A-9BEA-3B11-3AB9-8F3D1FF5C3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07984E-E226-DE45-571B-4C331282D1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FDE1EB-A7BA-4EC9-9B92-1DE75AF00D5F}" type="datetimeFigureOut">
              <a:rPr lang="en-US" smtClean="0"/>
              <a:t>8/16/2023</a:t>
            </a:fld>
            <a:endParaRPr lang="en-US"/>
          </a:p>
        </p:txBody>
      </p:sp>
      <p:sp>
        <p:nvSpPr>
          <p:cNvPr id="5" name="Footer Placeholder 4">
            <a:extLst>
              <a:ext uri="{FF2B5EF4-FFF2-40B4-BE49-F238E27FC236}">
                <a16:creationId xmlns:a16="http://schemas.microsoft.com/office/drawing/2014/main" id="{8B9B46D2-C237-1E87-CB72-4BBA858AFF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6B01D4-4EEA-2720-0B11-478C2AE5B0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E1C155-4D2D-44AA-81FA-BD4289AB0DCC}" type="slidenum">
              <a:rPr lang="en-US" smtClean="0"/>
              <a:t>‹#›</a:t>
            </a:fld>
            <a:endParaRPr lang="en-US"/>
          </a:p>
        </p:txBody>
      </p:sp>
    </p:spTree>
    <p:extLst>
      <p:ext uri="{BB962C8B-B14F-4D97-AF65-F5344CB8AC3E}">
        <p14:creationId xmlns:p14="http://schemas.microsoft.com/office/powerpoint/2010/main" val="4167833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pn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2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2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3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88.png"/></Relationships>
</file>

<file path=ppt/slides/_rels/slide3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5" Type="http://schemas.openxmlformats.org/officeDocument/2006/relationships/image" Target="../media/image93.png"/><Relationship Id="rId4" Type="http://schemas.openxmlformats.org/officeDocument/2006/relationships/image" Target="../media/image92.png"/></Relationships>
</file>

<file path=ppt/slides/_rels/slide3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B97C8-A751-AD42-385F-87E3D1E31C93}"/>
              </a:ext>
            </a:extLst>
          </p:cNvPr>
          <p:cNvSpPr>
            <a:spLocks noGrp="1"/>
          </p:cNvSpPr>
          <p:nvPr>
            <p:ph type="ctrTitle"/>
          </p:nvPr>
        </p:nvSpPr>
        <p:spPr>
          <a:xfrm>
            <a:off x="0" y="2486025"/>
            <a:ext cx="12192000" cy="1023938"/>
          </a:xfrm>
          <a:solidFill>
            <a:srgbClr val="00608B"/>
          </a:solidFill>
        </p:spPr>
        <p:txBody>
          <a:bodyPr/>
          <a:lstStyle/>
          <a:p>
            <a:r>
              <a:rPr lang="en-US" dirty="0">
                <a:solidFill>
                  <a:schemeClr val="bg1"/>
                </a:solidFill>
              </a:rPr>
              <a:t>ICDL COURSE</a:t>
            </a:r>
          </a:p>
        </p:txBody>
      </p:sp>
      <p:sp>
        <p:nvSpPr>
          <p:cNvPr id="3" name="Subtitle 2">
            <a:extLst>
              <a:ext uri="{FF2B5EF4-FFF2-40B4-BE49-F238E27FC236}">
                <a16:creationId xmlns:a16="http://schemas.microsoft.com/office/drawing/2014/main" id="{084BB4B6-6A33-F764-32B7-149DADE39AE8}"/>
              </a:ext>
            </a:extLst>
          </p:cNvPr>
          <p:cNvSpPr>
            <a:spLocks noGrp="1"/>
          </p:cNvSpPr>
          <p:nvPr>
            <p:ph type="subTitle" idx="1"/>
          </p:nvPr>
        </p:nvSpPr>
        <p:spPr/>
        <p:txBody>
          <a:bodyPr/>
          <a:lstStyle/>
          <a:p>
            <a:r>
              <a:rPr lang="en-US" dirty="0"/>
              <a:t>Lecture 4</a:t>
            </a:r>
          </a:p>
        </p:txBody>
      </p:sp>
      <p:pic>
        <p:nvPicPr>
          <p:cNvPr id="5" name="Picture 4">
            <a:extLst>
              <a:ext uri="{FF2B5EF4-FFF2-40B4-BE49-F238E27FC236}">
                <a16:creationId xmlns:a16="http://schemas.microsoft.com/office/drawing/2014/main" id="{94847FD7-1835-7045-D389-C304ABF78F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825" y="1381425"/>
            <a:ext cx="2831545" cy="3548392"/>
          </a:xfrm>
          <a:prstGeom prst="rect">
            <a:avLst/>
          </a:prstGeom>
        </p:spPr>
      </p:pic>
    </p:spTree>
    <p:extLst>
      <p:ext uri="{BB962C8B-B14F-4D97-AF65-F5344CB8AC3E}">
        <p14:creationId xmlns:p14="http://schemas.microsoft.com/office/powerpoint/2010/main" val="3722288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8438B803-B49A-0335-0AF2-3BF59F4F56E4}"/>
              </a:ext>
            </a:extLst>
          </p:cNvPr>
          <p:cNvSpPr txBox="1">
            <a:spLocks/>
          </p:cNvSpPr>
          <p:nvPr/>
        </p:nvSpPr>
        <p:spPr>
          <a:xfrm>
            <a:off x="0" y="2672779"/>
            <a:ext cx="7772400" cy="106679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Welcome To Microsoft </a:t>
            </a:r>
            <a:r>
              <a:rPr lang="en-US" dirty="0" smtClean="0">
                <a:latin typeface="+mn-lt"/>
              </a:rPr>
              <a:t>Access </a:t>
            </a:r>
            <a:r>
              <a:rPr lang="en-US" dirty="0">
                <a:latin typeface="+mn-lt"/>
              </a:rPr>
              <a:t>2016</a:t>
            </a:r>
          </a:p>
        </p:txBody>
      </p:sp>
      <p:pic>
        <p:nvPicPr>
          <p:cNvPr id="16" name="Picture 2">
            <a:extLst>
              <a:ext uri="{FF2B5EF4-FFF2-40B4-BE49-F238E27FC236}">
                <a16:creationId xmlns:a16="http://schemas.microsoft.com/office/drawing/2014/main" id="{D345C014-1146-0B3A-E9C1-5D92EF3AF3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9036" y="4119282"/>
            <a:ext cx="3673928"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a:extLst>
              <a:ext uri="{FF2B5EF4-FFF2-40B4-BE49-F238E27FC236}">
                <a16:creationId xmlns:a16="http://schemas.microsoft.com/office/drawing/2014/main" id="{72934221-3496-9B46-801C-0269BB293C1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0" y="5120046"/>
            <a:ext cx="1894114" cy="1749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a:extLst>
              <a:ext uri="{FF2B5EF4-FFF2-40B4-BE49-F238E27FC236}">
                <a16:creationId xmlns:a16="http://schemas.microsoft.com/office/drawing/2014/main" id="{E6BA24FD-746D-FBC1-5AC2-F6A859162AC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037444" y="311431"/>
            <a:ext cx="2289628" cy="2289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793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4F42A5C-9A3C-5A34-2F32-48C64D1EACCF}"/>
              </a:ext>
            </a:extLst>
          </p:cNvPr>
          <p:cNvSpPr txBox="1">
            <a:spLocks/>
          </p:cNvSpPr>
          <p:nvPr/>
        </p:nvSpPr>
        <p:spPr>
          <a:xfrm>
            <a:off x="0" y="443754"/>
            <a:ext cx="7190128" cy="990599"/>
          </a:xfrm>
          <a:prstGeom prst="rect">
            <a:avLst/>
          </a:prstGeom>
          <a:solidFill>
            <a:srgbClr val="00608B"/>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mn-lt"/>
              </a:rPr>
              <a:t>Microsoft </a:t>
            </a:r>
            <a:r>
              <a:rPr lang="en-US" sz="4800" dirty="0" err="1" smtClean="0">
                <a:solidFill>
                  <a:schemeClr val="bg1"/>
                </a:solidFill>
                <a:latin typeface="+mn-lt"/>
              </a:rPr>
              <a:t>Acess</a:t>
            </a:r>
            <a:endParaRPr lang="en-US" sz="4800" dirty="0">
              <a:solidFill>
                <a:schemeClr val="bg1"/>
              </a:solidFill>
              <a:latin typeface="+mn-lt"/>
            </a:endParaRPr>
          </a:p>
        </p:txBody>
      </p:sp>
      <p:sp>
        <p:nvSpPr>
          <p:cNvPr id="10" name="Subtitle 2">
            <a:extLst>
              <a:ext uri="{FF2B5EF4-FFF2-40B4-BE49-F238E27FC236}">
                <a16:creationId xmlns:a16="http://schemas.microsoft.com/office/drawing/2014/main" id="{6FE0D2C3-B8EA-7B7D-95F6-41C4B297301A}"/>
              </a:ext>
            </a:extLst>
          </p:cNvPr>
          <p:cNvSpPr txBox="1">
            <a:spLocks/>
          </p:cNvSpPr>
          <p:nvPr/>
        </p:nvSpPr>
        <p:spPr>
          <a:xfrm>
            <a:off x="72150" y="1660392"/>
            <a:ext cx="6615521" cy="23517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800" dirty="0">
                <a:solidFill>
                  <a:srgbClr val="4E4E4E"/>
                </a:solidFill>
                <a:latin typeface="source sans pro" panose="020B0503030403020204"/>
              </a:rPr>
              <a:t>Microsoft Access is a </a:t>
            </a:r>
            <a:r>
              <a:rPr lang="en-US" sz="1800" b="1" dirty="0">
                <a:solidFill>
                  <a:srgbClr val="4E4E4E"/>
                </a:solidFill>
                <a:latin typeface="source sans pro" panose="020B0503030403020204"/>
              </a:rPr>
              <a:t>database creation and management</a:t>
            </a:r>
            <a:r>
              <a:rPr lang="en-US" sz="1800" dirty="0">
                <a:solidFill>
                  <a:srgbClr val="4E4E4E"/>
                </a:solidFill>
                <a:latin typeface="source sans pro" panose="020B0503030403020204"/>
              </a:rPr>
              <a:t> program. To understand Access, you must first understand </a:t>
            </a:r>
            <a:r>
              <a:rPr lang="en-US" sz="1800" b="1" dirty="0">
                <a:solidFill>
                  <a:srgbClr val="4E4E4E"/>
                </a:solidFill>
                <a:latin typeface="source sans pro" panose="020B0503030403020204"/>
              </a:rPr>
              <a:t>databases</a:t>
            </a:r>
            <a:r>
              <a:rPr lang="en-US" sz="1800" dirty="0">
                <a:solidFill>
                  <a:srgbClr val="4E4E4E"/>
                </a:solidFill>
                <a:latin typeface="source sans pro" panose="020B0503030403020204"/>
              </a:rPr>
              <a:t>.</a:t>
            </a:r>
          </a:p>
          <a:p>
            <a:pPr fontAlgn="base"/>
            <a:r>
              <a:rPr lang="en-US" sz="1800" dirty="0">
                <a:solidFill>
                  <a:srgbClr val="4E4E4E"/>
                </a:solidFill>
                <a:latin typeface="source sans pro" panose="020B0503030403020204"/>
              </a:rPr>
              <a:t>In this lesson, you will learn about databases and how they are used. You will familiarize yourself with the differences between data management in </a:t>
            </a:r>
            <a:r>
              <a:rPr lang="en-US" sz="1800" b="1" dirty="0">
                <a:solidFill>
                  <a:srgbClr val="4E4E4E"/>
                </a:solidFill>
                <a:latin typeface="source sans pro" panose="020B0503030403020204"/>
              </a:rPr>
              <a:t>Microsoft Access </a:t>
            </a:r>
            <a:r>
              <a:rPr lang="en-US" sz="1800" dirty="0">
                <a:solidFill>
                  <a:srgbClr val="4E4E4E"/>
                </a:solidFill>
                <a:latin typeface="source sans pro" panose="020B0503030403020204"/>
              </a:rPr>
              <a:t>and </a:t>
            </a:r>
            <a:r>
              <a:rPr lang="en-US" sz="1800" b="1" dirty="0">
                <a:solidFill>
                  <a:srgbClr val="4E4E4E"/>
                </a:solidFill>
                <a:latin typeface="source sans pro" panose="020B0503030403020204"/>
              </a:rPr>
              <a:t>Microsoft Excel</a:t>
            </a:r>
            <a:r>
              <a:rPr lang="en-US" sz="1800" dirty="0">
                <a:solidFill>
                  <a:srgbClr val="4E4E4E"/>
                </a:solidFill>
                <a:latin typeface="source sans pro" panose="020B0503030403020204"/>
              </a:rPr>
              <a:t>. Finally, you will get a look ahead at the rest of the Access tutorial</a:t>
            </a:r>
            <a:r>
              <a:rPr lang="en-US" sz="1800" dirty="0" smtClean="0">
                <a:solidFill>
                  <a:srgbClr val="4E4E4E"/>
                </a:solidFill>
                <a:latin typeface="source sans pro" panose="020B0503030403020204"/>
              </a:rPr>
              <a:t>.</a:t>
            </a:r>
          </a:p>
        </p:txBody>
      </p:sp>
      <p:pic>
        <p:nvPicPr>
          <p:cNvPr id="12" name="Picture 2">
            <a:extLst>
              <a:ext uri="{FF2B5EF4-FFF2-40B4-BE49-F238E27FC236}">
                <a16:creationId xmlns:a16="http://schemas.microsoft.com/office/drawing/2014/main" id="{2D6A04F9-D669-FEC6-6DE0-E66CB7610EF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6134" y="4473228"/>
            <a:ext cx="3434883" cy="1495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a:extLst>
              <a:ext uri="{FF2B5EF4-FFF2-40B4-BE49-F238E27FC236}">
                <a16:creationId xmlns:a16="http://schemas.microsoft.com/office/drawing/2014/main" id="{BDBCC09A-AAFC-E526-627C-D8D5D775CEB1}"/>
              </a:ext>
            </a:extLst>
          </p:cNvPr>
          <p:cNvSpPr txBox="1"/>
          <p:nvPr/>
        </p:nvSpPr>
        <p:spPr>
          <a:xfrm>
            <a:off x="4272331" y="4805321"/>
            <a:ext cx="511371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noProof="0" dirty="0" smtClean="0">
                <a:solidFill>
                  <a:prstClr val="black"/>
                </a:solidFill>
                <a:latin typeface="Calibri" panose="020F0502020204030204"/>
              </a:rPr>
              <a:t>Access</a:t>
            </a: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2016 allows you to </a:t>
            </a:r>
            <a:r>
              <a:rPr lang="en-US" sz="2400" b="1" i="0" dirty="0" smtClean="0">
                <a:solidFill>
                  <a:srgbClr val="4E4E4E"/>
                </a:solidFill>
                <a:effectLst/>
                <a:latin typeface="source sans pro" panose="020B0503030403020204" pitchFamily="34" charset="0"/>
              </a:rPr>
              <a:t>create</a:t>
            </a:r>
            <a:r>
              <a:rPr lang="en-US" sz="2400" dirty="0">
                <a:solidFill>
                  <a:srgbClr val="4E4E4E"/>
                </a:solidFill>
                <a:latin typeface="source sans pro" panose="020B0503030403020204" pitchFamily="34" charset="0"/>
              </a:rPr>
              <a:t> </a:t>
            </a:r>
            <a:r>
              <a:rPr lang="en-US" sz="2400" b="0" i="0" dirty="0" smtClean="0">
                <a:solidFill>
                  <a:srgbClr val="4E4E4E"/>
                </a:solidFill>
                <a:effectLst/>
                <a:latin typeface="source sans pro" panose="020B0503030403020204" pitchFamily="34" charset="0"/>
              </a:rPr>
              <a:t>and</a:t>
            </a:r>
            <a:r>
              <a:rPr lang="en-US" sz="2400" b="0" i="0" dirty="0">
                <a:solidFill>
                  <a:srgbClr val="4E4E4E"/>
                </a:solidFill>
                <a:effectLst/>
                <a:latin typeface="source sans pro" panose="020B0503030403020204" pitchFamily="34" charset="0"/>
              </a:rPr>
              <a:t> </a:t>
            </a:r>
            <a:r>
              <a:rPr lang="en-US" sz="2400" b="1" i="0" dirty="0" smtClean="0">
                <a:solidFill>
                  <a:srgbClr val="4E4E4E"/>
                </a:solidFill>
                <a:effectLst/>
                <a:latin typeface="source sans pro" panose="020B0503030403020204" pitchFamily="34" charset="0"/>
              </a:rPr>
              <a:t>manage</a:t>
            </a:r>
            <a:r>
              <a:rPr lang="en-US" sz="2400" b="0" i="0" dirty="0">
                <a:solidFill>
                  <a:srgbClr val="4E4E4E"/>
                </a:solidFill>
                <a:effectLst/>
                <a:latin typeface="source sans pro" panose="020B0503030403020204" pitchFamily="34" charset="0"/>
              </a:rPr>
              <a:t> </a:t>
            </a:r>
            <a:r>
              <a:rPr lang="en-US" sz="2400" b="1" i="0" dirty="0" smtClean="0">
                <a:solidFill>
                  <a:srgbClr val="4E4E4E"/>
                </a:solidFill>
                <a:effectLst/>
                <a:latin typeface="source sans pro" panose="020B0503030403020204" pitchFamily="34" charset="0"/>
              </a:rPr>
              <a:t>databases</a:t>
            </a:r>
            <a:r>
              <a:rPr lang="en-US" sz="2400" b="0" i="0" dirty="0" smtClean="0">
                <a:solidFill>
                  <a:srgbClr val="4E4E4E"/>
                </a:solidFill>
                <a:effectLst/>
                <a:latin typeface="source sans pro" panose="020B0503030403020204" pitchFamily="34" charset="0"/>
              </a:rPr>
              <a:t>.</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8323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4F42A5C-9A3C-5A34-2F32-48C64D1EACCF}"/>
              </a:ext>
            </a:extLst>
          </p:cNvPr>
          <p:cNvSpPr txBox="1">
            <a:spLocks/>
          </p:cNvSpPr>
          <p:nvPr/>
        </p:nvSpPr>
        <p:spPr>
          <a:xfrm>
            <a:off x="0" y="0"/>
            <a:ext cx="7190128" cy="489307"/>
          </a:xfrm>
          <a:prstGeom prst="rect">
            <a:avLst/>
          </a:prstGeom>
          <a:solidFill>
            <a:srgbClr val="00608B"/>
          </a:solidFill>
          <a:ln>
            <a:noFill/>
          </a:ln>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a:solidFill>
                  <a:schemeClr val="bg1"/>
                </a:solidFill>
                <a:latin typeface="+mn-lt"/>
              </a:rPr>
              <a:t>What is a database?</a:t>
            </a:r>
            <a:endParaRPr lang="en-US" sz="4800" dirty="0">
              <a:solidFill>
                <a:schemeClr val="bg1"/>
              </a:solidFill>
              <a:latin typeface="+mn-lt"/>
            </a:endParaRPr>
          </a:p>
        </p:txBody>
      </p:sp>
      <p:sp>
        <p:nvSpPr>
          <p:cNvPr id="5" name="Subtitle 2">
            <a:extLst>
              <a:ext uri="{FF2B5EF4-FFF2-40B4-BE49-F238E27FC236}">
                <a16:creationId xmlns:a16="http://schemas.microsoft.com/office/drawing/2014/main" id="{536B5C1E-1677-CA1D-EAFD-B2E8690ED2A0}"/>
              </a:ext>
            </a:extLst>
          </p:cNvPr>
          <p:cNvSpPr txBox="1">
            <a:spLocks/>
          </p:cNvSpPr>
          <p:nvPr/>
        </p:nvSpPr>
        <p:spPr>
          <a:xfrm>
            <a:off x="278168" y="817984"/>
            <a:ext cx="5880036" cy="21678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A database is a collection of data that is stored in a computer system. Databases allow their users to enter, access, and analyze their data quickly and easily. </a:t>
            </a:r>
            <a:endParaRPr lang="en-US" sz="2400" dirty="0" smtClean="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6742" y="489307"/>
            <a:ext cx="4604754" cy="2593317"/>
          </a:xfrm>
          <a:prstGeom prst="rect">
            <a:avLst/>
          </a:prstGeom>
        </p:spPr>
      </p:pic>
      <p:sp>
        <p:nvSpPr>
          <p:cNvPr id="7" name="Rectangle 6"/>
          <p:cNvSpPr/>
          <p:nvPr/>
        </p:nvSpPr>
        <p:spPr>
          <a:xfrm>
            <a:off x="278168" y="2297276"/>
            <a:ext cx="3584699" cy="523220"/>
          </a:xfrm>
          <a:prstGeom prst="rect">
            <a:avLst/>
          </a:prstGeom>
        </p:spPr>
        <p:txBody>
          <a:bodyPr wrap="none">
            <a:spAutoFit/>
          </a:bodyPr>
          <a:lstStyle/>
          <a:p>
            <a:pPr marL="285750" indent="-285750">
              <a:buFont typeface="Wingdings" panose="05000000000000000000" pitchFamily="2" charset="2"/>
              <a:buChar char="v"/>
            </a:pPr>
            <a:r>
              <a:rPr lang="en-US" sz="2800" dirty="0"/>
              <a:t>Why use a database?</a:t>
            </a:r>
          </a:p>
        </p:txBody>
      </p:sp>
      <p:sp>
        <p:nvSpPr>
          <p:cNvPr id="8" name="Rectangle 7"/>
          <p:cNvSpPr/>
          <p:nvPr/>
        </p:nvSpPr>
        <p:spPr>
          <a:xfrm>
            <a:off x="715347" y="2833267"/>
            <a:ext cx="6096000" cy="2862322"/>
          </a:xfrm>
          <a:prstGeom prst="rect">
            <a:avLst/>
          </a:prstGeom>
        </p:spPr>
        <p:txBody>
          <a:bodyPr>
            <a:spAutoFit/>
          </a:bodyPr>
          <a:lstStyle/>
          <a:p>
            <a:r>
              <a:rPr lang="en-US" dirty="0"/>
              <a:t>While Excel is great at storing and organizing numbers, Access is far stronger at handling non-numerical data, like names and descriptions. Non-numerical data plays a significant role in almost any database, and it's important to be able to sort and analyze it</a:t>
            </a:r>
            <a:r>
              <a:rPr lang="en-US" dirty="0" smtClean="0"/>
              <a:t>.</a:t>
            </a:r>
          </a:p>
          <a:p>
            <a:endParaRPr lang="en-US" dirty="0"/>
          </a:p>
          <a:p>
            <a:r>
              <a:rPr lang="en-US" dirty="0"/>
              <a:t>We call a database like the ones you’ll work with in Access a </a:t>
            </a:r>
            <a:r>
              <a:rPr lang="en-US" b="1" dirty="0"/>
              <a:t>relational database</a:t>
            </a:r>
            <a:r>
              <a:rPr lang="en-US" dirty="0"/>
              <a:t>. A relational database is able to understand how lists and the objects within them </a:t>
            </a:r>
            <a:r>
              <a:rPr lang="en-US" b="1" dirty="0"/>
              <a:t>relate</a:t>
            </a:r>
            <a:r>
              <a:rPr lang="en-US" dirty="0"/>
              <a:t> to one another. </a:t>
            </a:r>
          </a:p>
        </p:txBody>
      </p:sp>
    </p:spTree>
    <p:extLst>
      <p:ext uri="{BB962C8B-B14F-4D97-AF65-F5344CB8AC3E}">
        <p14:creationId xmlns:p14="http://schemas.microsoft.com/office/powerpoint/2010/main" val="2790896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4F42A5C-9A3C-5A34-2F32-48C64D1EACCF}"/>
              </a:ext>
            </a:extLst>
          </p:cNvPr>
          <p:cNvSpPr txBox="1">
            <a:spLocks/>
          </p:cNvSpPr>
          <p:nvPr/>
        </p:nvSpPr>
        <p:spPr>
          <a:xfrm>
            <a:off x="0" y="0"/>
            <a:ext cx="7190128" cy="489307"/>
          </a:xfrm>
          <a:prstGeom prst="rect">
            <a:avLst/>
          </a:prstGeom>
          <a:solidFill>
            <a:srgbClr val="00608B"/>
          </a:solidFill>
          <a:ln>
            <a:noFill/>
          </a:ln>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a:solidFill>
                  <a:schemeClr val="bg1"/>
                </a:solidFill>
                <a:latin typeface="+mn-lt"/>
              </a:rPr>
              <a:t>Introduction to Objects</a:t>
            </a:r>
            <a:endParaRPr lang="en-US" sz="4800" dirty="0">
              <a:solidFill>
                <a:schemeClr val="bg1"/>
              </a:solidFill>
              <a:latin typeface="+mn-lt"/>
            </a:endParaRPr>
          </a:p>
        </p:txBody>
      </p:sp>
      <p:sp>
        <p:nvSpPr>
          <p:cNvPr id="5" name="Rectangle 4"/>
          <p:cNvSpPr/>
          <p:nvPr/>
        </p:nvSpPr>
        <p:spPr>
          <a:xfrm>
            <a:off x="239486" y="746649"/>
            <a:ext cx="5834743" cy="1292662"/>
          </a:xfrm>
          <a:prstGeom prst="rect">
            <a:avLst/>
          </a:prstGeom>
        </p:spPr>
        <p:txBody>
          <a:bodyPr wrap="square">
            <a:spAutoFit/>
          </a:bodyPr>
          <a:lstStyle/>
          <a:p>
            <a:r>
              <a:rPr lang="en-US" dirty="0"/>
              <a:t>Databases in Access are composed of four </a:t>
            </a:r>
            <a:r>
              <a:rPr lang="en-US" dirty="0" smtClean="0"/>
              <a:t>objects:</a:t>
            </a:r>
          </a:p>
          <a:p>
            <a:r>
              <a:rPr lang="en-US" sz="2400" b="1" dirty="0" smtClean="0">
                <a:solidFill>
                  <a:srgbClr val="00608B"/>
                </a:solidFill>
              </a:rPr>
              <a:t>tables</a:t>
            </a:r>
            <a:r>
              <a:rPr lang="en-US" sz="2400" b="1" dirty="0"/>
              <a:t>, </a:t>
            </a:r>
            <a:r>
              <a:rPr lang="en-US" sz="2400" b="1" dirty="0">
                <a:solidFill>
                  <a:srgbClr val="00608B"/>
                </a:solidFill>
              </a:rPr>
              <a:t>queries</a:t>
            </a:r>
            <a:r>
              <a:rPr lang="en-US" sz="2400" b="1" dirty="0"/>
              <a:t>, </a:t>
            </a:r>
            <a:r>
              <a:rPr lang="en-US" sz="2400" b="1" dirty="0" smtClean="0">
                <a:solidFill>
                  <a:srgbClr val="00608B"/>
                </a:solidFill>
              </a:rPr>
              <a:t>forms</a:t>
            </a:r>
            <a:r>
              <a:rPr lang="en-US" sz="2400" b="1" dirty="0" smtClean="0"/>
              <a:t>, </a:t>
            </a:r>
            <a:r>
              <a:rPr lang="en-US" sz="2400" b="1" dirty="0" smtClean="0">
                <a:solidFill>
                  <a:srgbClr val="00608B"/>
                </a:solidFill>
              </a:rPr>
              <a:t>reports</a:t>
            </a:r>
            <a:r>
              <a:rPr lang="en-US" dirty="0"/>
              <a:t>. Together, these objects allow you to enter, store, analyze, and compile data however you want.</a:t>
            </a:r>
          </a:p>
        </p:txBody>
      </p:sp>
      <p:grpSp>
        <p:nvGrpSpPr>
          <p:cNvPr id="6" name="Group 5"/>
          <p:cNvGrpSpPr/>
          <p:nvPr/>
        </p:nvGrpSpPr>
        <p:grpSpPr>
          <a:xfrm>
            <a:off x="239486" y="2296653"/>
            <a:ext cx="2757585" cy="503685"/>
            <a:chOff x="0" y="9767"/>
            <a:chExt cx="6286500" cy="503685"/>
          </a:xfrm>
        </p:grpSpPr>
        <p:sp>
          <p:nvSpPr>
            <p:cNvPr id="7" name="Rounded Rectangle 6"/>
            <p:cNvSpPr/>
            <p:nvPr/>
          </p:nvSpPr>
          <p:spPr>
            <a:xfrm>
              <a:off x="0" y="9767"/>
              <a:ext cx="6286500" cy="503685"/>
            </a:xfrm>
            <a:prstGeom prst="roundRect">
              <a:avLst/>
            </a:prstGeom>
            <a:solidFill>
              <a:srgbClr val="00608B"/>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sp>
        <p:sp>
          <p:nvSpPr>
            <p:cNvPr id="8" name="Rounded Rectangle 4"/>
            <p:cNvSpPr txBox="1"/>
            <p:nvPr/>
          </p:nvSpPr>
          <p:spPr>
            <a:xfrm>
              <a:off x="24588" y="34355"/>
              <a:ext cx="6237324" cy="4545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defTabSz="933450">
                <a:lnSpc>
                  <a:spcPct val="90000"/>
                </a:lnSpc>
                <a:spcBef>
                  <a:spcPct val="0"/>
                </a:spcBef>
                <a:spcAft>
                  <a:spcPct val="35000"/>
                </a:spcAft>
              </a:pPr>
              <a:r>
                <a:rPr lang="en-US" sz="2100" b="1" dirty="0"/>
                <a:t>Tables</a:t>
              </a:r>
              <a:endParaRPr lang="en-US" sz="2100" kern="1200" dirty="0"/>
            </a:p>
          </p:txBody>
        </p:sp>
      </p:grpSp>
      <p:sp>
        <p:nvSpPr>
          <p:cNvPr id="9" name="Rectangle 8"/>
          <p:cNvSpPr/>
          <p:nvPr/>
        </p:nvSpPr>
        <p:spPr>
          <a:xfrm>
            <a:off x="416767" y="2824926"/>
            <a:ext cx="4733731" cy="2585323"/>
          </a:xfrm>
          <a:prstGeom prst="rect">
            <a:avLst/>
          </a:prstGeom>
        </p:spPr>
        <p:txBody>
          <a:bodyPr wrap="square">
            <a:spAutoFit/>
          </a:bodyPr>
          <a:lstStyle/>
          <a:p>
            <a:r>
              <a:rPr lang="en-US" dirty="0"/>
              <a:t>By this point, you should already understand that a database is a collection of data organized into many connected lists. In Access, all data is stored in tables, which puts tables at the heart of any database.</a:t>
            </a:r>
          </a:p>
          <a:p>
            <a:endParaRPr lang="en-US" dirty="0"/>
          </a:p>
          <a:p>
            <a:r>
              <a:rPr lang="en-US" dirty="0"/>
              <a:t>You might already know that tables are organized into vertical columns and horizontal rows.</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0498" y="2577920"/>
            <a:ext cx="5445579" cy="2676113"/>
          </a:xfrm>
          <a:prstGeom prst="rect">
            <a:avLst/>
          </a:prstGeom>
        </p:spPr>
      </p:pic>
      <p:sp>
        <p:nvSpPr>
          <p:cNvPr id="11" name="Rectangle 10"/>
          <p:cNvSpPr/>
          <p:nvPr/>
        </p:nvSpPr>
        <p:spPr>
          <a:xfrm>
            <a:off x="323461" y="5385161"/>
            <a:ext cx="4827037" cy="1354217"/>
          </a:xfrm>
          <a:prstGeom prst="rect">
            <a:avLst/>
          </a:prstGeom>
          <a:ln>
            <a:solidFill>
              <a:srgbClr val="00608B"/>
            </a:solidFill>
          </a:ln>
        </p:spPr>
        <p:txBody>
          <a:bodyPr wrap="square">
            <a:spAutoFit/>
          </a:bodyPr>
          <a:lstStyle/>
          <a:p>
            <a:pPr marL="285750" indent="-285750">
              <a:buFont typeface="Wingdings" panose="05000000000000000000" pitchFamily="2" charset="2"/>
              <a:buChar char="v"/>
            </a:pPr>
            <a:r>
              <a:rPr lang="en-US" dirty="0"/>
              <a:t>A</a:t>
            </a:r>
            <a:r>
              <a:rPr lang="en-US" sz="2800" u="sng" dirty="0"/>
              <a:t> field </a:t>
            </a:r>
            <a:r>
              <a:rPr lang="en-US" dirty="0"/>
              <a:t>is more than just a column; it’s a way of organizing information by the type of data it is. Every piece of information within a field is of the same type.</a:t>
            </a:r>
          </a:p>
        </p:txBody>
      </p:sp>
      <p:sp>
        <p:nvSpPr>
          <p:cNvPr id="12" name="Rectangle 11"/>
          <p:cNvSpPr/>
          <p:nvPr/>
        </p:nvSpPr>
        <p:spPr>
          <a:xfrm>
            <a:off x="5383763" y="5385160"/>
            <a:ext cx="4827037" cy="1077218"/>
          </a:xfrm>
          <a:prstGeom prst="rect">
            <a:avLst/>
          </a:prstGeom>
          <a:ln>
            <a:solidFill>
              <a:srgbClr val="00608B"/>
            </a:solidFill>
          </a:ln>
        </p:spPr>
        <p:txBody>
          <a:bodyPr wrap="square">
            <a:spAutoFit/>
          </a:bodyPr>
          <a:lstStyle/>
          <a:p>
            <a:pPr marL="285750" indent="-285750">
              <a:buFont typeface="Wingdings" panose="05000000000000000000" pitchFamily="2" charset="2"/>
              <a:buChar char="v"/>
            </a:pPr>
            <a:r>
              <a:rPr lang="en-US" dirty="0"/>
              <a:t> </a:t>
            </a:r>
            <a:r>
              <a:rPr lang="en-US" dirty="0" smtClean="0"/>
              <a:t>A</a:t>
            </a:r>
            <a:r>
              <a:rPr lang="en-US" dirty="0"/>
              <a:t> </a:t>
            </a:r>
            <a:r>
              <a:rPr lang="en-US" sz="2800" u="sng" dirty="0"/>
              <a:t>record</a:t>
            </a:r>
            <a:r>
              <a:rPr lang="en-US" dirty="0"/>
              <a:t> is more than just a row; it's a unit of information. Every cell in a given row is part of that row’s record.</a:t>
            </a:r>
          </a:p>
        </p:txBody>
      </p:sp>
    </p:spTree>
    <p:extLst>
      <p:ext uri="{BB962C8B-B14F-4D97-AF65-F5344CB8AC3E}">
        <p14:creationId xmlns:p14="http://schemas.microsoft.com/office/powerpoint/2010/main" val="105861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39486" y="253249"/>
            <a:ext cx="2757585" cy="503685"/>
            <a:chOff x="0" y="9767"/>
            <a:chExt cx="6286500" cy="503685"/>
          </a:xfrm>
        </p:grpSpPr>
        <p:sp>
          <p:nvSpPr>
            <p:cNvPr id="8" name="Rounded Rectangle 7"/>
            <p:cNvSpPr/>
            <p:nvPr/>
          </p:nvSpPr>
          <p:spPr>
            <a:xfrm>
              <a:off x="0" y="9767"/>
              <a:ext cx="6286500" cy="503685"/>
            </a:xfrm>
            <a:prstGeom prst="roundRect">
              <a:avLst/>
            </a:prstGeom>
            <a:solidFill>
              <a:srgbClr val="00608B"/>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sp>
        <p:sp>
          <p:nvSpPr>
            <p:cNvPr id="9" name="Rounded Rectangle 4"/>
            <p:cNvSpPr txBox="1"/>
            <p:nvPr/>
          </p:nvSpPr>
          <p:spPr>
            <a:xfrm>
              <a:off x="24588" y="34355"/>
              <a:ext cx="6237324" cy="4545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defTabSz="933450">
                <a:lnSpc>
                  <a:spcPct val="90000"/>
                </a:lnSpc>
                <a:spcBef>
                  <a:spcPct val="0"/>
                </a:spcBef>
                <a:spcAft>
                  <a:spcPct val="35000"/>
                </a:spcAft>
              </a:pPr>
              <a:r>
                <a:rPr lang="en-US" sz="2100" b="1" dirty="0"/>
                <a:t>Forms</a:t>
              </a:r>
              <a:endParaRPr lang="en-US" sz="2100" kern="1200" dirty="0"/>
            </a:p>
          </p:txBody>
        </p:sp>
      </p:grpSp>
      <p:sp>
        <p:nvSpPr>
          <p:cNvPr id="10" name="Rectangle 9"/>
          <p:cNvSpPr/>
          <p:nvPr/>
        </p:nvSpPr>
        <p:spPr>
          <a:xfrm>
            <a:off x="556727" y="875246"/>
            <a:ext cx="5405534" cy="2585323"/>
          </a:xfrm>
          <a:prstGeom prst="rect">
            <a:avLst/>
          </a:prstGeom>
        </p:spPr>
        <p:txBody>
          <a:bodyPr wrap="square">
            <a:spAutoFit/>
          </a:bodyPr>
          <a:lstStyle/>
          <a:p>
            <a:r>
              <a:rPr lang="en-US" dirty="0"/>
              <a:t>Forms are used for entering, modifying, and viewing records. You likely have had to fill out forms on many occasions, like when visiting a doctor's office, applying for a job, or registering for school. The reason forms are used so often is that they're an easy way to guide people toward entering data correctly. When you enter information into a form in Access, the data goes exactly where the database designer wants it to go: in one or more related tables.</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4026" y="158621"/>
            <a:ext cx="3732245" cy="2537927"/>
          </a:xfrm>
          <a:prstGeom prst="rect">
            <a:avLst/>
          </a:prstGeom>
        </p:spPr>
      </p:pic>
      <p:grpSp>
        <p:nvGrpSpPr>
          <p:cNvPr id="12" name="Group 11"/>
          <p:cNvGrpSpPr/>
          <p:nvPr/>
        </p:nvGrpSpPr>
        <p:grpSpPr>
          <a:xfrm>
            <a:off x="228701" y="3578881"/>
            <a:ext cx="2757585" cy="503685"/>
            <a:chOff x="0" y="9767"/>
            <a:chExt cx="6286500" cy="503685"/>
          </a:xfrm>
        </p:grpSpPr>
        <p:sp>
          <p:nvSpPr>
            <p:cNvPr id="13" name="Rounded Rectangle 12"/>
            <p:cNvSpPr/>
            <p:nvPr/>
          </p:nvSpPr>
          <p:spPr>
            <a:xfrm>
              <a:off x="0" y="9767"/>
              <a:ext cx="6286500" cy="503685"/>
            </a:xfrm>
            <a:prstGeom prst="roundRect">
              <a:avLst/>
            </a:prstGeom>
            <a:solidFill>
              <a:srgbClr val="00608B"/>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sp>
        <p:sp>
          <p:nvSpPr>
            <p:cNvPr id="14" name="Rounded Rectangle 4"/>
            <p:cNvSpPr txBox="1"/>
            <p:nvPr/>
          </p:nvSpPr>
          <p:spPr>
            <a:xfrm>
              <a:off x="24588" y="34355"/>
              <a:ext cx="6237324" cy="4545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defTabSz="933450">
                <a:lnSpc>
                  <a:spcPct val="90000"/>
                </a:lnSpc>
                <a:spcBef>
                  <a:spcPct val="0"/>
                </a:spcBef>
                <a:spcAft>
                  <a:spcPct val="35000"/>
                </a:spcAft>
              </a:pPr>
              <a:r>
                <a:rPr lang="en-US" sz="2100" b="1" dirty="0"/>
                <a:t>Queries</a:t>
              </a:r>
              <a:endParaRPr lang="en-US" sz="2100" kern="1200" dirty="0"/>
            </a:p>
          </p:txBody>
        </p:sp>
      </p:grpSp>
      <p:sp>
        <p:nvSpPr>
          <p:cNvPr id="15" name="Rectangle 14"/>
          <p:cNvSpPr/>
          <p:nvPr/>
        </p:nvSpPr>
        <p:spPr>
          <a:xfrm>
            <a:off x="556727" y="4200878"/>
            <a:ext cx="5405534" cy="1477328"/>
          </a:xfrm>
          <a:prstGeom prst="rect">
            <a:avLst/>
          </a:prstGeom>
        </p:spPr>
        <p:txBody>
          <a:bodyPr wrap="square">
            <a:spAutoFit/>
          </a:bodyPr>
          <a:lstStyle/>
          <a:p>
            <a:r>
              <a:rPr lang="en-US" dirty="0">
                <a:solidFill>
                  <a:srgbClr val="4E4E4E"/>
                </a:solidFill>
              </a:rPr>
              <a:t>Queries are a way of </a:t>
            </a:r>
            <a:r>
              <a:rPr lang="en-US" b="1" dirty="0">
                <a:solidFill>
                  <a:srgbClr val="4E4E4E"/>
                </a:solidFill>
              </a:rPr>
              <a:t>searching </a:t>
            </a:r>
            <a:r>
              <a:rPr lang="en-US" dirty="0">
                <a:solidFill>
                  <a:srgbClr val="4E4E4E"/>
                </a:solidFill>
              </a:rPr>
              <a:t>for and </a:t>
            </a:r>
            <a:r>
              <a:rPr lang="en-US" b="1" dirty="0">
                <a:solidFill>
                  <a:srgbClr val="4E4E4E"/>
                </a:solidFill>
              </a:rPr>
              <a:t>compiling </a:t>
            </a:r>
            <a:r>
              <a:rPr lang="en-US" dirty="0">
                <a:solidFill>
                  <a:srgbClr val="4E4E4E"/>
                </a:solidFill>
              </a:rPr>
              <a:t>data from one or more tables. Running a query is like asking a detailed </a:t>
            </a:r>
            <a:r>
              <a:rPr lang="en-US" b="1" dirty="0">
                <a:solidFill>
                  <a:srgbClr val="4E4E4E"/>
                </a:solidFill>
              </a:rPr>
              <a:t>question</a:t>
            </a:r>
            <a:r>
              <a:rPr lang="en-US" dirty="0">
                <a:solidFill>
                  <a:srgbClr val="4E4E4E"/>
                </a:solidFill>
              </a:rPr>
              <a:t> of your database. When you build a query in Access, you are </a:t>
            </a:r>
            <a:r>
              <a:rPr lang="en-US" b="1" dirty="0">
                <a:solidFill>
                  <a:srgbClr val="4E4E4E"/>
                </a:solidFill>
              </a:rPr>
              <a:t>defining specific search conditions</a:t>
            </a:r>
            <a:r>
              <a:rPr lang="en-US" dirty="0">
                <a:solidFill>
                  <a:srgbClr val="4E4E4E"/>
                </a:solidFill>
              </a:rPr>
              <a:t> to find exactly the data you want.</a:t>
            </a:r>
            <a:endParaRPr lang="en-US"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4026" y="2896027"/>
            <a:ext cx="3732245" cy="3796044"/>
          </a:xfrm>
          <a:prstGeom prst="rect">
            <a:avLst/>
          </a:prstGeom>
        </p:spPr>
      </p:pic>
    </p:spTree>
    <p:extLst>
      <p:ext uri="{BB962C8B-B14F-4D97-AF65-F5344CB8AC3E}">
        <p14:creationId xmlns:p14="http://schemas.microsoft.com/office/powerpoint/2010/main" val="872040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39486" y="253249"/>
            <a:ext cx="2757585" cy="503685"/>
            <a:chOff x="0" y="9767"/>
            <a:chExt cx="6286500" cy="503685"/>
          </a:xfrm>
        </p:grpSpPr>
        <p:sp>
          <p:nvSpPr>
            <p:cNvPr id="5" name="Rounded Rectangle 4"/>
            <p:cNvSpPr/>
            <p:nvPr/>
          </p:nvSpPr>
          <p:spPr>
            <a:xfrm>
              <a:off x="0" y="9767"/>
              <a:ext cx="6286500" cy="503685"/>
            </a:xfrm>
            <a:prstGeom prst="roundRect">
              <a:avLst/>
            </a:prstGeom>
            <a:solidFill>
              <a:srgbClr val="00608B"/>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sp>
        <p:sp>
          <p:nvSpPr>
            <p:cNvPr id="6" name="Rounded Rectangle 4"/>
            <p:cNvSpPr txBox="1"/>
            <p:nvPr/>
          </p:nvSpPr>
          <p:spPr>
            <a:xfrm>
              <a:off x="24588" y="34355"/>
              <a:ext cx="6237324" cy="4545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defTabSz="933450">
                <a:lnSpc>
                  <a:spcPct val="90000"/>
                </a:lnSpc>
                <a:spcBef>
                  <a:spcPct val="0"/>
                </a:spcBef>
                <a:spcAft>
                  <a:spcPct val="35000"/>
                </a:spcAft>
              </a:pPr>
              <a:r>
                <a:rPr lang="en-US" sz="2100" b="1" dirty="0"/>
                <a:t>Reports</a:t>
              </a:r>
              <a:endParaRPr lang="en-US" sz="2100" kern="1200" dirty="0"/>
            </a:p>
          </p:txBody>
        </p:sp>
      </p:grpSp>
      <p:sp>
        <p:nvSpPr>
          <p:cNvPr id="7" name="Rectangle 6"/>
          <p:cNvSpPr/>
          <p:nvPr/>
        </p:nvSpPr>
        <p:spPr>
          <a:xfrm>
            <a:off x="556727" y="875246"/>
            <a:ext cx="5405534" cy="2585323"/>
          </a:xfrm>
          <a:prstGeom prst="rect">
            <a:avLst/>
          </a:prstGeom>
        </p:spPr>
        <p:txBody>
          <a:bodyPr wrap="square">
            <a:spAutoFit/>
          </a:bodyPr>
          <a:lstStyle/>
          <a:p>
            <a:r>
              <a:rPr lang="en-US" dirty="0"/>
              <a:t>Reports offer you the ability to present your data in print. If you've ever received a computer printout of a class schedule or a printed invoice of a purchase, you've seen a database report. Reports are useful because they allow you to present components of your database in an easy-to-read format. You can even customize a report's appearance to make it visually appealing. Access offers you the ability to create a report from any table or query.</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8712" y="875246"/>
            <a:ext cx="4693243" cy="2585323"/>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1375" y="3833793"/>
            <a:ext cx="3370580" cy="2725627"/>
          </a:xfrm>
          <a:prstGeom prst="rect">
            <a:avLst/>
          </a:prstGeom>
        </p:spPr>
      </p:pic>
      <p:sp>
        <p:nvSpPr>
          <p:cNvPr id="15" name="Rectangle 14"/>
          <p:cNvSpPr/>
          <p:nvPr/>
        </p:nvSpPr>
        <p:spPr>
          <a:xfrm>
            <a:off x="1396481" y="4596441"/>
            <a:ext cx="6096000" cy="1200329"/>
          </a:xfrm>
          <a:prstGeom prst="rect">
            <a:avLst/>
          </a:prstGeom>
        </p:spPr>
        <p:txBody>
          <a:bodyPr>
            <a:spAutoFit/>
          </a:bodyPr>
          <a:lstStyle/>
          <a:p>
            <a:pPr marL="285750" indent="-285750">
              <a:buFont typeface="Wingdings" panose="05000000000000000000" pitchFamily="2" charset="2"/>
              <a:buChar char="v"/>
            </a:pPr>
            <a:r>
              <a:rPr lang="en-US" dirty="0">
                <a:solidFill>
                  <a:srgbClr val="4E4E4E"/>
                </a:solidFill>
                <a:latin typeface="source sans pro" panose="020B0503030403020204"/>
              </a:rPr>
              <a:t>These relationships sound complicated, but in fact they work together so well and naturally that we often don't even notice when we're using connected database objects.</a:t>
            </a:r>
            <a:endParaRPr lang="en-US" dirty="0"/>
          </a:p>
        </p:txBody>
      </p:sp>
    </p:spTree>
    <p:extLst>
      <p:ext uri="{BB962C8B-B14F-4D97-AF65-F5344CB8AC3E}">
        <p14:creationId xmlns:p14="http://schemas.microsoft.com/office/powerpoint/2010/main" val="417490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5078A4D-2657-0589-5AF3-942A75691F26}"/>
              </a:ext>
            </a:extLst>
          </p:cNvPr>
          <p:cNvSpPr txBox="1">
            <a:spLocks/>
          </p:cNvSpPr>
          <p:nvPr/>
        </p:nvSpPr>
        <p:spPr>
          <a:xfrm>
            <a:off x="228600" y="304800"/>
            <a:ext cx="77724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err="1" smtClean="0">
                <a:solidFill>
                  <a:srgbClr val="00608B"/>
                </a:solidFill>
                <a:latin typeface="+mn-lt"/>
              </a:rPr>
              <a:t>Acess</a:t>
            </a:r>
            <a:r>
              <a:rPr lang="en-US" sz="4800" dirty="0" smtClean="0">
                <a:solidFill>
                  <a:srgbClr val="00608B"/>
                </a:solidFill>
                <a:latin typeface="+mn-lt"/>
              </a:rPr>
              <a:t> </a:t>
            </a:r>
            <a:r>
              <a:rPr lang="en-US" sz="4800" dirty="0">
                <a:solidFill>
                  <a:srgbClr val="00608B"/>
                </a:solidFill>
                <a:latin typeface="+mn-lt"/>
              </a:rPr>
              <a:t>Interface</a:t>
            </a:r>
          </a:p>
        </p:txBody>
      </p:sp>
      <p:sp>
        <p:nvSpPr>
          <p:cNvPr id="5" name="Subtitle 2">
            <a:extLst>
              <a:ext uri="{FF2B5EF4-FFF2-40B4-BE49-F238E27FC236}">
                <a16:creationId xmlns:a16="http://schemas.microsoft.com/office/drawing/2014/main" id="{B14E1E30-3D83-ADC4-A1D8-0844C466619E}"/>
              </a:ext>
            </a:extLst>
          </p:cNvPr>
          <p:cNvSpPr txBox="1">
            <a:spLocks/>
          </p:cNvSpPr>
          <p:nvPr/>
        </p:nvSpPr>
        <p:spPr>
          <a:xfrm>
            <a:off x="228600" y="1447800"/>
            <a:ext cx="5067300" cy="39579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0" i="0" dirty="0">
                <a:solidFill>
                  <a:srgbClr val="4E4E4E"/>
                </a:solidFill>
                <a:effectLst/>
                <a:latin typeface="source sans pro" panose="020B0503030403020204" pitchFamily="34" charset="0"/>
              </a:rPr>
              <a:t>When you open </a:t>
            </a:r>
            <a:r>
              <a:rPr lang="en-US" sz="2400" b="0" i="0" dirty="0" smtClean="0">
                <a:solidFill>
                  <a:srgbClr val="4E4E4E"/>
                </a:solidFill>
                <a:effectLst/>
                <a:latin typeface="source sans pro" panose="020B0503030403020204" pitchFamily="34" charset="0"/>
              </a:rPr>
              <a:t>Access </a:t>
            </a:r>
            <a:r>
              <a:rPr lang="en-US" sz="2400" b="0" i="0" dirty="0">
                <a:solidFill>
                  <a:srgbClr val="4E4E4E"/>
                </a:solidFill>
                <a:effectLst/>
                <a:latin typeface="source sans pro" panose="020B0503030403020204" pitchFamily="34" charset="0"/>
              </a:rPr>
              <a:t>2016 for the first time, the </a:t>
            </a:r>
            <a:r>
              <a:rPr lang="en-US" sz="2400" b="1" i="0" dirty="0" smtClean="0">
                <a:solidFill>
                  <a:srgbClr val="4E4E4E"/>
                </a:solidFill>
                <a:effectLst/>
                <a:latin typeface="source sans pro" panose="020B0503030403020204" pitchFamily="34" charset="0"/>
              </a:rPr>
              <a:t>Access </a:t>
            </a:r>
            <a:r>
              <a:rPr lang="en-US" sz="2400" b="1" i="0" dirty="0">
                <a:solidFill>
                  <a:srgbClr val="4E4E4E"/>
                </a:solidFill>
                <a:effectLst/>
                <a:latin typeface="source sans pro" panose="020B0503030403020204" pitchFamily="34" charset="0"/>
              </a:rPr>
              <a:t>Start Screen</a:t>
            </a:r>
            <a:r>
              <a:rPr lang="en-US" sz="2400" b="0" i="0" dirty="0">
                <a:solidFill>
                  <a:srgbClr val="4E4E4E"/>
                </a:solidFill>
                <a:effectLst/>
                <a:latin typeface="source sans pro" panose="020B0503030403020204" pitchFamily="34" charset="0"/>
              </a:rPr>
              <a:t> will appear. From here, you'll be able to create a </a:t>
            </a:r>
            <a:r>
              <a:rPr lang="en-US" sz="2400" b="1" i="0" dirty="0">
                <a:solidFill>
                  <a:srgbClr val="4E4E4E"/>
                </a:solidFill>
                <a:effectLst/>
                <a:latin typeface="source sans pro" panose="020B0503030403020204" pitchFamily="34" charset="0"/>
              </a:rPr>
              <a:t>new </a:t>
            </a:r>
            <a:r>
              <a:rPr lang="en-US" sz="2400" b="1" i="0" dirty="0" smtClean="0">
                <a:solidFill>
                  <a:srgbClr val="4E4E4E"/>
                </a:solidFill>
                <a:effectLst/>
                <a:latin typeface="source sans pro" panose="020B0503030403020204" pitchFamily="34" charset="0"/>
              </a:rPr>
              <a:t>database</a:t>
            </a:r>
            <a:r>
              <a:rPr lang="en-US" sz="2400" b="0" i="0" dirty="0" smtClean="0">
                <a:solidFill>
                  <a:srgbClr val="4E4E4E"/>
                </a:solidFill>
                <a:effectLst/>
                <a:latin typeface="source sans pro" panose="020B0503030403020204" pitchFamily="34" charset="0"/>
              </a:rPr>
              <a:t>, </a:t>
            </a:r>
            <a:r>
              <a:rPr lang="en-US" sz="2400" b="0" i="0" dirty="0">
                <a:solidFill>
                  <a:srgbClr val="4E4E4E"/>
                </a:solidFill>
                <a:effectLst/>
                <a:latin typeface="source sans pro" panose="020B0503030403020204" pitchFamily="34" charset="0"/>
              </a:rPr>
              <a:t>choose a </a:t>
            </a:r>
            <a:r>
              <a:rPr lang="en-US" sz="2400" b="1" i="0" dirty="0">
                <a:solidFill>
                  <a:srgbClr val="4E4E4E"/>
                </a:solidFill>
                <a:effectLst/>
                <a:latin typeface="source sans pro" panose="020B0503030403020204" pitchFamily="34" charset="0"/>
              </a:rPr>
              <a:t>template</a:t>
            </a:r>
            <a:r>
              <a:rPr lang="en-US" sz="2400" b="0" i="0" dirty="0">
                <a:solidFill>
                  <a:srgbClr val="4E4E4E"/>
                </a:solidFill>
                <a:effectLst/>
                <a:latin typeface="source sans pro" panose="020B0503030403020204" pitchFamily="34" charset="0"/>
              </a:rPr>
              <a:t>, and access your </a:t>
            </a:r>
            <a:r>
              <a:rPr lang="en-US" sz="2400" b="1" i="0" dirty="0">
                <a:solidFill>
                  <a:srgbClr val="4E4E4E"/>
                </a:solidFill>
                <a:effectLst/>
                <a:latin typeface="source sans pro" panose="020B0503030403020204" pitchFamily="34" charset="0"/>
              </a:rPr>
              <a:t>recently</a:t>
            </a:r>
            <a:r>
              <a:rPr lang="en-US" sz="2400" b="0" i="0" dirty="0">
                <a:solidFill>
                  <a:srgbClr val="4E4E4E"/>
                </a:solidFill>
                <a:effectLst/>
                <a:latin typeface="source sans pro" panose="020B0503030403020204" pitchFamily="34" charset="0"/>
              </a:rPr>
              <a:t> </a:t>
            </a:r>
            <a:r>
              <a:rPr lang="en-US" sz="2400" b="1" i="0" dirty="0">
                <a:solidFill>
                  <a:srgbClr val="4E4E4E"/>
                </a:solidFill>
                <a:effectLst/>
                <a:latin typeface="source sans pro" panose="020B0503030403020204" pitchFamily="34" charset="0"/>
              </a:rPr>
              <a:t>edited</a:t>
            </a:r>
            <a:r>
              <a:rPr lang="en-US" sz="2400" b="0" i="0" dirty="0">
                <a:solidFill>
                  <a:srgbClr val="4E4E4E"/>
                </a:solidFill>
                <a:effectLst/>
                <a:latin typeface="source sans pro" panose="020B0503030403020204" pitchFamily="34" charset="0"/>
              </a:rPr>
              <a:t> </a:t>
            </a:r>
            <a:r>
              <a:rPr lang="en-US" sz="2400" b="1" i="0" dirty="0" smtClean="0">
                <a:solidFill>
                  <a:srgbClr val="4E4E4E"/>
                </a:solidFill>
                <a:effectLst/>
                <a:latin typeface="source sans pro" panose="020B0503030403020204" pitchFamily="34" charset="0"/>
              </a:rPr>
              <a:t>databases</a:t>
            </a:r>
            <a:r>
              <a:rPr lang="en-US" sz="2400" b="0" i="0" dirty="0" smtClean="0">
                <a:solidFill>
                  <a:srgbClr val="4E4E4E"/>
                </a:solidFill>
                <a:effectLst/>
                <a:latin typeface="source sans pro" panose="020B0503030403020204" pitchFamily="34" charset="0"/>
              </a:rPr>
              <a:t>.</a:t>
            </a:r>
            <a:endParaRPr lang="en-US" sz="2400" b="0" i="0" dirty="0">
              <a:solidFill>
                <a:srgbClr val="4E4E4E"/>
              </a:solidFill>
              <a:effectLst/>
              <a:latin typeface="source sans pro" panose="020B0503030403020204" pitchFamily="34" charset="0"/>
            </a:endParaRPr>
          </a:p>
          <a:p>
            <a:r>
              <a:rPr lang="en-US" sz="2400" b="0" i="0" dirty="0">
                <a:solidFill>
                  <a:srgbClr val="4E4E4E"/>
                </a:solidFill>
                <a:effectLst/>
                <a:latin typeface="source sans pro" panose="020B0503030403020204" pitchFamily="34" charset="0"/>
              </a:rPr>
              <a:t>From the </a:t>
            </a:r>
            <a:r>
              <a:rPr lang="en-US" sz="2400" b="1" i="0" dirty="0" smtClean="0">
                <a:solidFill>
                  <a:srgbClr val="4E4E4E"/>
                </a:solidFill>
                <a:effectLst/>
                <a:latin typeface="source sans pro" panose="020B0503030403020204" pitchFamily="34" charset="0"/>
              </a:rPr>
              <a:t>Access </a:t>
            </a:r>
            <a:r>
              <a:rPr lang="en-US" sz="2400" b="1" i="0" dirty="0">
                <a:solidFill>
                  <a:srgbClr val="4E4E4E"/>
                </a:solidFill>
                <a:effectLst/>
                <a:latin typeface="source sans pro" panose="020B0503030403020204" pitchFamily="34" charset="0"/>
              </a:rPr>
              <a:t>Start Screen</a:t>
            </a:r>
            <a:r>
              <a:rPr lang="en-US" sz="2400" b="0" i="0" dirty="0">
                <a:solidFill>
                  <a:srgbClr val="4E4E4E"/>
                </a:solidFill>
                <a:effectLst/>
                <a:latin typeface="source sans pro" panose="020B0503030403020204" pitchFamily="34" charset="0"/>
              </a:rPr>
              <a:t>, locate and select</a:t>
            </a:r>
            <a:r>
              <a:rPr lang="en-US" sz="2400" b="1" i="0" dirty="0">
                <a:solidFill>
                  <a:srgbClr val="4E4E4E"/>
                </a:solidFill>
                <a:effectLst/>
                <a:latin typeface="source sans pro" panose="020B0503030403020204" pitchFamily="34" charset="0"/>
              </a:rPr>
              <a:t> Blank </a:t>
            </a:r>
            <a:r>
              <a:rPr lang="en-US" sz="2400" b="1" i="0" dirty="0" smtClean="0">
                <a:solidFill>
                  <a:srgbClr val="4E4E4E"/>
                </a:solidFill>
                <a:effectLst/>
                <a:latin typeface="source sans pro" panose="020B0503030403020204" pitchFamily="34" charset="0"/>
              </a:rPr>
              <a:t>desktop databases</a:t>
            </a:r>
            <a:r>
              <a:rPr lang="en-US" sz="2400" b="1" i="0" dirty="0">
                <a:solidFill>
                  <a:srgbClr val="4E4E4E"/>
                </a:solidFill>
                <a:effectLst/>
                <a:latin typeface="source sans pro" panose="020B0503030403020204" pitchFamily="34" charset="0"/>
              </a:rPr>
              <a:t> </a:t>
            </a:r>
            <a:r>
              <a:rPr lang="en-US" sz="2400" b="0" i="0" dirty="0">
                <a:solidFill>
                  <a:srgbClr val="4E4E4E"/>
                </a:solidFill>
                <a:effectLst/>
                <a:latin typeface="source sans pro" panose="020B0503030403020204" pitchFamily="34" charset="0"/>
              </a:rPr>
              <a:t>to access the </a:t>
            </a:r>
            <a:r>
              <a:rPr lang="en-US" sz="2400" b="0" i="0" dirty="0" smtClean="0">
                <a:solidFill>
                  <a:srgbClr val="4E4E4E"/>
                </a:solidFill>
                <a:effectLst/>
                <a:latin typeface="source sans pro" panose="020B0503030403020204" pitchFamily="34" charset="0"/>
              </a:rPr>
              <a:t>Access </a:t>
            </a:r>
            <a:r>
              <a:rPr lang="en-US" sz="2400" b="0" i="0" dirty="0">
                <a:solidFill>
                  <a:srgbClr val="4E4E4E"/>
                </a:solidFill>
                <a:effectLst/>
                <a:latin typeface="source sans pro" panose="020B0503030403020204" pitchFamily="34" charset="0"/>
              </a:rPr>
              <a:t>interface.</a:t>
            </a:r>
            <a:endParaRPr lang="en-US" sz="2400" dirty="0"/>
          </a:p>
        </p:txBody>
      </p:sp>
      <p:pic>
        <p:nvPicPr>
          <p:cNvPr id="2" name="Picture 1"/>
          <p:cNvPicPr>
            <a:picLocks noChangeAspect="1"/>
          </p:cNvPicPr>
          <p:nvPr/>
        </p:nvPicPr>
        <p:blipFill>
          <a:blip r:embed="rId2"/>
          <a:stretch>
            <a:fillRect/>
          </a:stretch>
        </p:blipFill>
        <p:spPr>
          <a:xfrm>
            <a:off x="5295900" y="2509935"/>
            <a:ext cx="6708778" cy="4038783"/>
          </a:xfrm>
          <a:prstGeom prst="rect">
            <a:avLst/>
          </a:prstGeom>
        </p:spPr>
      </p:pic>
    </p:spTree>
    <p:extLst>
      <p:ext uri="{BB962C8B-B14F-4D97-AF65-F5344CB8AC3E}">
        <p14:creationId xmlns:p14="http://schemas.microsoft.com/office/powerpoint/2010/main" val="1358707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1BC3FF2-F3D0-069E-3D4A-A16CDBED9472}"/>
              </a:ext>
            </a:extLst>
          </p:cNvPr>
          <p:cNvSpPr txBox="1">
            <a:spLocks/>
          </p:cNvSpPr>
          <p:nvPr/>
        </p:nvSpPr>
        <p:spPr>
          <a:xfrm>
            <a:off x="0" y="152402"/>
            <a:ext cx="8001000" cy="896470"/>
          </a:xfrm>
          <a:prstGeom prst="rect">
            <a:avLst/>
          </a:prstGeom>
          <a:solidFill>
            <a:srgbClr val="00608B"/>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mn-lt"/>
              </a:rPr>
              <a:t>The Ribbon</a:t>
            </a:r>
          </a:p>
        </p:txBody>
      </p:sp>
      <p:sp>
        <p:nvSpPr>
          <p:cNvPr id="5" name="Subtitle 2">
            <a:extLst>
              <a:ext uri="{FF2B5EF4-FFF2-40B4-BE49-F238E27FC236}">
                <a16:creationId xmlns:a16="http://schemas.microsoft.com/office/drawing/2014/main" id="{536B5C1E-1677-CA1D-EAFD-B2E8690ED2A0}"/>
              </a:ext>
            </a:extLst>
          </p:cNvPr>
          <p:cNvSpPr txBox="1">
            <a:spLocks/>
          </p:cNvSpPr>
          <p:nvPr/>
        </p:nvSpPr>
        <p:spPr>
          <a:xfrm>
            <a:off x="228600" y="1657739"/>
            <a:ext cx="4418045" cy="216781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Access uses a tabbed Ribbon system instead of traditional menus. The Ribbon contains multiple tabs, each with several groups of commands. For example, the Clipboard group on the Home tab contains commands such as Cut, Copy, and Paste.</a:t>
            </a:r>
          </a:p>
        </p:txBody>
      </p:sp>
      <p:pic>
        <p:nvPicPr>
          <p:cNvPr id="2" name="Picture 1"/>
          <p:cNvPicPr>
            <a:picLocks noChangeAspect="1"/>
          </p:cNvPicPr>
          <p:nvPr/>
        </p:nvPicPr>
        <p:blipFill>
          <a:blip r:embed="rId2"/>
          <a:stretch>
            <a:fillRect/>
          </a:stretch>
        </p:blipFill>
        <p:spPr>
          <a:xfrm>
            <a:off x="5066522" y="1657739"/>
            <a:ext cx="6591300" cy="1438275"/>
          </a:xfrm>
          <a:prstGeom prst="rect">
            <a:avLst/>
          </a:prstGeom>
        </p:spPr>
      </p:pic>
      <p:sp>
        <p:nvSpPr>
          <p:cNvPr id="6" name="Rectangle 5"/>
          <p:cNvSpPr/>
          <p:nvPr/>
        </p:nvSpPr>
        <p:spPr>
          <a:xfrm>
            <a:off x="228600" y="4401906"/>
            <a:ext cx="5631024" cy="1015663"/>
          </a:xfrm>
          <a:prstGeom prst="rect">
            <a:avLst/>
          </a:prstGeom>
        </p:spPr>
        <p:txBody>
          <a:bodyPr wrap="square">
            <a:spAutoFit/>
          </a:bodyPr>
          <a:lstStyle/>
          <a:p>
            <a:r>
              <a:rPr lang="en-US" sz="2000" dirty="0"/>
              <a:t>Some groups also have a small arrow in the bottom-right corner that you can click for even more options.</a:t>
            </a:r>
          </a:p>
        </p:txBody>
      </p:sp>
      <p:pic>
        <p:nvPicPr>
          <p:cNvPr id="1026" name="Picture 2" descr="More op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8170" y="3381663"/>
            <a:ext cx="4962525" cy="3086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215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8F7BB-FC1D-61FE-E20C-39677D50687B}"/>
              </a:ext>
            </a:extLst>
          </p:cNvPr>
          <p:cNvSpPr txBox="1">
            <a:spLocks/>
          </p:cNvSpPr>
          <p:nvPr/>
        </p:nvSpPr>
        <p:spPr>
          <a:xfrm>
            <a:off x="0" y="331838"/>
            <a:ext cx="8001000" cy="554569"/>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solidFill>
                  <a:schemeClr val="bg1"/>
                </a:solidFill>
              </a:rPr>
              <a:t>The Quick Access Toolbar</a:t>
            </a:r>
          </a:p>
        </p:txBody>
      </p:sp>
      <p:sp>
        <p:nvSpPr>
          <p:cNvPr id="3" name="Subtitle 2">
            <a:extLst>
              <a:ext uri="{FF2B5EF4-FFF2-40B4-BE49-F238E27FC236}">
                <a16:creationId xmlns:a16="http://schemas.microsoft.com/office/drawing/2014/main" id="{88A8CB01-D5E5-E854-4609-5516F6984F2C}"/>
              </a:ext>
            </a:extLst>
          </p:cNvPr>
          <p:cNvSpPr txBox="1">
            <a:spLocks/>
          </p:cNvSpPr>
          <p:nvPr/>
        </p:nvSpPr>
        <p:spPr>
          <a:xfrm>
            <a:off x="0" y="1209673"/>
            <a:ext cx="6557682" cy="1828801"/>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Quick Access Toolbar, located above the Ribbon, lets you access common commands no matter which tab you are on. By default, it shows the Save, Undo, and Redo commands. If you'd like, you can customize it by adding additional commands.</a:t>
            </a:r>
          </a:p>
        </p:txBody>
      </p:sp>
      <p:pic>
        <p:nvPicPr>
          <p:cNvPr id="2050" name="Picture 2" descr="The Quick Access toolb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4627" y="1135028"/>
            <a:ext cx="2019300" cy="143827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3AC87ECF-AB9F-0AB5-4220-72F63233A3D6}"/>
              </a:ext>
            </a:extLst>
          </p:cNvPr>
          <p:cNvSpPr txBox="1">
            <a:spLocks/>
          </p:cNvSpPr>
          <p:nvPr/>
        </p:nvSpPr>
        <p:spPr>
          <a:xfrm>
            <a:off x="0" y="3038474"/>
            <a:ext cx="8938727" cy="525820"/>
          </a:xfrm>
          <a:prstGeom prst="rect">
            <a:avLst/>
          </a:prstGeom>
          <a:solidFill>
            <a:srgbClr val="0079A2"/>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solidFill>
                  <a:schemeClr val="bg1"/>
                </a:solidFill>
              </a:rPr>
              <a:t>Backstage view</a:t>
            </a:r>
          </a:p>
        </p:txBody>
      </p:sp>
      <p:sp>
        <p:nvSpPr>
          <p:cNvPr id="10" name="Subtitle 2">
            <a:extLst>
              <a:ext uri="{FF2B5EF4-FFF2-40B4-BE49-F238E27FC236}">
                <a16:creationId xmlns:a16="http://schemas.microsoft.com/office/drawing/2014/main" id="{88A8CB01-D5E5-E854-4609-5516F6984F2C}"/>
              </a:ext>
            </a:extLst>
          </p:cNvPr>
          <p:cNvSpPr txBox="1">
            <a:spLocks/>
          </p:cNvSpPr>
          <p:nvPr/>
        </p:nvSpPr>
        <p:spPr>
          <a:xfrm>
            <a:off x="-1" y="3648073"/>
            <a:ext cx="6214189" cy="75403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Backstage view gives you various options for saving, opening, and printing your database.</a:t>
            </a:r>
          </a:p>
        </p:txBody>
      </p:sp>
      <p:sp>
        <p:nvSpPr>
          <p:cNvPr id="5" name="Rectangle 4"/>
          <p:cNvSpPr/>
          <p:nvPr/>
        </p:nvSpPr>
        <p:spPr>
          <a:xfrm>
            <a:off x="1" y="4417263"/>
            <a:ext cx="3806890" cy="1292662"/>
          </a:xfrm>
          <a:prstGeom prst="rect">
            <a:avLst/>
          </a:prstGeom>
        </p:spPr>
        <p:txBody>
          <a:bodyPr wrap="square">
            <a:spAutoFit/>
          </a:bodyPr>
          <a:lstStyle/>
          <a:p>
            <a:r>
              <a:rPr lang="en-US" sz="2400" b="1" dirty="0"/>
              <a:t>To access Backstage view:</a:t>
            </a:r>
          </a:p>
          <a:p>
            <a:pPr marL="342900" indent="-342900">
              <a:buFont typeface="+mj-lt"/>
              <a:buAutoNum type="arabicPeriod"/>
            </a:pPr>
            <a:r>
              <a:rPr lang="en-US" dirty="0"/>
              <a:t>Click the File tab on the Ribbon</a:t>
            </a:r>
            <a:r>
              <a:rPr lang="en-US" dirty="0" smtClean="0"/>
              <a:t>.</a:t>
            </a:r>
          </a:p>
          <a:p>
            <a:pPr marL="342900" indent="-342900">
              <a:buFont typeface="+mj-lt"/>
              <a:buAutoNum type="arabicPeriod"/>
            </a:pPr>
            <a:r>
              <a:rPr lang="en-US" b="1" dirty="0"/>
              <a:t>Backstage view</a:t>
            </a:r>
            <a:r>
              <a:rPr lang="en-US" dirty="0"/>
              <a:t> will appear.</a:t>
            </a:r>
          </a:p>
          <a:p>
            <a:endParaRPr lang="en-US" dirty="0"/>
          </a:p>
        </p:txBody>
      </p:sp>
      <p:pic>
        <p:nvPicPr>
          <p:cNvPr id="2052" name="Picture 4" descr="Clicking the File ta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4970" y="4485883"/>
            <a:ext cx="1981200" cy="14382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media.gcflearnfree.org/content/56f06139c87fa620e88dccb6_03_21_2016/getting_started_backstage_interactiv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9182" y="3725810"/>
            <a:ext cx="4141787" cy="2958420"/>
          </a:xfrm>
          <a:prstGeom prst="rect">
            <a:avLst/>
          </a:prstGeom>
          <a:noFill/>
          <a:extLst>
            <a:ext uri="{909E8E84-426E-40DD-AFC4-6F175D3DCCD1}">
              <a14:hiddenFill xmlns:a14="http://schemas.microsoft.com/office/drawing/2010/main">
                <a:solidFill>
                  <a:srgbClr val="FFFFFF"/>
                </a:solidFill>
              </a14:hiddenFill>
            </a:ext>
          </a:extLst>
        </p:spPr>
      </p:pic>
      <p:sp>
        <p:nvSpPr>
          <p:cNvPr id="14" name="Arrow: Right 2">
            <a:extLst>
              <a:ext uri="{FF2B5EF4-FFF2-40B4-BE49-F238E27FC236}">
                <a16:creationId xmlns:a16="http://schemas.microsoft.com/office/drawing/2014/main" id="{93515B61-4A8A-F90B-8D57-4EA52231EC82}"/>
              </a:ext>
            </a:extLst>
          </p:cNvPr>
          <p:cNvSpPr/>
          <p:nvPr/>
        </p:nvSpPr>
        <p:spPr>
          <a:xfrm>
            <a:off x="6114930" y="4991580"/>
            <a:ext cx="774252" cy="424117"/>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7067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8F7BB-FC1D-61FE-E20C-39677D50687B}"/>
              </a:ext>
            </a:extLst>
          </p:cNvPr>
          <p:cNvSpPr txBox="1">
            <a:spLocks/>
          </p:cNvSpPr>
          <p:nvPr/>
        </p:nvSpPr>
        <p:spPr>
          <a:xfrm>
            <a:off x="0" y="331838"/>
            <a:ext cx="8001000" cy="554569"/>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a:solidFill>
                  <a:schemeClr val="bg1"/>
                </a:solidFill>
              </a:rPr>
              <a:t>The Navigation pane</a:t>
            </a:r>
            <a:endParaRPr lang="en-US" sz="3200" dirty="0">
              <a:solidFill>
                <a:schemeClr val="bg1"/>
              </a:solidFill>
            </a:endParaRPr>
          </a:p>
        </p:txBody>
      </p:sp>
      <p:sp>
        <p:nvSpPr>
          <p:cNvPr id="3" name="Rectangle 2"/>
          <p:cNvSpPr/>
          <p:nvPr/>
        </p:nvSpPr>
        <p:spPr>
          <a:xfrm>
            <a:off x="0" y="972044"/>
            <a:ext cx="6096000" cy="1200329"/>
          </a:xfrm>
          <a:prstGeom prst="rect">
            <a:avLst/>
          </a:prstGeom>
        </p:spPr>
        <p:txBody>
          <a:bodyPr>
            <a:spAutoFit/>
          </a:bodyPr>
          <a:lstStyle/>
          <a:p>
            <a:pPr marL="285750" indent="-285750">
              <a:buFont typeface="Arial" panose="020B0604020202020204" pitchFamily="34" charset="0"/>
              <a:buChar char="•"/>
            </a:pPr>
            <a:r>
              <a:rPr lang="en-US" dirty="0"/>
              <a:t>The Navigation pane is a list containing every object in your database. For easier viewing, the objects are organized into groups by type. You can open, rename, and delete objects using the Navigation pane.</a:t>
            </a:r>
          </a:p>
        </p:txBody>
      </p:sp>
      <p:pic>
        <p:nvPicPr>
          <p:cNvPr id="3074" name="Picture 2" descr="The Navigation pa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5706" y="99074"/>
            <a:ext cx="2216284" cy="321329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2172373"/>
            <a:ext cx="6565706" cy="369332"/>
          </a:xfrm>
          <a:prstGeom prst="rect">
            <a:avLst/>
          </a:prstGeom>
          <a:solidFill>
            <a:srgbClr val="00608B"/>
          </a:solidFill>
        </p:spPr>
        <p:txBody>
          <a:bodyPr wrap="square">
            <a:spAutoFit/>
          </a:bodyPr>
          <a:lstStyle/>
          <a:p>
            <a:pPr marL="285750" indent="-285750" fontAlgn="base">
              <a:buFont typeface="Arial" panose="020B0604020202020204" pitchFamily="34" charset="0"/>
              <a:buChar char="•"/>
            </a:pPr>
            <a:r>
              <a:rPr lang="en-US" dirty="0">
                <a:solidFill>
                  <a:schemeClr val="bg1"/>
                </a:solidFill>
                <a:latin typeface="source sans pro"/>
              </a:rPr>
              <a:t>Object sorting in the Navigation pane</a:t>
            </a:r>
            <a:endParaRPr lang="en-US" b="0" i="0" dirty="0">
              <a:solidFill>
                <a:schemeClr val="bg1"/>
              </a:solidFill>
              <a:effectLst/>
              <a:latin typeface="source sans pro"/>
            </a:endParaRPr>
          </a:p>
        </p:txBody>
      </p:sp>
      <p:sp>
        <p:nvSpPr>
          <p:cNvPr id="5" name="Rectangle 4"/>
          <p:cNvSpPr/>
          <p:nvPr/>
        </p:nvSpPr>
        <p:spPr>
          <a:xfrm>
            <a:off x="-1" y="2517492"/>
            <a:ext cx="6475445" cy="1200329"/>
          </a:xfrm>
          <a:prstGeom prst="rect">
            <a:avLst/>
          </a:prstGeom>
        </p:spPr>
        <p:txBody>
          <a:bodyPr wrap="square">
            <a:spAutoFit/>
          </a:bodyPr>
          <a:lstStyle/>
          <a:p>
            <a:pPr lvl="1"/>
            <a:r>
              <a:rPr lang="en-US" dirty="0"/>
              <a:t>By default, objects are sorted by type, with tables in one group, forms in another, and so on. However, if you want you can sort the objects in the Navigation pane into groups of your choosing. There are four sort options:</a:t>
            </a:r>
          </a:p>
        </p:txBody>
      </p:sp>
      <p:sp>
        <p:nvSpPr>
          <p:cNvPr id="6" name="Rectangle 5"/>
          <p:cNvSpPr/>
          <p:nvPr/>
        </p:nvSpPr>
        <p:spPr>
          <a:xfrm>
            <a:off x="379445" y="3717821"/>
            <a:ext cx="6096000" cy="2585323"/>
          </a:xfrm>
          <a:prstGeom prst="rect">
            <a:avLst/>
          </a:prstGeom>
        </p:spPr>
        <p:txBody>
          <a:bodyPr>
            <a:spAutoFit/>
          </a:bodyPr>
          <a:lstStyle/>
          <a:p>
            <a:pPr marL="342900" indent="-342900" fontAlgn="base">
              <a:buFont typeface="+mj-lt"/>
              <a:buAutoNum type="arabicPeriod"/>
            </a:pPr>
            <a:r>
              <a:rPr lang="en-US" b="1">
                <a:solidFill>
                  <a:srgbClr val="4E4E4E"/>
                </a:solidFill>
                <a:latin typeface="inherit"/>
              </a:rPr>
              <a:t>Custom</a:t>
            </a:r>
            <a:r>
              <a:rPr lang="en-US">
                <a:solidFill>
                  <a:srgbClr val="4E4E4E"/>
                </a:solidFill>
                <a:latin typeface="inherit"/>
              </a:rPr>
              <a:t> allows you to create a custom group for sorting objects. After applying the sort, simply drag the desired objects to the new group.</a:t>
            </a:r>
          </a:p>
          <a:p>
            <a:pPr marL="342900" indent="-342900" fontAlgn="base">
              <a:buFont typeface="+mj-lt"/>
              <a:buAutoNum type="arabicPeriod"/>
            </a:pPr>
            <a:r>
              <a:rPr lang="en-US" b="1">
                <a:solidFill>
                  <a:srgbClr val="4E4E4E"/>
                </a:solidFill>
                <a:latin typeface="inherit"/>
              </a:rPr>
              <a:t>Object Type</a:t>
            </a:r>
            <a:r>
              <a:rPr lang="en-US">
                <a:solidFill>
                  <a:srgbClr val="4E4E4E"/>
                </a:solidFill>
                <a:latin typeface="inherit"/>
              </a:rPr>
              <a:t> groups objects by type. This is the default setting.</a:t>
            </a:r>
          </a:p>
          <a:p>
            <a:pPr marL="342900" indent="-342900" fontAlgn="base">
              <a:buFont typeface="+mj-lt"/>
              <a:buAutoNum type="arabicPeriod"/>
            </a:pPr>
            <a:r>
              <a:rPr lang="en-US" b="1">
                <a:solidFill>
                  <a:srgbClr val="4E4E4E"/>
                </a:solidFill>
                <a:latin typeface="inherit"/>
              </a:rPr>
              <a:t>Tables and Related Views</a:t>
            </a:r>
            <a:r>
              <a:rPr lang="en-US">
                <a:solidFill>
                  <a:srgbClr val="4E4E4E"/>
                </a:solidFill>
                <a:latin typeface="inherit"/>
              </a:rPr>
              <a:t> groups forms, queries, and reports with the tables they refer to.</a:t>
            </a:r>
          </a:p>
          <a:p>
            <a:pPr marL="342900" indent="-342900" fontAlgn="base">
              <a:buFont typeface="+mj-lt"/>
              <a:buAutoNum type="arabicPeriod"/>
            </a:pPr>
            <a:r>
              <a:rPr lang="en-US" b="1">
                <a:solidFill>
                  <a:srgbClr val="4E4E4E"/>
                </a:solidFill>
                <a:latin typeface="inherit"/>
              </a:rPr>
              <a:t>Created Date</a:t>
            </a:r>
            <a:r>
              <a:rPr lang="en-US">
                <a:solidFill>
                  <a:srgbClr val="4E4E4E"/>
                </a:solidFill>
                <a:latin typeface="inherit"/>
              </a:rPr>
              <a:t> or </a:t>
            </a:r>
            <a:r>
              <a:rPr lang="en-US" b="1">
                <a:solidFill>
                  <a:srgbClr val="4E4E4E"/>
                </a:solidFill>
                <a:latin typeface="inherit"/>
              </a:rPr>
              <a:t>Modified Date</a:t>
            </a:r>
            <a:r>
              <a:rPr lang="en-US">
                <a:solidFill>
                  <a:srgbClr val="4E4E4E"/>
                </a:solidFill>
                <a:latin typeface="inherit"/>
              </a:rPr>
              <a:t> sorts objects based on when they were created or last edited.</a:t>
            </a:r>
            <a:endParaRPr lang="en-US" b="0" i="0">
              <a:solidFill>
                <a:srgbClr val="4E4E4E"/>
              </a:solidFill>
              <a:effectLst/>
              <a:latin typeface="inherit"/>
            </a:endParaRPr>
          </a:p>
        </p:txBody>
      </p:sp>
    </p:spTree>
    <p:extLst>
      <p:ext uri="{BB962C8B-B14F-4D97-AF65-F5344CB8AC3E}">
        <p14:creationId xmlns:p14="http://schemas.microsoft.com/office/powerpoint/2010/main" val="3570993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152401"/>
            <a:ext cx="9780104" cy="70821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a:solidFill>
                  <a:schemeClr val="bg1"/>
                </a:solidFill>
              </a:rPr>
              <a:t> Working with Tables</a:t>
            </a:r>
            <a:endParaRPr lang="en-US" sz="4800" dirty="0">
              <a:solidFill>
                <a:schemeClr val="bg1"/>
              </a:solidFill>
            </a:endParaRPr>
          </a:p>
        </p:txBody>
      </p:sp>
      <p:sp>
        <p:nvSpPr>
          <p:cNvPr id="3" name="Rectangle 2"/>
          <p:cNvSpPr/>
          <p:nvPr/>
        </p:nvSpPr>
        <p:spPr>
          <a:xfrm>
            <a:off x="0" y="860613"/>
            <a:ext cx="3734484" cy="461665"/>
          </a:xfrm>
          <a:prstGeom prst="rect">
            <a:avLst/>
          </a:prstGeom>
        </p:spPr>
        <p:txBody>
          <a:bodyPr wrap="none">
            <a:spAutoFit/>
          </a:bodyPr>
          <a:lstStyle/>
          <a:p>
            <a:pPr marL="285750" indent="-285750">
              <a:buFont typeface="Wingdings" panose="05000000000000000000" pitchFamily="2" charset="2"/>
              <a:buChar char="v"/>
            </a:pPr>
            <a:r>
              <a:rPr lang="en-US" sz="2400" dirty="0"/>
              <a:t>To open an existing </a:t>
            </a:r>
            <a:r>
              <a:rPr lang="en-US" sz="2400" dirty="0" smtClean="0"/>
              <a:t>table</a:t>
            </a:r>
            <a:r>
              <a:rPr lang="ar-EG" sz="2400" dirty="0" smtClean="0"/>
              <a:t>: </a:t>
            </a:r>
            <a:endParaRPr lang="en-US" sz="2400" dirty="0"/>
          </a:p>
        </p:txBody>
      </p:sp>
      <p:sp>
        <p:nvSpPr>
          <p:cNvPr id="4" name="Rectangle 3"/>
          <p:cNvSpPr/>
          <p:nvPr/>
        </p:nvSpPr>
        <p:spPr>
          <a:xfrm>
            <a:off x="279918" y="1322278"/>
            <a:ext cx="6096000" cy="1754326"/>
          </a:xfrm>
          <a:prstGeom prst="rect">
            <a:avLst/>
          </a:prstGeom>
        </p:spPr>
        <p:txBody>
          <a:bodyPr>
            <a:spAutoFit/>
          </a:bodyPr>
          <a:lstStyle/>
          <a:p>
            <a:pPr marL="342900" indent="-342900" fontAlgn="base">
              <a:buFont typeface="+mj-lt"/>
              <a:buAutoNum type="arabicPeriod"/>
            </a:pPr>
            <a:r>
              <a:rPr lang="en-US" dirty="0">
                <a:solidFill>
                  <a:srgbClr val="4E4E4E"/>
                </a:solidFill>
                <a:latin typeface="inherit"/>
              </a:rPr>
              <a:t>Open your database, and locate the </a:t>
            </a:r>
            <a:r>
              <a:rPr lang="en-US" b="1" dirty="0">
                <a:solidFill>
                  <a:srgbClr val="4E4E4E"/>
                </a:solidFill>
                <a:latin typeface="inherit"/>
              </a:rPr>
              <a:t>Navigation</a:t>
            </a:r>
            <a:r>
              <a:rPr lang="en-US" dirty="0">
                <a:solidFill>
                  <a:srgbClr val="4E4E4E"/>
                </a:solidFill>
                <a:latin typeface="inherit"/>
              </a:rPr>
              <a:t> </a:t>
            </a:r>
            <a:r>
              <a:rPr lang="en-US" b="1" dirty="0">
                <a:solidFill>
                  <a:srgbClr val="4E4E4E"/>
                </a:solidFill>
                <a:latin typeface="inherit"/>
              </a:rPr>
              <a:t>pane</a:t>
            </a:r>
            <a:r>
              <a:rPr lang="en-US" dirty="0">
                <a:solidFill>
                  <a:srgbClr val="4E4E4E"/>
                </a:solidFill>
                <a:latin typeface="inherit"/>
              </a:rPr>
              <a:t>.</a:t>
            </a:r>
          </a:p>
          <a:p>
            <a:pPr marL="342900" indent="-342900" fontAlgn="base">
              <a:buFont typeface="+mj-lt"/>
              <a:buAutoNum type="arabicPeriod"/>
            </a:pPr>
            <a:r>
              <a:rPr lang="en-US" dirty="0">
                <a:solidFill>
                  <a:srgbClr val="4E4E4E"/>
                </a:solidFill>
                <a:latin typeface="inherit"/>
              </a:rPr>
              <a:t>In the Navigation pane, locate the table you want to open.</a:t>
            </a:r>
          </a:p>
          <a:p>
            <a:pPr marL="342900" indent="-342900" fontAlgn="base">
              <a:buFont typeface="+mj-lt"/>
              <a:buAutoNum type="arabicPeriod"/>
            </a:pPr>
            <a:r>
              <a:rPr lang="en-US" dirty="0">
                <a:solidFill>
                  <a:srgbClr val="4E4E4E"/>
                </a:solidFill>
                <a:latin typeface="inherit"/>
              </a:rPr>
              <a:t>Double-click the desired table</a:t>
            </a:r>
            <a:r>
              <a:rPr lang="en-US" dirty="0" smtClean="0">
                <a:solidFill>
                  <a:srgbClr val="4E4E4E"/>
                </a:solidFill>
                <a:latin typeface="inherit"/>
              </a:rPr>
              <a:t>.</a:t>
            </a:r>
            <a:endParaRPr lang="ar-EG" dirty="0" smtClean="0">
              <a:solidFill>
                <a:srgbClr val="4E4E4E"/>
              </a:solidFill>
              <a:latin typeface="inherit"/>
            </a:endParaRPr>
          </a:p>
          <a:p>
            <a:pPr marL="342900" indent="-342900" fontAlgn="base">
              <a:buFont typeface="+mj-lt"/>
              <a:buAutoNum type="arabicPeriod"/>
            </a:pPr>
            <a:r>
              <a:rPr lang="en-US" dirty="0"/>
              <a:t>The table will open and appear as a</a:t>
            </a:r>
            <a:r>
              <a:rPr lang="en-US" b="1" dirty="0"/>
              <a:t> tab </a:t>
            </a:r>
            <a:r>
              <a:rPr lang="en-US" dirty="0"/>
              <a:t>in the </a:t>
            </a:r>
            <a:r>
              <a:rPr lang="en-US" b="1" dirty="0"/>
              <a:t>Document Tabs</a:t>
            </a:r>
            <a:r>
              <a:rPr lang="en-US" dirty="0"/>
              <a:t> </a:t>
            </a:r>
            <a:r>
              <a:rPr lang="en-US" b="1" dirty="0"/>
              <a:t>bar</a:t>
            </a:r>
            <a:r>
              <a:rPr lang="en-US" dirty="0"/>
              <a:t>.</a:t>
            </a:r>
            <a:endParaRPr lang="en-US" b="0" i="0" dirty="0">
              <a:solidFill>
                <a:srgbClr val="4E4E4E"/>
              </a:solidFill>
              <a:effectLst/>
              <a:latin typeface="inherit"/>
            </a:endParaRPr>
          </a:p>
        </p:txBody>
      </p:sp>
      <p:pic>
        <p:nvPicPr>
          <p:cNvPr id="1026" name="Picture 2" descr="Opening a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0658" y="152401"/>
            <a:ext cx="2223449" cy="21399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open t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3088" y="2423058"/>
            <a:ext cx="4378588" cy="212909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79918" y="3149622"/>
            <a:ext cx="6096000" cy="1200329"/>
          </a:xfrm>
          <a:prstGeom prst="rect">
            <a:avLst/>
          </a:prstGeom>
          <a:ln>
            <a:solidFill>
              <a:schemeClr val="accent1"/>
            </a:solidFill>
          </a:ln>
        </p:spPr>
        <p:txBody>
          <a:bodyPr>
            <a:spAutoFit/>
          </a:bodyPr>
          <a:lstStyle/>
          <a:p>
            <a:r>
              <a:rPr lang="en-US" dirty="0"/>
              <a:t>All tables are composed of horizontal rows and vertical columns, with small rectangles called cells in the places where rows and columns intersect. In Access, rows and columns are referred to as records and fields.</a:t>
            </a:r>
          </a:p>
        </p:txBody>
      </p:sp>
      <p:sp>
        <p:nvSpPr>
          <p:cNvPr id="6" name="Rectangle 5"/>
          <p:cNvSpPr/>
          <p:nvPr/>
        </p:nvSpPr>
        <p:spPr>
          <a:xfrm>
            <a:off x="0" y="4349951"/>
            <a:ext cx="3424335" cy="2031325"/>
          </a:xfrm>
          <a:prstGeom prst="rect">
            <a:avLst/>
          </a:prstGeom>
        </p:spPr>
        <p:txBody>
          <a:bodyPr wrap="square">
            <a:spAutoFit/>
          </a:bodyPr>
          <a:lstStyle/>
          <a:p>
            <a:pPr marL="342900" indent="-342900">
              <a:buFont typeface="Wingdings" panose="05000000000000000000" pitchFamily="2" charset="2"/>
              <a:buChar char="v"/>
            </a:pPr>
            <a:r>
              <a:rPr lang="en-US" dirty="0"/>
              <a:t>To navigate through records in a table, you can use the</a:t>
            </a:r>
            <a:r>
              <a:rPr lang="en-US" b="1" dirty="0"/>
              <a:t> up and down</a:t>
            </a:r>
            <a:r>
              <a:rPr lang="en-US" dirty="0"/>
              <a:t> </a:t>
            </a:r>
            <a:r>
              <a:rPr lang="en-US" b="1" dirty="0"/>
              <a:t>arrow keys</a:t>
            </a:r>
            <a:r>
              <a:rPr lang="en-US" dirty="0"/>
              <a:t>, </a:t>
            </a:r>
            <a:r>
              <a:rPr lang="en-US" b="1" dirty="0"/>
              <a:t>scroll up and down</a:t>
            </a:r>
            <a:r>
              <a:rPr lang="en-US" dirty="0"/>
              <a:t>, or use the arrows in the </a:t>
            </a:r>
            <a:r>
              <a:rPr lang="en-US" b="1" dirty="0"/>
              <a:t>Record Navigation bar</a:t>
            </a:r>
            <a:r>
              <a:rPr lang="en-US" dirty="0"/>
              <a:t> located at the bottom of your table.</a:t>
            </a:r>
            <a:endParaRPr lang="en-US" dirty="0"/>
          </a:p>
        </p:txBody>
      </p:sp>
      <p:pic>
        <p:nvPicPr>
          <p:cNvPr id="1030" name="Picture 6" descr="The Record Navigation b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4335" y="4422969"/>
            <a:ext cx="3159902" cy="2165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46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23892"/>
            <a:ext cx="5875240" cy="2954655"/>
          </a:xfrm>
          <a:prstGeom prst="rect">
            <a:avLst/>
          </a:prstGeom>
        </p:spPr>
        <p:txBody>
          <a:bodyPr wrap="square">
            <a:spAutoFit/>
          </a:bodyPr>
          <a:lstStyle/>
          <a:p>
            <a:pPr marL="285750" indent="-285750">
              <a:buFont typeface="Wingdings" panose="05000000000000000000" pitchFamily="2" charset="2"/>
              <a:buChar char="v"/>
            </a:pPr>
            <a:r>
              <a:rPr lang="en-US" dirty="0"/>
              <a:t>You can create a new record with the new (blank) record command on the Record Navigation bar</a:t>
            </a:r>
            <a:r>
              <a:rPr lang="en-US" dirty="0" smtClean="0"/>
              <a:t>.</a:t>
            </a:r>
          </a:p>
          <a:p>
            <a:pPr marL="285750" indent="-285750">
              <a:buFont typeface="Wingdings" panose="05000000000000000000" pitchFamily="2" charset="2"/>
              <a:buChar char="v"/>
            </a:pPr>
            <a:r>
              <a:rPr lang="en-US" dirty="0"/>
              <a:t>You can find any record in the currently open table by </a:t>
            </a:r>
            <a:r>
              <a:rPr lang="en-US" b="1" dirty="0"/>
              <a:t>searching </a:t>
            </a:r>
            <a:r>
              <a:rPr lang="en-US" dirty="0"/>
              <a:t>for it using the </a:t>
            </a:r>
            <a:r>
              <a:rPr lang="en-US" b="1" dirty="0"/>
              <a:t>record search box</a:t>
            </a:r>
            <a:r>
              <a:rPr lang="en-US" dirty="0"/>
              <a:t>. Place your cursor in the search box, type any word that appears in the record you want to find, and press the </a:t>
            </a:r>
            <a:r>
              <a:rPr lang="en-US" b="1" dirty="0"/>
              <a:t>Enter</a:t>
            </a:r>
            <a:r>
              <a:rPr lang="en-US" dirty="0"/>
              <a:t> key</a:t>
            </a:r>
            <a:r>
              <a:rPr lang="en-US" dirty="0" smtClean="0"/>
              <a:t>.</a:t>
            </a:r>
            <a:endParaRPr lang="en-US" dirty="0"/>
          </a:p>
          <a:p>
            <a:pPr marL="285750" indent="-285750">
              <a:buFont typeface="Wingdings" panose="05000000000000000000" pitchFamily="2" charset="2"/>
              <a:buChar char="v"/>
            </a:pPr>
            <a:r>
              <a:rPr lang="en-US" dirty="0"/>
              <a:t>To navigate between fields, you can use the</a:t>
            </a:r>
            <a:r>
              <a:rPr lang="en-US" b="1" dirty="0"/>
              <a:t> left and right arrow keys</a:t>
            </a:r>
            <a:r>
              <a:rPr lang="en-US" dirty="0"/>
              <a:t> or </a:t>
            </a:r>
            <a:r>
              <a:rPr lang="en-US" b="1" dirty="0"/>
              <a:t>scroll</a:t>
            </a:r>
            <a:r>
              <a:rPr lang="en-US" dirty="0"/>
              <a:t> </a:t>
            </a:r>
            <a:r>
              <a:rPr lang="en-US" b="1" dirty="0"/>
              <a:t>left and right</a:t>
            </a:r>
            <a:r>
              <a:rPr lang="en-US" dirty="0" smtClean="0"/>
              <a:t>.</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sz="2400" b="1" u="sng" dirty="0"/>
              <a:t>To add a new </a:t>
            </a:r>
            <a:r>
              <a:rPr lang="en-US" sz="2400" b="1" u="sng" dirty="0" smtClean="0"/>
              <a:t>record There are 3 ways:</a:t>
            </a:r>
            <a:endParaRPr lang="en-US" sz="2400" b="1" u="sng" dirty="0"/>
          </a:p>
        </p:txBody>
      </p:sp>
      <p:sp>
        <p:nvSpPr>
          <p:cNvPr id="3"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Tables</a:t>
            </a:r>
            <a:r>
              <a:rPr lang="en-US" sz="3200" dirty="0">
                <a:solidFill>
                  <a:schemeClr val="bg1"/>
                </a:solidFill>
              </a:rPr>
              <a:t> </a:t>
            </a:r>
            <a:r>
              <a:rPr lang="en-US" sz="3200" dirty="0" smtClean="0">
                <a:solidFill>
                  <a:schemeClr val="bg1"/>
                </a:solidFill>
              </a:rPr>
              <a:t>C</a:t>
            </a:r>
            <a:r>
              <a:rPr lang="en-US" sz="3200" dirty="0" smtClean="0">
                <a:solidFill>
                  <a:schemeClr val="bg1"/>
                </a:solidFill>
              </a:rPr>
              <a:t>ont.</a:t>
            </a:r>
            <a:endParaRPr lang="en-US" sz="3200" dirty="0">
              <a:solidFill>
                <a:schemeClr val="bg1"/>
              </a:solidFill>
            </a:endParaRPr>
          </a:p>
        </p:txBody>
      </p:sp>
      <p:pic>
        <p:nvPicPr>
          <p:cNvPr id="2050" name="Picture 2" descr="The New Record comm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5240" y="531845"/>
            <a:ext cx="2996042" cy="205273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he record search bo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4295" y="531844"/>
            <a:ext cx="2996044" cy="20527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 y="3507052"/>
            <a:ext cx="6755363" cy="369332"/>
          </a:xfrm>
          <a:prstGeom prst="rect">
            <a:avLst/>
          </a:prstGeom>
        </p:spPr>
        <p:txBody>
          <a:bodyPr wrap="square">
            <a:spAutoFit/>
          </a:bodyPr>
          <a:lstStyle/>
          <a:p>
            <a:pPr marL="285750" indent="-285750">
              <a:buFont typeface="Courier New" panose="02070309020205020404" pitchFamily="49" charset="0"/>
              <a:buChar char="o"/>
            </a:pPr>
            <a:r>
              <a:rPr lang="en-US" dirty="0"/>
              <a:t>In the Records group on the Home tab, click the New command</a:t>
            </a:r>
            <a:r>
              <a:rPr lang="en-US" dirty="0" smtClean="0"/>
              <a:t>.</a:t>
            </a:r>
          </a:p>
        </p:txBody>
      </p:sp>
      <p:pic>
        <p:nvPicPr>
          <p:cNvPr id="2054" name="Picture 6" descr="Adding a new record from the Ribb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4158" y="3507052"/>
            <a:ext cx="5256181" cy="94092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dding a new record from the Record Navigation ba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126" y="5186993"/>
            <a:ext cx="2746246" cy="143962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Adding a new record by typing in the row under the last recor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15410" y="5020274"/>
            <a:ext cx="4259303" cy="173057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 y="3986664"/>
            <a:ext cx="3018373" cy="1200329"/>
          </a:xfrm>
          <a:prstGeom prst="rect">
            <a:avLst/>
          </a:prstGeom>
        </p:spPr>
        <p:txBody>
          <a:bodyPr wrap="square">
            <a:spAutoFit/>
          </a:bodyPr>
          <a:lstStyle/>
          <a:p>
            <a:pPr marL="285750" indent="-285750">
              <a:buFont typeface="Courier New" panose="02070309020205020404" pitchFamily="49" charset="0"/>
              <a:buChar char="o"/>
            </a:pPr>
            <a:r>
              <a:rPr lang="en-US" dirty="0"/>
              <a:t>On the </a:t>
            </a:r>
            <a:r>
              <a:rPr lang="en-US" b="1" dirty="0"/>
              <a:t>Record Navigation bar</a:t>
            </a:r>
            <a:r>
              <a:rPr lang="en-US" dirty="0"/>
              <a:t> at the bottom of the window, click the </a:t>
            </a:r>
            <a:r>
              <a:rPr lang="en-US" b="1" dirty="0"/>
              <a:t>New record</a:t>
            </a:r>
            <a:r>
              <a:rPr lang="en-US" dirty="0"/>
              <a:t> button</a:t>
            </a:r>
            <a:r>
              <a:rPr lang="en-US" dirty="0" smtClean="0"/>
              <a:t>.</a:t>
            </a:r>
            <a:endParaRPr lang="en-US" dirty="0"/>
          </a:p>
        </p:txBody>
      </p:sp>
      <p:sp>
        <p:nvSpPr>
          <p:cNvPr id="6" name="Rectangle 5"/>
          <p:cNvSpPr/>
          <p:nvPr/>
        </p:nvSpPr>
        <p:spPr>
          <a:xfrm>
            <a:off x="3256384" y="3986664"/>
            <a:ext cx="2388678" cy="923330"/>
          </a:xfrm>
          <a:prstGeom prst="rect">
            <a:avLst/>
          </a:prstGeom>
        </p:spPr>
        <p:txBody>
          <a:bodyPr wrap="square">
            <a:spAutoFit/>
          </a:bodyPr>
          <a:lstStyle/>
          <a:p>
            <a:pPr marL="285750" indent="-285750">
              <a:buFont typeface="Courier New" panose="02070309020205020404" pitchFamily="49" charset="0"/>
              <a:buChar char="o"/>
            </a:pPr>
            <a:r>
              <a:rPr lang="en-US" dirty="0"/>
              <a:t>Begin typing in the row below your last added record.</a:t>
            </a:r>
            <a:endParaRPr lang="en-US" dirty="0"/>
          </a:p>
        </p:txBody>
      </p:sp>
    </p:spTree>
    <p:extLst>
      <p:ext uri="{BB962C8B-B14F-4D97-AF65-F5344CB8AC3E}">
        <p14:creationId xmlns:p14="http://schemas.microsoft.com/office/powerpoint/2010/main" val="4205032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Tables</a:t>
            </a:r>
            <a:r>
              <a:rPr lang="en-US" sz="3200" dirty="0">
                <a:solidFill>
                  <a:schemeClr val="bg1"/>
                </a:solidFill>
              </a:rPr>
              <a:t> </a:t>
            </a:r>
            <a:r>
              <a:rPr lang="en-US" sz="3200" dirty="0" smtClean="0">
                <a:solidFill>
                  <a:schemeClr val="bg1"/>
                </a:solidFill>
              </a:rPr>
              <a:t>C</a:t>
            </a:r>
            <a:r>
              <a:rPr lang="en-US" sz="3200" dirty="0" smtClean="0">
                <a:solidFill>
                  <a:schemeClr val="bg1"/>
                </a:solidFill>
              </a:rPr>
              <a:t>ont.</a:t>
            </a:r>
            <a:endParaRPr lang="en-US" sz="3200" dirty="0">
              <a:solidFill>
                <a:schemeClr val="bg1"/>
              </a:solidFill>
            </a:endParaRPr>
          </a:p>
        </p:txBody>
      </p:sp>
      <p:sp>
        <p:nvSpPr>
          <p:cNvPr id="3" name="Rectangle 2"/>
          <p:cNvSpPr/>
          <p:nvPr/>
        </p:nvSpPr>
        <p:spPr>
          <a:xfrm>
            <a:off x="-82410" y="531845"/>
            <a:ext cx="4807470" cy="461665"/>
          </a:xfrm>
          <a:prstGeom prst="rect">
            <a:avLst/>
          </a:prstGeom>
        </p:spPr>
        <p:txBody>
          <a:bodyPr wrap="none">
            <a:spAutoFit/>
          </a:bodyPr>
          <a:lstStyle/>
          <a:p>
            <a:pPr marL="285750" indent="-285750" fontAlgn="base">
              <a:buFont typeface="Wingdings" panose="05000000000000000000" pitchFamily="2" charset="2"/>
              <a:buChar char="v"/>
            </a:pPr>
            <a:r>
              <a:rPr lang="en-US" sz="2400" b="1" u="sng" dirty="0"/>
              <a:t>To replace a word within a record:</a:t>
            </a:r>
          </a:p>
        </p:txBody>
      </p:sp>
      <p:sp>
        <p:nvSpPr>
          <p:cNvPr id="4" name="Rectangle 3"/>
          <p:cNvSpPr/>
          <p:nvPr/>
        </p:nvSpPr>
        <p:spPr>
          <a:xfrm>
            <a:off x="202163" y="762677"/>
            <a:ext cx="4994988" cy="6001643"/>
          </a:xfrm>
          <a:prstGeom prst="rect">
            <a:avLst/>
          </a:prstGeom>
        </p:spPr>
        <p:txBody>
          <a:bodyPr wrap="square">
            <a:spAutoFit/>
          </a:bodyPr>
          <a:lstStyle/>
          <a:p>
            <a:pPr marL="342900" indent="-342900" fontAlgn="base">
              <a:buFont typeface="+mj-lt"/>
              <a:buAutoNum type="arabicPeriod"/>
            </a:pPr>
            <a:endParaRPr lang="en-US" sz="1600" dirty="0" smtClean="0">
              <a:solidFill>
                <a:srgbClr val="4E4E4E"/>
              </a:solidFill>
              <a:latin typeface="inherit"/>
            </a:endParaRPr>
          </a:p>
          <a:p>
            <a:pPr marL="342900" indent="-342900" fontAlgn="base">
              <a:buFont typeface="+mj-lt"/>
              <a:buAutoNum type="arabicPeriod"/>
            </a:pPr>
            <a:r>
              <a:rPr lang="en-US" sz="1600" dirty="0" smtClean="0">
                <a:solidFill>
                  <a:srgbClr val="4E4E4E"/>
                </a:solidFill>
                <a:latin typeface="inherit"/>
              </a:rPr>
              <a:t>Select the </a:t>
            </a:r>
            <a:r>
              <a:rPr lang="en-US" sz="1600" b="1" dirty="0" smtClean="0">
                <a:solidFill>
                  <a:srgbClr val="4E4E4E"/>
                </a:solidFill>
                <a:latin typeface="inherit"/>
              </a:rPr>
              <a:t>Home</a:t>
            </a:r>
            <a:r>
              <a:rPr lang="en-US" sz="1600" dirty="0" smtClean="0">
                <a:solidFill>
                  <a:srgbClr val="4E4E4E"/>
                </a:solidFill>
                <a:latin typeface="inherit"/>
              </a:rPr>
              <a:t> tab, and locate the </a:t>
            </a:r>
            <a:r>
              <a:rPr lang="en-US" sz="1600" b="1" dirty="0" smtClean="0">
                <a:solidFill>
                  <a:srgbClr val="4E4E4E"/>
                </a:solidFill>
                <a:latin typeface="inherit"/>
              </a:rPr>
              <a:t>Find</a:t>
            </a:r>
            <a:r>
              <a:rPr lang="en-US" sz="1600" dirty="0" smtClean="0">
                <a:solidFill>
                  <a:srgbClr val="4E4E4E"/>
                </a:solidFill>
                <a:latin typeface="inherit"/>
              </a:rPr>
              <a:t> group.</a:t>
            </a:r>
          </a:p>
          <a:p>
            <a:pPr marL="342900" indent="-342900" fontAlgn="base">
              <a:buFont typeface="+mj-lt"/>
              <a:buAutoNum type="arabicPeriod"/>
            </a:pPr>
            <a:r>
              <a:rPr lang="en-US" sz="1600" dirty="0" smtClean="0">
                <a:solidFill>
                  <a:srgbClr val="4E4E4E"/>
                </a:solidFill>
                <a:latin typeface="inherit"/>
              </a:rPr>
              <a:t>Select the </a:t>
            </a:r>
            <a:r>
              <a:rPr lang="en-US" sz="1600" b="1" dirty="0" smtClean="0">
                <a:solidFill>
                  <a:srgbClr val="4E4E4E"/>
                </a:solidFill>
                <a:latin typeface="inherit"/>
              </a:rPr>
              <a:t>Replace </a:t>
            </a:r>
            <a:r>
              <a:rPr lang="en-US" sz="1600" dirty="0" smtClean="0">
                <a:solidFill>
                  <a:srgbClr val="4E4E4E"/>
                </a:solidFill>
                <a:latin typeface="inherit"/>
              </a:rPr>
              <a:t>command. The </a:t>
            </a:r>
            <a:r>
              <a:rPr lang="en-US" sz="1600" b="1" dirty="0" smtClean="0">
                <a:solidFill>
                  <a:srgbClr val="4E4E4E"/>
                </a:solidFill>
                <a:latin typeface="inherit"/>
              </a:rPr>
              <a:t>Find and Replace</a:t>
            </a:r>
            <a:r>
              <a:rPr lang="en-US" sz="1600" dirty="0" smtClean="0">
                <a:solidFill>
                  <a:srgbClr val="4E4E4E"/>
                </a:solidFill>
                <a:latin typeface="inherit"/>
              </a:rPr>
              <a:t> dialog box will appear.</a:t>
            </a:r>
          </a:p>
          <a:p>
            <a:pPr marL="342900" indent="-342900">
              <a:buFont typeface="+mj-lt"/>
              <a:buAutoNum type="arabicPeriod"/>
            </a:pPr>
            <a:r>
              <a:rPr lang="en-US" sz="1600" dirty="0"/>
              <a:t>In the </a:t>
            </a:r>
            <a:r>
              <a:rPr lang="en-US" sz="1600" b="1" dirty="0"/>
              <a:t>Find What:</a:t>
            </a:r>
            <a:r>
              <a:rPr lang="en-US" sz="1600" dirty="0"/>
              <a:t> field, type the word you want to find, then in the </a:t>
            </a:r>
            <a:r>
              <a:rPr lang="en-US" sz="1600" b="1" dirty="0"/>
              <a:t>Replace With:</a:t>
            </a:r>
            <a:r>
              <a:rPr lang="en-US" sz="1600" dirty="0"/>
              <a:t> field type the word you want to replace the original word. In our example, we'll find instances of the word </a:t>
            </a:r>
            <a:r>
              <a:rPr lang="en-US" sz="1600" b="1" dirty="0"/>
              <a:t>Fall </a:t>
            </a:r>
            <a:r>
              <a:rPr lang="en-US" sz="1600" dirty="0"/>
              <a:t>and replace it with </a:t>
            </a:r>
            <a:r>
              <a:rPr lang="en-US" sz="1600" b="1" dirty="0"/>
              <a:t>Autumn</a:t>
            </a:r>
            <a:r>
              <a:rPr lang="en-US" sz="1600" dirty="0" smtClean="0"/>
              <a:t>.</a:t>
            </a:r>
            <a:endParaRPr lang="ar-EG" sz="1600" dirty="0" smtClean="0"/>
          </a:p>
          <a:p>
            <a:pPr marL="342900" indent="-342900">
              <a:buFont typeface="+mj-lt"/>
              <a:buAutoNum type="arabicPeriod"/>
            </a:pPr>
            <a:r>
              <a:rPr lang="en-US" sz="1600" dirty="0"/>
              <a:t>Click the </a:t>
            </a:r>
            <a:r>
              <a:rPr lang="en-US" sz="1600" b="1" dirty="0"/>
              <a:t>Look In:</a:t>
            </a:r>
            <a:r>
              <a:rPr lang="en-US" sz="1600" dirty="0"/>
              <a:t> drop-down arrow to select the area you want to search. Select </a:t>
            </a:r>
            <a:r>
              <a:rPr lang="en-US" sz="1600" b="1" dirty="0"/>
              <a:t>Current Field</a:t>
            </a:r>
            <a:r>
              <a:rPr lang="en-US" sz="1600" dirty="0"/>
              <a:t> to limit your search to the currently selected field. Select </a:t>
            </a:r>
            <a:r>
              <a:rPr lang="en-US" sz="1600" b="1" dirty="0"/>
              <a:t>Current Document</a:t>
            </a:r>
            <a:r>
              <a:rPr lang="en-US" sz="1600" dirty="0"/>
              <a:t> to search within the entire table</a:t>
            </a:r>
            <a:r>
              <a:rPr lang="en-US" sz="1600" dirty="0" smtClean="0"/>
              <a:t>.</a:t>
            </a:r>
            <a:endParaRPr lang="ar-EG" sz="1600" dirty="0" smtClean="0"/>
          </a:p>
          <a:p>
            <a:pPr marL="342900" indent="-342900">
              <a:buFont typeface="+mj-lt"/>
              <a:buAutoNum type="arabicPeriod"/>
            </a:pPr>
            <a:r>
              <a:rPr lang="en-US" sz="1600" dirty="0"/>
              <a:t>Click the </a:t>
            </a:r>
            <a:r>
              <a:rPr lang="en-US" sz="1600" b="1" dirty="0"/>
              <a:t>Match: </a:t>
            </a:r>
            <a:r>
              <a:rPr lang="en-US" sz="1600" dirty="0"/>
              <a:t>drop-down arrow to select how closely you'd like results to match your search. Select </a:t>
            </a:r>
            <a:r>
              <a:rPr lang="en-US" sz="1600" b="1" dirty="0"/>
              <a:t>Any Part of Field </a:t>
            </a:r>
            <a:r>
              <a:rPr lang="en-US" sz="1600" dirty="0"/>
              <a:t>to search for your search term in any part of a cell. Select </a:t>
            </a:r>
            <a:r>
              <a:rPr lang="en-US" sz="1600" b="1" dirty="0"/>
              <a:t>Whole Field </a:t>
            </a:r>
            <a:r>
              <a:rPr lang="en-US" sz="1600" dirty="0"/>
              <a:t>to search only for cells that match your search term exactly. Select </a:t>
            </a:r>
            <a:r>
              <a:rPr lang="en-US" sz="1600" b="1" dirty="0"/>
              <a:t>Beginning of Field </a:t>
            </a:r>
            <a:r>
              <a:rPr lang="en-US" sz="1600" dirty="0"/>
              <a:t>to search only for cells that start with your search term</a:t>
            </a:r>
            <a:r>
              <a:rPr lang="en-US" sz="1600" dirty="0" smtClean="0"/>
              <a:t>.</a:t>
            </a:r>
            <a:endParaRPr lang="ar-EG" sz="1600" dirty="0" smtClean="0"/>
          </a:p>
          <a:p>
            <a:pPr marL="342900" indent="-342900">
              <a:buFont typeface="+mj-lt"/>
              <a:buAutoNum type="arabicPeriod"/>
            </a:pPr>
            <a:r>
              <a:rPr lang="en-US" sz="1600" dirty="0"/>
              <a:t>Click </a:t>
            </a:r>
            <a:r>
              <a:rPr lang="en-US" sz="1600" b="1" dirty="0"/>
              <a:t>Find Next</a:t>
            </a:r>
            <a:r>
              <a:rPr lang="en-US" sz="1600" dirty="0"/>
              <a:t>. If the text is found, it will be </a:t>
            </a:r>
            <a:r>
              <a:rPr lang="en-US" sz="1600" b="1" dirty="0"/>
              <a:t>selected</a:t>
            </a:r>
            <a:r>
              <a:rPr lang="en-US" sz="1600" dirty="0" smtClean="0"/>
              <a:t>.</a:t>
            </a:r>
            <a:endParaRPr lang="ar-EG" sz="1600" dirty="0" smtClean="0"/>
          </a:p>
          <a:p>
            <a:pPr marL="342900" indent="-342900">
              <a:buFont typeface="+mj-lt"/>
              <a:buAutoNum type="arabicPeriod"/>
            </a:pPr>
            <a:r>
              <a:rPr lang="en-US" sz="1600" dirty="0"/>
              <a:t>Review the text to make sure you want to replace it. Click </a:t>
            </a:r>
            <a:r>
              <a:rPr lang="en-US" sz="1600" b="1" dirty="0"/>
              <a:t>Replace </a:t>
            </a:r>
            <a:r>
              <a:rPr lang="en-US" sz="1600" dirty="0"/>
              <a:t>to replace the original word with the new one</a:t>
            </a:r>
            <a:r>
              <a:rPr lang="en-US" sz="1600" dirty="0" smtClean="0"/>
              <a:t>.</a:t>
            </a:r>
            <a:endParaRPr lang="en-US" sz="1600" dirty="0"/>
          </a:p>
        </p:txBody>
      </p:sp>
      <p:pic>
        <p:nvPicPr>
          <p:cNvPr id="3074" name="Picture 2" descr="Clicking the Replace comm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5060" y="396267"/>
            <a:ext cx="2540972" cy="73282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ntering the replacement te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4808" y="856125"/>
            <a:ext cx="3097645" cy="131991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hoosing where in the table to l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4808" y="2154418"/>
            <a:ext cx="3097645" cy="131991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hoosing how closely the records should match your searc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44808" y="3439820"/>
            <a:ext cx="3097645" cy="1319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Clicking Find Next to view the next match for your sear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95259" y="4759738"/>
            <a:ext cx="3144863" cy="2098261"/>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Replacing the original word with a new on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47138" y="4759739"/>
            <a:ext cx="3144862" cy="2098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136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Tables</a:t>
            </a:r>
            <a:r>
              <a:rPr lang="en-US" sz="3200" dirty="0">
                <a:solidFill>
                  <a:schemeClr val="bg1"/>
                </a:solidFill>
              </a:rPr>
              <a:t> </a:t>
            </a:r>
            <a:r>
              <a:rPr lang="en-US" sz="3200" dirty="0" smtClean="0">
                <a:solidFill>
                  <a:schemeClr val="bg1"/>
                </a:solidFill>
              </a:rPr>
              <a:t>C</a:t>
            </a:r>
            <a:r>
              <a:rPr lang="en-US" sz="3200" dirty="0" smtClean="0">
                <a:solidFill>
                  <a:schemeClr val="bg1"/>
                </a:solidFill>
              </a:rPr>
              <a:t>ont.</a:t>
            </a:r>
            <a:endParaRPr lang="en-US" sz="3200" dirty="0">
              <a:solidFill>
                <a:schemeClr val="bg1"/>
              </a:solidFill>
            </a:endParaRPr>
          </a:p>
        </p:txBody>
      </p:sp>
      <p:sp>
        <p:nvSpPr>
          <p:cNvPr id="5" name="Rectangle 4"/>
          <p:cNvSpPr/>
          <p:nvPr/>
        </p:nvSpPr>
        <p:spPr>
          <a:xfrm>
            <a:off x="-82410" y="531845"/>
            <a:ext cx="2839688" cy="461665"/>
          </a:xfrm>
          <a:prstGeom prst="rect">
            <a:avLst/>
          </a:prstGeom>
        </p:spPr>
        <p:txBody>
          <a:bodyPr wrap="none">
            <a:spAutoFit/>
          </a:bodyPr>
          <a:lstStyle/>
          <a:p>
            <a:pPr marL="285750" indent="-285750" fontAlgn="base">
              <a:buFont typeface="Wingdings" panose="05000000000000000000" pitchFamily="2" charset="2"/>
              <a:buChar char="v"/>
            </a:pPr>
            <a:r>
              <a:rPr lang="en-US" sz="2400" b="1" u="sng" dirty="0"/>
              <a:t>To delete a record:</a:t>
            </a:r>
            <a:endParaRPr lang="en-US" sz="2400" b="1" u="sng" dirty="0"/>
          </a:p>
        </p:txBody>
      </p:sp>
      <p:sp>
        <p:nvSpPr>
          <p:cNvPr id="6" name="Rectangle 5"/>
          <p:cNvSpPr/>
          <p:nvPr/>
        </p:nvSpPr>
        <p:spPr>
          <a:xfrm>
            <a:off x="259784" y="911967"/>
            <a:ext cx="5805114" cy="2000548"/>
          </a:xfrm>
          <a:prstGeom prst="rect">
            <a:avLst/>
          </a:prstGeom>
        </p:spPr>
        <p:txBody>
          <a:bodyPr wrap="square">
            <a:spAutoFit/>
          </a:bodyPr>
          <a:lstStyle/>
          <a:p>
            <a:pPr marL="342900" indent="-342900" fontAlgn="base">
              <a:buFont typeface="+mj-lt"/>
              <a:buAutoNum type="arabicPeriod"/>
            </a:pPr>
            <a:r>
              <a:rPr lang="en-US" dirty="0"/>
              <a:t>Select the entire record by clicking the </a:t>
            </a:r>
            <a:r>
              <a:rPr lang="en-US" b="1" dirty="0"/>
              <a:t>gray border</a:t>
            </a:r>
            <a:r>
              <a:rPr lang="en-US" dirty="0"/>
              <a:t> on the left side of the record</a:t>
            </a:r>
            <a:r>
              <a:rPr lang="en-US" dirty="0" smtClean="0"/>
              <a:t>.</a:t>
            </a:r>
          </a:p>
          <a:p>
            <a:pPr marL="342900" indent="-342900" fontAlgn="base">
              <a:buFont typeface="+mj-lt"/>
              <a:buAutoNum type="arabicPeriod"/>
            </a:pPr>
            <a:r>
              <a:rPr lang="en-US" dirty="0"/>
              <a:t>Select the </a:t>
            </a:r>
            <a:r>
              <a:rPr lang="en-US" b="1" dirty="0"/>
              <a:t>Home</a:t>
            </a:r>
            <a:r>
              <a:rPr lang="en-US" dirty="0"/>
              <a:t> tab and locate the </a:t>
            </a:r>
            <a:r>
              <a:rPr lang="en-US" b="1" dirty="0"/>
              <a:t>Records</a:t>
            </a:r>
            <a:r>
              <a:rPr lang="en-US" dirty="0"/>
              <a:t> group.</a:t>
            </a:r>
          </a:p>
          <a:p>
            <a:pPr marL="342900" indent="-342900" fontAlgn="base">
              <a:buFont typeface="+mj-lt"/>
              <a:buAutoNum type="arabicPeriod"/>
            </a:pPr>
            <a:r>
              <a:rPr lang="en-US" dirty="0"/>
              <a:t>Click the </a:t>
            </a:r>
            <a:r>
              <a:rPr lang="en-US" b="1" dirty="0"/>
              <a:t>Delete</a:t>
            </a:r>
            <a:r>
              <a:rPr lang="en-US" dirty="0"/>
              <a:t> command</a:t>
            </a:r>
            <a:r>
              <a:rPr lang="en-US" dirty="0" smtClean="0"/>
              <a:t>.</a:t>
            </a:r>
            <a:endParaRPr lang="en-US" dirty="0"/>
          </a:p>
          <a:p>
            <a:pPr marL="342900" indent="-342900" fontAlgn="base">
              <a:buFont typeface="+mj-lt"/>
              <a:buAutoNum type="arabicPeriod"/>
            </a:pPr>
            <a:r>
              <a:rPr lang="en-US" dirty="0"/>
              <a:t>A dialog box will appear. Click </a:t>
            </a:r>
            <a:r>
              <a:rPr lang="en-US" b="1" dirty="0"/>
              <a:t>Yes</a:t>
            </a:r>
            <a:r>
              <a:rPr lang="en-US" dirty="0" smtClean="0"/>
              <a:t>.</a:t>
            </a:r>
          </a:p>
          <a:p>
            <a:pPr marL="342900" indent="-342900" fontAlgn="base">
              <a:buFont typeface="+mj-lt"/>
              <a:buAutoNum type="arabicPeriod"/>
            </a:pPr>
            <a:r>
              <a:rPr lang="en-US" dirty="0" smtClean="0"/>
              <a:t>The record will be permanently deleted.</a:t>
            </a:r>
          </a:p>
          <a:p>
            <a:pPr fontAlgn="base"/>
            <a:r>
              <a:rPr lang="ar-EG" sz="1600" dirty="0" smtClean="0"/>
              <a:t>ــــــــــــــــــــــــــــــــــــــــــــــــــــــــــــــــــــــــــــــــــــــــــــــــــــــــــــــــــــــــــــــــــ</a:t>
            </a:r>
            <a:endParaRPr lang="en-US" sz="1600" dirty="0"/>
          </a:p>
        </p:txBody>
      </p:sp>
      <p:pic>
        <p:nvPicPr>
          <p:cNvPr id="4104" name="Picture 8" descr="Selecting a reco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7308" y="92325"/>
            <a:ext cx="4058657" cy="1182809"/>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Clicking the Delete Comm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3115" y="1818720"/>
            <a:ext cx="4850762" cy="868347"/>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Deleting a recor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8740" y="1850225"/>
            <a:ext cx="2476107" cy="80533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2754305"/>
            <a:ext cx="2147704" cy="369332"/>
          </a:xfrm>
          <a:prstGeom prst="rect">
            <a:avLst/>
          </a:prstGeom>
        </p:spPr>
        <p:txBody>
          <a:bodyPr wrap="none">
            <a:spAutoFit/>
          </a:bodyPr>
          <a:lstStyle/>
          <a:p>
            <a:pPr marL="285750" indent="-285750" fontAlgn="base">
              <a:buFont typeface="Wingdings" panose="05000000000000000000" pitchFamily="2" charset="2"/>
              <a:buChar char="v"/>
            </a:pPr>
            <a:r>
              <a:rPr lang="en-US" dirty="0">
                <a:solidFill>
                  <a:srgbClr val="4E4E4E"/>
                </a:solidFill>
                <a:latin typeface="source sans pro"/>
              </a:rPr>
              <a:t>To resize a field:</a:t>
            </a:r>
            <a:endParaRPr lang="en-US" b="0" i="0" dirty="0">
              <a:solidFill>
                <a:srgbClr val="4E4E4E"/>
              </a:solidFill>
              <a:effectLst/>
              <a:latin typeface="source sans pro"/>
            </a:endParaRPr>
          </a:p>
        </p:txBody>
      </p:sp>
      <p:sp>
        <p:nvSpPr>
          <p:cNvPr id="11" name="Rectangle 10"/>
          <p:cNvSpPr/>
          <p:nvPr/>
        </p:nvSpPr>
        <p:spPr>
          <a:xfrm>
            <a:off x="259784" y="3123637"/>
            <a:ext cx="3265841" cy="2616101"/>
          </a:xfrm>
          <a:prstGeom prst="rect">
            <a:avLst/>
          </a:prstGeom>
        </p:spPr>
        <p:txBody>
          <a:bodyPr wrap="square">
            <a:spAutoFit/>
          </a:bodyPr>
          <a:lstStyle/>
          <a:p>
            <a:pPr marL="342900" indent="-342900">
              <a:buFont typeface="+mj-lt"/>
              <a:buAutoNum type="arabicPeriod"/>
            </a:pPr>
            <a:r>
              <a:rPr lang="en-US" sz="1400" dirty="0">
                <a:solidFill>
                  <a:srgbClr val="4E4E4E"/>
                </a:solidFill>
                <a:latin typeface="Source Sans Pro"/>
              </a:rPr>
              <a:t>Place your cursor over the </a:t>
            </a:r>
            <a:r>
              <a:rPr lang="en-US" sz="1400" b="1" dirty="0">
                <a:solidFill>
                  <a:srgbClr val="4E4E4E"/>
                </a:solidFill>
                <a:latin typeface="Source Sans Pro"/>
              </a:rPr>
              <a:t>right gridline</a:t>
            </a:r>
            <a:r>
              <a:rPr lang="en-US" sz="1400" dirty="0">
                <a:solidFill>
                  <a:srgbClr val="4E4E4E"/>
                </a:solidFill>
                <a:latin typeface="Source Sans Pro"/>
              </a:rPr>
              <a:t> in the </a:t>
            </a:r>
            <a:r>
              <a:rPr lang="en-US" sz="1400" b="1" dirty="0">
                <a:solidFill>
                  <a:srgbClr val="4E4E4E"/>
                </a:solidFill>
                <a:latin typeface="Source Sans Pro"/>
              </a:rPr>
              <a:t>field title</a:t>
            </a:r>
            <a:r>
              <a:rPr lang="en-US" sz="1400" dirty="0">
                <a:solidFill>
                  <a:srgbClr val="4E4E4E"/>
                </a:solidFill>
                <a:latin typeface="Source Sans Pro"/>
              </a:rPr>
              <a:t>. Your mouse will become a </a:t>
            </a:r>
            <a:r>
              <a:rPr lang="en-US" sz="1400" b="1" dirty="0">
                <a:solidFill>
                  <a:srgbClr val="4E4E4E"/>
                </a:solidFill>
                <a:latin typeface="Source Sans Pro"/>
              </a:rPr>
              <a:t>double arrow</a:t>
            </a:r>
            <a:r>
              <a:rPr lang="en-US" sz="1400" dirty="0" smtClean="0">
                <a:solidFill>
                  <a:srgbClr val="4E4E4E"/>
                </a:solidFill>
                <a:latin typeface="Source Sans Pro"/>
              </a:rPr>
              <a:t>.</a:t>
            </a:r>
            <a:endParaRPr lang="ar-EG" sz="1400" dirty="0" smtClean="0">
              <a:solidFill>
                <a:srgbClr val="4E4E4E"/>
              </a:solidFill>
              <a:latin typeface="Source Sans Pro"/>
            </a:endParaRPr>
          </a:p>
          <a:p>
            <a:pPr marL="342900" indent="-342900">
              <a:buFont typeface="+mj-lt"/>
              <a:buAutoNum type="arabicPeriod"/>
            </a:pPr>
            <a:r>
              <a:rPr lang="en-US" dirty="0"/>
              <a:t>Click and drag the gridline to the right to increase the field width or to the left to decrease the field width, then release the mouse. The field width will be changed.</a:t>
            </a:r>
            <a:endParaRPr lang="en-US" sz="1400" dirty="0"/>
          </a:p>
        </p:txBody>
      </p:sp>
      <p:pic>
        <p:nvPicPr>
          <p:cNvPr id="4110" name="Picture 14" descr="Resizing a fiel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6360" y="2844703"/>
            <a:ext cx="3275781" cy="1818059"/>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The resized fiel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96360" y="4801314"/>
            <a:ext cx="3275781" cy="1818059"/>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7076256" y="2756343"/>
            <a:ext cx="3787066" cy="369332"/>
          </a:xfrm>
          <a:prstGeom prst="rect">
            <a:avLst/>
          </a:prstGeom>
          <a:solidFill>
            <a:srgbClr val="F5F6F5"/>
          </a:solidFill>
        </p:spPr>
        <p:txBody>
          <a:bodyPr wrap="square">
            <a:spAutoFit/>
          </a:bodyPr>
          <a:lstStyle/>
          <a:p>
            <a:pPr marL="285750" indent="-285750" fontAlgn="base">
              <a:buFont typeface="Wingdings" panose="05000000000000000000" pitchFamily="2" charset="2"/>
              <a:buChar char="v"/>
            </a:pPr>
            <a:r>
              <a:rPr lang="en-US" dirty="0"/>
              <a:t>To hide a field:</a:t>
            </a:r>
          </a:p>
        </p:txBody>
      </p:sp>
      <p:sp>
        <p:nvSpPr>
          <p:cNvPr id="18" name="Rectangle 17"/>
          <p:cNvSpPr/>
          <p:nvPr/>
        </p:nvSpPr>
        <p:spPr>
          <a:xfrm>
            <a:off x="7343481" y="3120010"/>
            <a:ext cx="3519841" cy="861774"/>
          </a:xfrm>
          <a:prstGeom prst="rect">
            <a:avLst/>
          </a:prstGeom>
          <a:solidFill>
            <a:srgbClr val="F5F6F5"/>
          </a:solidFill>
        </p:spPr>
        <p:txBody>
          <a:bodyPr wrap="square">
            <a:spAutoFit/>
          </a:bodyPr>
          <a:lstStyle/>
          <a:p>
            <a:pPr marL="342900" indent="-342900">
              <a:buFont typeface="+mj-lt"/>
              <a:buAutoNum type="arabicPeriod"/>
            </a:pPr>
            <a:r>
              <a:rPr lang="en-US" dirty="0"/>
              <a:t>Right-click the </a:t>
            </a:r>
            <a:r>
              <a:rPr lang="en-US" b="1" dirty="0"/>
              <a:t>field title</a:t>
            </a:r>
            <a:r>
              <a:rPr lang="en-US" dirty="0"/>
              <a:t>, then select </a:t>
            </a:r>
            <a:r>
              <a:rPr lang="en-US" b="1" dirty="0"/>
              <a:t>Hide Fields</a:t>
            </a:r>
            <a:r>
              <a:rPr lang="en-US" dirty="0"/>
              <a:t>.</a:t>
            </a:r>
            <a:r>
              <a:rPr lang="en-US" sz="1400" dirty="0"/>
              <a:t/>
            </a:r>
            <a:br>
              <a:rPr lang="en-US" sz="1400" dirty="0"/>
            </a:br>
            <a:endParaRPr lang="en-US" sz="1400" dirty="0"/>
          </a:p>
        </p:txBody>
      </p:sp>
      <p:pic>
        <p:nvPicPr>
          <p:cNvPr id="4114" name="Picture 18" descr="Hiding a fiel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6140" y="3879598"/>
            <a:ext cx="3627182" cy="2569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3137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Tables</a:t>
            </a:r>
            <a:r>
              <a:rPr lang="en-US" sz="3200" dirty="0">
                <a:solidFill>
                  <a:schemeClr val="bg1"/>
                </a:solidFill>
              </a:rPr>
              <a:t> </a:t>
            </a:r>
            <a:r>
              <a:rPr lang="en-US" sz="3200" dirty="0" smtClean="0">
                <a:solidFill>
                  <a:schemeClr val="bg1"/>
                </a:solidFill>
              </a:rPr>
              <a:t>C</a:t>
            </a:r>
            <a:r>
              <a:rPr lang="en-US" sz="3200" dirty="0" smtClean="0">
                <a:solidFill>
                  <a:schemeClr val="bg1"/>
                </a:solidFill>
              </a:rPr>
              <a:t>ont.</a:t>
            </a:r>
            <a:endParaRPr lang="en-US" sz="3200" dirty="0">
              <a:solidFill>
                <a:schemeClr val="bg1"/>
              </a:solidFill>
            </a:endParaRPr>
          </a:p>
        </p:txBody>
      </p:sp>
      <p:sp>
        <p:nvSpPr>
          <p:cNvPr id="3" name="Rectangle 2"/>
          <p:cNvSpPr/>
          <p:nvPr/>
        </p:nvSpPr>
        <p:spPr>
          <a:xfrm>
            <a:off x="0" y="531845"/>
            <a:ext cx="2476191" cy="369332"/>
          </a:xfrm>
          <a:prstGeom prst="rect">
            <a:avLst/>
          </a:prstGeom>
        </p:spPr>
        <p:txBody>
          <a:bodyPr wrap="none">
            <a:spAutoFit/>
          </a:bodyPr>
          <a:lstStyle/>
          <a:p>
            <a:pPr marL="285750" indent="-285750" fontAlgn="base">
              <a:buFont typeface="Wingdings" panose="05000000000000000000" pitchFamily="2" charset="2"/>
              <a:buChar char="v"/>
            </a:pPr>
            <a:r>
              <a:rPr lang="en-US" dirty="0">
                <a:solidFill>
                  <a:srgbClr val="4E4E4E"/>
                </a:solidFill>
                <a:latin typeface="source sans pro" panose="020B0503030403020204"/>
              </a:rPr>
              <a:t>Alternate row color</a:t>
            </a:r>
            <a:endParaRPr lang="en-US" b="0" i="0" dirty="0">
              <a:solidFill>
                <a:srgbClr val="4E4E4E"/>
              </a:solidFill>
              <a:effectLst/>
              <a:latin typeface="source sans pro" panose="020B0503030403020204"/>
            </a:endParaRPr>
          </a:p>
        </p:txBody>
      </p:sp>
      <p:sp>
        <p:nvSpPr>
          <p:cNvPr id="4" name="Rectangle 3"/>
          <p:cNvSpPr/>
          <p:nvPr/>
        </p:nvSpPr>
        <p:spPr>
          <a:xfrm>
            <a:off x="0" y="887954"/>
            <a:ext cx="5665509" cy="1754326"/>
          </a:xfrm>
          <a:prstGeom prst="rect">
            <a:avLst/>
          </a:prstGeom>
        </p:spPr>
        <p:txBody>
          <a:bodyPr wrap="square">
            <a:spAutoFit/>
          </a:bodyPr>
          <a:lstStyle/>
          <a:p>
            <a:pPr fontAlgn="base"/>
            <a:r>
              <a:rPr lang="en-US" dirty="0">
                <a:solidFill>
                  <a:srgbClr val="4E4E4E"/>
                </a:solidFill>
                <a:latin typeface="source sans pro" panose="020B0503030403020204"/>
              </a:rPr>
              <a:t>By default, the background of every other row in an Access table is a few shades darker than the background of the rest of the table. This darker </a:t>
            </a:r>
            <a:r>
              <a:rPr lang="en-US" b="1" dirty="0">
                <a:solidFill>
                  <a:srgbClr val="4E4E4E"/>
                </a:solidFill>
                <a:latin typeface="source sans pro" panose="020B0503030403020204"/>
              </a:rPr>
              <a:t>alternate row color</a:t>
            </a:r>
            <a:r>
              <a:rPr lang="en-US" dirty="0">
                <a:solidFill>
                  <a:srgbClr val="4E4E4E"/>
                </a:solidFill>
                <a:latin typeface="source sans pro" panose="020B0503030403020204"/>
              </a:rPr>
              <a:t> makes your table easier to read by offering a </a:t>
            </a:r>
            <a:r>
              <a:rPr lang="en-US" b="1" dirty="0">
                <a:solidFill>
                  <a:srgbClr val="4E4E4E"/>
                </a:solidFill>
                <a:latin typeface="source sans pro" panose="020B0503030403020204"/>
              </a:rPr>
              <a:t>visual distinction</a:t>
            </a:r>
            <a:r>
              <a:rPr lang="en-US" dirty="0">
                <a:solidFill>
                  <a:srgbClr val="4E4E4E"/>
                </a:solidFill>
                <a:latin typeface="source sans pro" panose="020B0503030403020204"/>
              </a:rPr>
              <a:t> between each record and the records directly above and below it</a:t>
            </a:r>
            <a:r>
              <a:rPr lang="en-US" dirty="0" smtClean="0">
                <a:solidFill>
                  <a:srgbClr val="4E4E4E"/>
                </a:solidFill>
                <a:latin typeface="source sans pro" panose="020B0503030403020204"/>
              </a:rPr>
              <a:t>.</a:t>
            </a:r>
            <a:endParaRPr lang="en-US" dirty="0"/>
          </a:p>
        </p:txBody>
      </p:sp>
      <p:sp>
        <p:nvSpPr>
          <p:cNvPr id="5" name="Rectangle 4"/>
          <p:cNvSpPr/>
          <p:nvPr/>
        </p:nvSpPr>
        <p:spPr>
          <a:xfrm>
            <a:off x="0" y="2642280"/>
            <a:ext cx="3794116" cy="369332"/>
          </a:xfrm>
          <a:prstGeom prst="rect">
            <a:avLst/>
          </a:prstGeom>
        </p:spPr>
        <p:txBody>
          <a:bodyPr wrap="none">
            <a:spAutoFit/>
          </a:bodyPr>
          <a:lstStyle/>
          <a:p>
            <a:pPr fontAlgn="base"/>
            <a:r>
              <a:rPr lang="en-US" b="1" u="sng" dirty="0">
                <a:solidFill>
                  <a:srgbClr val="4E4E4E"/>
                </a:solidFill>
                <a:latin typeface="source sans pro" panose="020B0503030403020204"/>
              </a:rPr>
              <a:t>To change the alternate row color:</a:t>
            </a:r>
            <a:endParaRPr lang="en-US" b="1" i="0" u="sng" dirty="0">
              <a:solidFill>
                <a:srgbClr val="4E4E4E"/>
              </a:solidFill>
              <a:effectLst/>
              <a:latin typeface="source sans pro" panose="020B0503030403020204"/>
            </a:endParaRPr>
          </a:p>
        </p:txBody>
      </p:sp>
      <p:sp>
        <p:nvSpPr>
          <p:cNvPr id="6" name="Rectangle 5"/>
          <p:cNvSpPr/>
          <p:nvPr/>
        </p:nvSpPr>
        <p:spPr>
          <a:xfrm>
            <a:off x="0" y="3011612"/>
            <a:ext cx="5175315" cy="1323439"/>
          </a:xfrm>
          <a:prstGeom prst="rect">
            <a:avLst/>
          </a:prstGeom>
        </p:spPr>
        <p:txBody>
          <a:bodyPr wrap="square">
            <a:spAutoFit/>
          </a:bodyPr>
          <a:lstStyle/>
          <a:p>
            <a:pPr marL="342900" indent="-342900">
              <a:buFont typeface="+mj-lt"/>
              <a:buAutoNum type="arabicPeriod"/>
            </a:pPr>
            <a:r>
              <a:rPr lang="en-US" sz="1600" dirty="0">
                <a:solidFill>
                  <a:srgbClr val="4E4E4E"/>
                </a:solidFill>
                <a:latin typeface="Source Sans Pro" panose="020B0503030403020204"/>
              </a:rPr>
              <a:t>Select the </a:t>
            </a:r>
            <a:r>
              <a:rPr lang="en-US" sz="1600" b="1" dirty="0">
                <a:solidFill>
                  <a:srgbClr val="4E4E4E"/>
                </a:solidFill>
                <a:latin typeface="Source Sans Pro" panose="020B0503030403020204"/>
              </a:rPr>
              <a:t>Home</a:t>
            </a:r>
            <a:r>
              <a:rPr lang="en-US" sz="1600" dirty="0">
                <a:solidFill>
                  <a:srgbClr val="4E4E4E"/>
                </a:solidFill>
                <a:latin typeface="Source Sans Pro" panose="020B0503030403020204"/>
              </a:rPr>
              <a:t> tab, locate the </a:t>
            </a:r>
            <a:r>
              <a:rPr lang="en-US" sz="1600" b="1" dirty="0">
                <a:solidFill>
                  <a:srgbClr val="4E4E4E"/>
                </a:solidFill>
                <a:latin typeface="Source Sans Pro" panose="020B0503030403020204"/>
              </a:rPr>
              <a:t>Text Formatting</a:t>
            </a:r>
            <a:r>
              <a:rPr lang="en-US" sz="1600" dirty="0">
                <a:solidFill>
                  <a:srgbClr val="4E4E4E"/>
                </a:solidFill>
                <a:latin typeface="Source Sans Pro" panose="020B0503030403020204"/>
              </a:rPr>
              <a:t> group, and click the </a:t>
            </a:r>
            <a:r>
              <a:rPr lang="en-US" sz="1600" b="1" dirty="0">
                <a:solidFill>
                  <a:srgbClr val="4E4E4E"/>
                </a:solidFill>
                <a:latin typeface="Source Sans Pro" panose="020B0503030403020204"/>
              </a:rPr>
              <a:t>Alternate Row Color</a:t>
            </a:r>
            <a:r>
              <a:rPr lang="en-US" sz="1600" dirty="0">
                <a:solidFill>
                  <a:srgbClr val="4E4E4E"/>
                </a:solidFill>
                <a:latin typeface="Source Sans Pro" panose="020B0503030403020204"/>
              </a:rPr>
              <a:t> drop-down arrow</a:t>
            </a:r>
            <a:r>
              <a:rPr lang="en-US" sz="1600" dirty="0" smtClean="0">
                <a:solidFill>
                  <a:srgbClr val="4E4E4E"/>
                </a:solidFill>
                <a:latin typeface="Source Sans Pro" panose="020B0503030403020204"/>
              </a:rPr>
              <a:t>.</a:t>
            </a:r>
            <a:endParaRPr lang="ar-EG" sz="1600" dirty="0" smtClean="0">
              <a:solidFill>
                <a:srgbClr val="4E4E4E"/>
              </a:solidFill>
              <a:latin typeface="Source Sans Pro" panose="020B0503030403020204"/>
            </a:endParaRPr>
          </a:p>
          <a:p>
            <a:pPr marL="342900" indent="-342900">
              <a:buFont typeface="+mj-lt"/>
              <a:buAutoNum type="arabicPeriod"/>
            </a:pPr>
            <a:r>
              <a:rPr lang="en-US" sz="1600" dirty="0"/>
              <a:t>Select a color from the drop-down menu, or select </a:t>
            </a:r>
            <a:r>
              <a:rPr lang="en-US" sz="1600" b="1" dirty="0"/>
              <a:t>No Color</a:t>
            </a:r>
            <a:r>
              <a:rPr lang="en-US" sz="1600" dirty="0"/>
              <a:t> to remove the alternate row color.</a:t>
            </a:r>
            <a:endParaRPr lang="en-US" sz="1600" dirty="0"/>
          </a:p>
        </p:txBody>
      </p:sp>
      <p:pic>
        <p:nvPicPr>
          <p:cNvPr id="5124" name="Picture 4" descr="Clicking the Alternate Row Color drop-down arr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231" y="4752715"/>
            <a:ext cx="3544478" cy="68941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hoosing a row co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8644" y="4178547"/>
            <a:ext cx="1149858" cy="252716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5750350" y="2642280"/>
            <a:ext cx="6441649" cy="369332"/>
          </a:xfrm>
          <a:prstGeom prst="rect">
            <a:avLst/>
          </a:prstGeom>
          <a:solidFill>
            <a:srgbClr val="F5F6F5"/>
          </a:solidFill>
        </p:spPr>
        <p:txBody>
          <a:bodyPr wrap="square">
            <a:spAutoFit/>
          </a:bodyPr>
          <a:lstStyle/>
          <a:p>
            <a:pPr fontAlgn="base"/>
            <a:r>
              <a:rPr lang="en-US" b="1" u="sng" dirty="0">
                <a:solidFill>
                  <a:srgbClr val="4E4E4E"/>
                </a:solidFill>
                <a:latin typeface="source sans pro" panose="020B0503030403020204"/>
              </a:rPr>
              <a:t>To customize which gridlines appear:</a:t>
            </a:r>
            <a:endParaRPr lang="en-US" b="1" i="0" u="sng" dirty="0">
              <a:solidFill>
                <a:srgbClr val="4E4E4E"/>
              </a:solidFill>
              <a:effectLst/>
              <a:latin typeface="source sans pro" panose="020B0503030403020204"/>
            </a:endParaRPr>
          </a:p>
        </p:txBody>
      </p:sp>
      <p:sp>
        <p:nvSpPr>
          <p:cNvPr id="13" name="Rectangle 12"/>
          <p:cNvSpPr/>
          <p:nvPr/>
        </p:nvSpPr>
        <p:spPr>
          <a:xfrm>
            <a:off x="5750351" y="3011612"/>
            <a:ext cx="6441648" cy="1415772"/>
          </a:xfrm>
          <a:prstGeom prst="rect">
            <a:avLst/>
          </a:prstGeom>
          <a:solidFill>
            <a:srgbClr val="F5F6F5"/>
          </a:solidFill>
        </p:spPr>
        <p:txBody>
          <a:bodyPr wrap="square">
            <a:spAutoFit/>
          </a:bodyPr>
          <a:lstStyle/>
          <a:p>
            <a:pPr marL="342900" indent="-342900">
              <a:buFont typeface="+mj-lt"/>
              <a:buAutoNum type="arabicPeriod"/>
            </a:pPr>
            <a:r>
              <a:rPr lang="en-US" sz="1600" dirty="0">
                <a:solidFill>
                  <a:srgbClr val="4E4E4E"/>
                </a:solidFill>
                <a:latin typeface="Source Sans Pro" panose="020B0503030403020204"/>
              </a:rPr>
              <a:t>Select the Home tab, locate the Text Formatting group, and click the Gridlines drop-down arrow</a:t>
            </a:r>
            <a:r>
              <a:rPr lang="en-US" sz="1600" dirty="0" smtClean="0">
                <a:solidFill>
                  <a:srgbClr val="4E4E4E"/>
                </a:solidFill>
                <a:latin typeface="Source Sans Pro" panose="020B0503030403020204"/>
              </a:rPr>
              <a:t>.</a:t>
            </a:r>
            <a:endParaRPr lang="ar-EG" sz="1600" dirty="0" smtClean="0">
              <a:solidFill>
                <a:srgbClr val="4E4E4E"/>
              </a:solidFill>
              <a:latin typeface="Source Sans Pro" panose="020B0503030403020204"/>
            </a:endParaRPr>
          </a:p>
          <a:p>
            <a:pPr marL="342900" indent="-342900">
              <a:buFont typeface="+mj-lt"/>
              <a:buAutoNum type="arabicPeriod"/>
            </a:pPr>
            <a:r>
              <a:rPr lang="en-US" dirty="0"/>
              <a:t>Select the gridlines you want to appear. You can choose to have </a:t>
            </a:r>
            <a:r>
              <a:rPr lang="en-US" b="1" dirty="0"/>
              <a:t>horizontal</a:t>
            </a:r>
            <a:r>
              <a:rPr lang="en-US" dirty="0"/>
              <a:t> gridlines between the rows, </a:t>
            </a:r>
            <a:r>
              <a:rPr lang="en-US" b="1" dirty="0"/>
              <a:t>vertical</a:t>
            </a:r>
            <a:r>
              <a:rPr lang="en-US" dirty="0"/>
              <a:t> gridlines between the columns</a:t>
            </a:r>
            <a:r>
              <a:rPr lang="en-US" b="1" dirty="0"/>
              <a:t>, both </a:t>
            </a:r>
            <a:r>
              <a:rPr lang="en-US" dirty="0"/>
              <a:t>types of gridlines, or </a:t>
            </a:r>
            <a:r>
              <a:rPr lang="en-US" b="1" dirty="0"/>
              <a:t>none</a:t>
            </a:r>
            <a:r>
              <a:rPr lang="en-US" dirty="0"/>
              <a:t> at all</a:t>
            </a:r>
            <a:r>
              <a:rPr lang="en-US" dirty="0" smtClean="0"/>
              <a:t>.</a:t>
            </a:r>
            <a:endParaRPr lang="en-US" sz="1600" dirty="0">
              <a:solidFill>
                <a:srgbClr val="4E4E4E"/>
              </a:solidFill>
              <a:latin typeface="Source Sans Pro" panose="020B0503030403020204"/>
            </a:endParaRPr>
          </a:p>
        </p:txBody>
      </p:sp>
      <p:sp>
        <p:nvSpPr>
          <p:cNvPr id="14" name="Rectangle 13"/>
          <p:cNvSpPr/>
          <p:nvPr/>
        </p:nvSpPr>
        <p:spPr>
          <a:xfrm>
            <a:off x="5750349" y="531845"/>
            <a:ext cx="6441652" cy="369332"/>
          </a:xfrm>
          <a:prstGeom prst="rect">
            <a:avLst/>
          </a:prstGeom>
          <a:solidFill>
            <a:srgbClr val="F5F6F5"/>
          </a:solidFill>
        </p:spPr>
        <p:txBody>
          <a:bodyPr wrap="square">
            <a:spAutoFit/>
          </a:bodyPr>
          <a:lstStyle/>
          <a:p>
            <a:pPr marL="285750" indent="-285750" fontAlgn="base">
              <a:buFont typeface="Wingdings" panose="05000000000000000000" pitchFamily="2" charset="2"/>
              <a:buChar char="v"/>
            </a:pPr>
            <a:r>
              <a:rPr lang="en-US" dirty="0">
                <a:solidFill>
                  <a:srgbClr val="4E4E4E"/>
                </a:solidFill>
                <a:latin typeface="source sans pro" panose="020B0503030403020204"/>
              </a:rPr>
              <a:t>Alternate row color</a:t>
            </a:r>
            <a:endParaRPr lang="en-US" b="0" i="0" dirty="0">
              <a:solidFill>
                <a:srgbClr val="4E4E4E"/>
              </a:solidFill>
              <a:effectLst/>
              <a:latin typeface="source sans pro" panose="020B0503030403020204"/>
            </a:endParaRPr>
          </a:p>
        </p:txBody>
      </p:sp>
      <p:sp>
        <p:nvSpPr>
          <p:cNvPr id="15" name="Rectangle 14"/>
          <p:cNvSpPr/>
          <p:nvPr/>
        </p:nvSpPr>
        <p:spPr>
          <a:xfrm>
            <a:off x="5750349" y="887954"/>
            <a:ext cx="6441651" cy="1477328"/>
          </a:xfrm>
          <a:prstGeom prst="rect">
            <a:avLst/>
          </a:prstGeom>
          <a:solidFill>
            <a:srgbClr val="F5F6F5"/>
          </a:solidFill>
        </p:spPr>
        <p:txBody>
          <a:bodyPr wrap="square">
            <a:spAutoFit/>
          </a:bodyPr>
          <a:lstStyle/>
          <a:p>
            <a:pPr fontAlgn="base"/>
            <a:r>
              <a:rPr lang="en-US" dirty="0">
                <a:solidFill>
                  <a:srgbClr val="4E4E4E"/>
                </a:solidFill>
                <a:latin typeface="source sans pro" panose="020B0503030403020204"/>
              </a:rPr>
              <a:t>By default, the background of every other row in an Access table is a few shades darker than the background of the rest of the table. This darker </a:t>
            </a:r>
            <a:r>
              <a:rPr lang="en-US" b="1" dirty="0">
                <a:solidFill>
                  <a:srgbClr val="4E4E4E"/>
                </a:solidFill>
                <a:latin typeface="source sans pro" panose="020B0503030403020204"/>
              </a:rPr>
              <a:t>alternate row color</a:t>
            </a:r>
            <a:r>
              <a:rPr lang="en-US" dirty="0">
                <a:solidFill>
                  <a:srgbClr val="4E4E4E"/>
                </a:solidFill>
                <a:latin typeface="source sans pro" panose="020B0503030403020204"/>
              </a:rPr>
              <a:t> makes your table easier to read by offering a </a:t>
            </a:r>
            <a:r>
              <a:rPr lang="en-US" b="1" dirty="0">
                <a:solidFill>
                  <a:srgbClr val="4E4E4E"/>
                </a:solidFill>
                <a:latin typeface="source sans pro" panose="020B0503030403020204"/>
              </a:rPr>
              <a:t>visual distinction</a:t>
            </a:r>
            <a:r>
              <a:rPr lang="en-US" dirty="0">
                <a:solidFill>
                  <a:srgbClr val="4E4E4E"/>
                </a:solidFill>
                <a:latin typeface="source sans pro" panose="020B0503030403020204"/>
              </a:rPr>
              <a:t> between each record and the records directly above and below it</a:t>
            </a:r>
            <a:r>
              <a:rPr lang="en-US" dirty="0" smtClean="0">
                <a:solidFill>
                  <a:srgbClr val="4E4E4E"/>
                </a:solidFill>
                <a:latin typeface="source sans pro" panose="020B0503030403020204"/>
              </a:rPr>
              <a:t>.</a:t>
            </a:r>
            <a:endParaRPr lang="en-US" dirty="0"/>
          </a:p>
        </p:txBody>
      </p:sp>
      <p:pic>
        <p:nvPicPr>
          <p:cNvPr id="5128" name="Picture 8" descr="The Gridlines drop-down arr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6041" y="4752715"/>
            <a:ext cx="3360623" cy="663471"/>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Selecting horizontal gridlin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62928" y="4532988"/>
            <a:ext cx="1663162" cy="1818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256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152401"/>
            <a:ext cx="9780104" cy="70821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a:solidFill>
                  <a:schemeClr val="bg1"/>
                </a:solidFill>
              </a:rPr>
              <a:t>Working with Forms</a:t>
            </a:r>
            <a:endParaRPr lang="en-US" sz="4800" dirty="0">
              <a:solidFill>
                <a:schemeClr val="bg1"/>
              </a:solidFill>
            </a:endParaRPr>
          </a:p>
        </p:txBody>
      </p:sp>
      <p:sp>
        <p:nvSpPr>
          <p:cNvPr id="3" name="Rectangle 2"/>
          <p:cNvSpPr/>
          <p:nvPr/>
        </p:nvSpPr>
        <p:spPr>
          <a:xfrm>
            <a:off x="0" y="860613"/>
            <a:ext cx="2540119" cy="461665"/>
          </a:xfrm>
          <a:prstGeom prst="rect">
            <a:avLst/>
          </a:prstGeom>
        </p:spPr>
        <p:txBody>
          <a:bodyPr wrap="none">
            <a:spAutoFit/>
          </a:bodyPr>
          <a:lstStyle/>
          <a:p>
            <a:pPr marL="342900" indent="-342900">
              <a:buFont typeface="Wingdings" panose="05000000000000000000" pitchFamily="2" charset="2"/>
              <a:buChar char="v"/>
            </a:pPr>
            <a:r>
              <a:rPr lang="en-US" sz="2400" dirty="0"/>
              <a:t>Why use forms?</a:t>
            </a:r>
          </a:p>
        </p:txBody>
      </p:sp>
      <p:sp>
        <p:nvSpPr>
          <p:cNvPr id="4" name="Rectangle 3"/>
          <p:cNvSpPr/>
          <p:nvPr/>
        </p:nvSpPr>
        <p:spPr>
          <a:xfrm>
            <a:off x="254524" y="1322278"/>
            <a:ext cx="5905928" cy="4801314"/>
          </a:xfrm>
          <a:prstGeom prst="rect">
            <a:avLst/>
          </a:prstGeom>
        </p:spPr>
        <p:txBody>
          <a:bodyPr wrap="square">
            <a:spAutoFit/>
          </a:bodyPr>
          <a:lstStyle/>
          <a:p>
            <a:r>
              <a:rPr lang="en-US" dirty="0">
                <a:solidFill>
                  <a:srgbClr val="4E4E4E"/>
                </a:solidFill>
                <a:latin typeface="source sans pro"/>
              </a:rPr>
              <a:t>Many of us fill out forms so often that we hardly notice when we're asked to use them. Forms are so popular because they're useful to the person asking for the information and to the person providing it. They are a way of requiring information in a specific format, which means the person filling out the form knows exactly which information to include and where to put it</a:t>
            </a:r>
            <a:r>
              <a:rPr lang="en-US" dirty="0" smtClean="0">
                <a:solidFill>
                  <a:srgbClr val="4E4E4E"/>
                </a:solidFill>
                <a:latin typeface="source sans pro"/>
              </a:rPr>
              <a:t>.</a:t>
            </a:r>
            <a:endParaRPr lang="ar-EG" dirty="0" smtClean="0">
              <a:solidFill>
                <a:srgbClr val="4E4E4E"/>
              </a:solidFill>
              <a:latin typeface="source sans pro"/>
            </a:endParaRPr>
          </a:p>
          <a:p>
            <a:endParaRPr lang="ar-EG" dirty="0" smtClean="0">
              <a:solidFill>
                <a:srgbClr val="4E4E4E"/>
              </a:solidFill>
              <a:latin typeface="source sans pro"/>
            </a:endParaRPr>
          </a:p>
          <a:p>
            <a:endParaRPr lang="ar-EG" dirty="0">
              <a:solidFill>
                <a:srgbClr val="4E4E4E"/>
              </a:solidFill>
              <a:latin typeface="source sans pro"/>
            </a:endParaRPr>
          </a:p>
          <a:p>
            <a:r>
              <a:rPr lang="en-US" dirty="0"/>
              <a:t>Not only do forms make the data entry process easier for the user, but they also keep the database itself working smoothly. With forms, database designers can control exactly how users are able to interact with the database. They can even set restrictions on individual form components to ensure all of the needed data is entered and that it's all entered in a valid format. This is useful because keeping data consistent and organized is essential for an accurate and powerful database.</a:t>
            </a:r>
            <a:endParaRPr lang="en-US" dirty="0"/>
          </a:p>
        </p:txBody>
      </p:sp>
      <p:pic>
        <p:nvPicPr>
          <p:cNvPr id="6146" name="Picture 2" descr="The same order viewed in a for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4976" y="1502726"/>
            <a:ext cx="5468495" cy="4440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100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Forms C</a:t>
            </a:r>
            <a:r>
              <a:rPr lang="en-US" sz="3200" dirty="0" smtClean="0">
                <a:solidFill>
                  <a:schemeClr val="bg1"/>
                </a:solidFill>
              </a:rPr>
              <a:t>ont.</a:t>
            </a:r>
            <a:endParaRPr lang="en-US" sz="3200" dirty="0">
              <a:solidFill>
                <a:schemeClr val="bg1"/>
              </a:solidFill>
            </a:endParaRPr>
          </a:p>
        </p:txBody>
      </p:sp>
      <p:sp>
        <p:nvSpPr>
          <p:cNvPr id="3" name="Rectangle 2"/>
          <p:cNvSpPr/>
          <p:nvPr/>
        </p:nvSpPr>
        <p:spPr>
          <a:xfrm>
            <a:off x="-82410" y="531845"/>
            <a:ext cx="3690947" cy="461665"/>
          </a:xfrm>
          <a:prstGeom prst="rect">
            <a:avLst/>
          </a:prstGeom>
        </p:spPr>
        <p:txBody>
          <a:bodyPr wrap="none">
            <a:spAutoFit/>
          </a:bodyPr>
          <a:lstStyle/>
          <a:p>
            <a:pPr marL="285750" indent="-285750" fontAlgn="base">
              <a:buFont typeface="Wingdings" panose="05000000000000000000" pitchFamily="2" charset="2"/>
              <a:buChar char="v"/>
            </a:pPr>
            <a:r>
              <a:rPr lang="en-US" sz="2400" b="1" u="sng" dirty="0"/>
              <a:t>To open an existing form:</a:t>
            </a:r>
            <a:endParaRPr lang="en-US" sz="2400" b="1" u="sng" dirty="0"/>
          </a:p>
        </p:txBody>
      </p:sp>
      <p:sp>
        <p:nvSpPr>
          <p:cNvPr id="4" name="Rectangle 3"/>
          <p:cNvSpPr/>
          <p:nvPr/>
        </p:nvSpPr>
        <p:spPr>
          <a:xfrm>
            <a:off x="259784" y="911967"/>
            <a:ext cx="5132348" cy="2308324"/>
          </a:xfrm>
          <a:prstGeom prst="rect">
            <a:avLst/>
          </a:prstGeom>
        </p:spPr>
        <p:txBody>
          <a:bodyPr wrap="square">
            <a:spAutoFit/>
          </a:bodyPr>
          <a:lstStyle/>
          <a:p>
            <a:pPr marL="342900" indent="-342900" fontAlgn="base">
              <a:buFont typeface="+mj-lt"/>
              <a:buAutoNum type="arabicPeriod"/>
            </a:pPr>
            <a:r>
              <a:rPr lang="en-US" dirty="0"/>
              <a:t>Open your database, and locate the </a:t>
            </a:r>
            <a:r>
              <a:rPr lang="en-US" b="1" dirty="0"/>
              <a:t>Navigation pane</a:t>
            </a:r>
            <a:r>
              <a:rPr lang="en-US" dirty="0"/>
              <a:t>.</a:t>
            </a:r>
          </a:p>
          <a:p>
            <a:pPr marL="342900" indent="-342900" fontAlgn="base">
              <a:buFont typeface="+mj-lt"/>
              <a:buAutoNum type="arabicPeriod"/>
            </a:pPr>
            <a:r>
              <a:rPr lang="en-US" dirty="0"/>
              <a:t>In the Navigation pane, locate the form you want to open.</a:t>
            </a:r>
          </a:p>
          <a:p>
            <a:pPr marL="342900" indent="-342900" fontAlgn="base">
              <a:buFont typeface="+mj-lt"/>
              <a:buAutoNum type="arabicPeriod"/>
            </a:pPr>
            <a:r>
              <a:rPr lang="en-US" dirty="0"/>
              <a:t>Double-click the desired form</a:t>
            </a:r>
            <a:r>
              <a:rPr lang="en-US" dirty="0" smtClean="0"/>
              <a:t>.</a:t>
            </a:r>
          </a:p>
          <a:p>
            <a:pPr marL="342900" indent="-342900" fontAlgn="base">
              <a:buFont typeface="+mj-lt"/>
              <a:buAutoNum type="arabicPeriod"/>
            </a:pPr>
            <a:r>
              <a:rPr lang="en-US" dirty="0"/>
              <a:t>It will open and appear as a</a:t>
            </a:r>
            <a:r>
              <a:rPr lang="en-US" b="1" dirty="0"/>
              <a:t> tab </a:t>
            </a:r>
            <a:r>
              <a:rPr lang="en-US" dirty="0"/>
              <a:t>in the </a:t>
            </a:r>
            <a:r>
              <a:rPr lang="en-US" b="1" dirty="0"/>
              <a:t>Document Tabs</a:t>
            </a:r>
            <a:r>
              <a:rPr lang="en-US" dirty="0"/>
              <a:t> </a:t>
            </a:r>
            <a:r>
              <a:rPr lang="en-US" b="1" dirty="0"/>
              <a:t>bar</a:t>
            </a:r>
            <a:r>
              <a:rPr lang="en-US" dirty="0"/>
              <a:t>.</a:t>
            </a:r>
            <a:r>
              <a:rPr lang="en-US" dirty="0"/>
              <a:t/>
            </a:r>
            <a:br>
              <a:rPr lang="en-US" dirty="0"/>
            </a:br>
            <a:endParaRPr lang="en-US" dirty="0"/>
          </a:p>
        </p:txBody>
      </p:sp>
      <p:pic>
        <p:nvPicPr>
          <p:cNvPr id="7170" name="Picture 2" descr="Clicking a form in the Navigation B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5198" y="531845"/>
            <a:ext cx="1896514" cy="314944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Opening a for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5981" y="531846"/>
            <a:ext cx="4292365" cy="314683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6025" y="3447849"/>
            <a:ext cx="3131050" cy="461665"/>
          </a:xfrm>
          <a:prstGeom prst="rect">
            <a:avLst/>
          </a:prstGeom>
        </p:spPr>
        <p:txBody>
          <a:bodyPr wrap="none">
            <a:spAutoFit/>
          </a:bodyPr>
          <a:lstStyle/>
          <a:p>
            <a:pPr marL="285750" indent="-285750" fontAlgn="base">
              <a:buFont typeface="Wingdings" panose="05000000000000000000" pitchFamily="2" charset="2"/>
              <a:buChar char="v"/>
            </a:pPr>
            <a:r>
              <a:rPr lang="en-US" sz="2400" b="1" u="sng" dirty="0"/>
              <a:t>To add a new record:</a:t>
            </a:r>
            <a:endParaRPr lang="en-US" sz="2400" b="1" u="sng" dirty="0"/>
          </a:p>
        </p:txBody>
      </p:sp>
      <p:sp>
        <p:nvSpPr>
          <p:cNvPr id="8" name="Rectangle 7"/>
          <p:cNvSpPr/>
          <p:nvPr/>
        </p:nvSpPr>
        <p:spPr>
          <a:xfrm>
            <a:off x="78244" y="3889971"/>
            <a:ext cx="5132348" cy="646331"/>
          </a:xfrm>
          <a:prstGeom prst="rect">
            <a:avLst/>
          </a:prstGeom>
        </p:spPr>
        <p:txBody>
          <a:bodyPr wrap="square">
            <a:spAutoFit/>
          </a:bodyPr>
          <a:lstStyle/>
          <a:p>
            <a:pPr marL="342900" indent="-342900" fontAlgn="base">
              <a:buFont typeface="Courier New" panose="02070309020205020404" pitchFamily="49" charset="0"/>
              <a:buChar char="o"/>
            </a:pPr>
            <a:r>
              <a:rPr lang="en-US" dirty="0"/>
              <a:t>In the </a:t>
            </a:r>
            <a:r>
              <a:rPr lang="en-US" b="1" dirty="0"/>
              <a:t>Records</a:t>
            </a:r>
            <a:r>
              <a:rPr lang="en-US" dirty="0"/>
              <a:t> group on the </a:t>
            </a:r>
            <a:r>
              <a:rPr lang="en-US" b="1" dirty="0"/>
              <a:t>Home</a:t>
            </a:r>
            <a:r>
              <a:rPr lang="en-US" dirty="0"/>
              <a:t> tab of the </a:t>
            </a:r>
            <a:r>
              <a:rPr lang="en-US" b="1" dirty="0"/>
              <a:t>Ribbon</a:t>
            </a:r>
            <a:r>
              <a:rPr lang="en-US" dirty="0"/>
              <a:t>, click the </a:t>
            </a:r>
            <a:r>
              <a:rPr lang="en-US" b="1" dirty="0"/>
              <a:t>New</a:t>
            </a:r>
            <a:r>
              <a:rPr lang="en-US" dirty="0"/>
              <a:t> command</a:t>
            </a:r>
            <a:r>
              <a:rPr lang="en-US" dirty="0" smtClean="0"/>
              <a:t>.</a:t>
            </a:r>
            <a:endParaRPr lang="en-US" dirty="0"/>
          </a:p>
        </p:txBody>
      </p:sp>
      <p:sp>
        <p:nvSpPr>
          <p:cNvPr id="5" name="Rectangle 4"/>
          <p:cNvSpPr/>
          <p:nvPr/>
        </p:nvSpPr>
        <p:spPr>
          <a:xfrm>
            <a:off x="5018203" y="3751471"/>
            <a:ext cx="4436882" cy="923330"/>
          </a:xfrm>
          <a:prstGeom prst="rect">
            <a:avLst/>
          </a:prstGeom>
        </p:spPr>
        <p:txBody>
          <a:bodyPr wrap="square">
            <a:spAutoFit/>
          </a:bodyPr>
          <a:lstStyle/>
          <a:p>
            <a:pPr marL="285750" indent="-285750">
              <a:buFont typeface="Courier New" panose="02070309020205020404" pitchFamily="49" charset="0"/>
              <a:buChar char="o"/>
            </a:pPr>
            <a:r>
              <a:rPr lang="en-US" dirty="0"/>
              <a:t>On the </a:t>
            </a:r>
            <a:r>
              <a:rPr lang="en-US" b="1" dirty="0"/>
              <a:t>Record Navigation bar</a:t>
            </a:r>
            <a:r>
              <a:rPr lang="en-US" dirty="0"/>
              <a:t> at the bottom of the window, click the </a:t>
            </a:r>
            <a:r>
              <a:rPr lang="en-US" b="1" dirty="0"/>
              <a:t>New Record</a:t>
            </a:r>
            <a:r>
              <a:rPr lang="en-US" dirty="0"/>
              <a:t> button.</a:t>
            </a:r>
          </a:p>
        </p:txBody>
      </p:sp>
      <p:pic>
        <p:nvPicPr>
          <p:cNvPr id="7174" name="Picture 6" descr="Adding a new record from the Ribb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784" y="5248721"/>
            <a:ext cx="4758419" cy="851817"/>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Creating a new record from the Record Navigation ba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5198" y="5205982"/>
            <a:ext cx="3448050" cy="74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61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Forms C</a:t>
            </a:r>
            <a:r>
              <a:rPr lang="en-US" sz="3200" dirty="0" smtClean="0">
                <a:solidFill>
                  <a:schemeClr val="bg1"/>
                </a:solidFill>
              </a:rPr>
              <a:t>ont.</a:t>
            </a:r>
            <a:endParaRPr lang="en-US" sz="3200" dirty="0">
              <a:solidFill>
                <a:schemeClr val="bg1"/>
              </a:solidFill>
            </a:endParaRPr>
          </a:p>
        </p:txBody>
      </p:sp>
      <p:sp>
        <p:nvSpPr>
          <p:cNvPr id="3" name="Rectangle 2"/>
          <p:cNvSpPr/>
          <p:nvPr/>
        </p:nvSpPr>
        <p:spPr>
          <a:xfrm>
            <a:off x="-82410" y="531845"/>
            <a:ext cx="3878754" cy="461665"/>
          </a:xfrm>
          <a:prstGeom prst="rect">
            <a:avLst/>
          </a:prstGeom>
        </p:spPr>
        <p:txBody>
          <a:bodyPr wrap="none">
            <a:spAutoFit/>
          </a:bodyPr>
          <a:lstStyle/>
          <a:p>
            <a:pPr marL="285750" indent="-285750" fontAlgn="base">
              <a:buFont typeface="Wingdings" panose="05000000000000000000" pitchFamily="2" charset="2"/>
              <a:buChar char="v"/>
            </a:pPr>
            <a:r>
              <a:rPr lang="en-US" sz="2400" b="1" u="sng" dirty="0"/>
              <a:t>To save the current record:</a:t>
            </a:r>
            <a:endParaRPr lang="en-US" sz="2400" b="1" u="sng" dirty="0"/>
          </a:p>
        </p:txBody>
      </p:sp>
      <p:sp>
        <p:nvSpPr>
          <p:cNvPr id="4" name="Rectangle 3"/>
          <p:cNvSpPr/>
          <p:nvPr/>
        </p:nvSpPr>
        <p:spPr>
          <a:xfrm>
            <a:off x="259784" y="911967"/>
            <a:ext cx="5132348" cy="1200329"/>
          </a:xfrm>
          <a:prstGeom prst="rect">
            <a:avLst/>
          </a:prstGeom>
        </p:spPr>
        <p:txBody>
          <a:bodyPr wrap="square">
            <a:spAutoFit/>
          </a:bodyPr>
          <a:lstStyle/>
          <a:p>
            <a:pPr marL="342900" indent="-342900" fontAlgn="base">
              <a:buFont typeface="+mj-lt"/>
              <a:buAutoNum type="arabicPeriod"/>
            </a:pPr>
            <a:r>
              <a:rPr lang="en-US" dirty="0"/>
              <a:t>Select the Home tab and locate the Records group.</a:t>
            </a:r>
          </a:p>
          <a:p>
            <a:pPr marL="342900" indent="-342900" fontAlgn="base">
              <a:buFont typeface="+mj-lt"/>
              <a:buAutoNum type="arabicPeriod"/>
            </a:pPr>
            <a:r>
              <a:rPr lang="en-US" dirty="0"/>
              <a:t>Click the Save command. The current record will be saved.</a:t>
            </a:r>
            <a:endParaRPr lang="en-US" dirty="0"/>
          </a:p>
        </p:txBody>
      </p:sp>
      <p:pic>
        <p:nvPicPr>
          <p:cNvPr id="8194" name="Picture 2" descr="Saving a reco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2132" y="582821"/>
            <a:ext cx="5863472" cy="104963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0" y="2098410"/>
            <a:ext cx="4117346" cy="461665"/>
          </a:xfrm>
          <a:prstGeom prst="rect">
            <a:avLst/>
          </a:prstGeom>
        </p:spPr>
        <p:txBody>
          <a:bodyPr wrap="none">
            <a:spAutoFit/>
          </a:bodyPr>
          <a:lstStyle/>
          <a:p>
            <a:pPr marL="285750" indent="-285750" fontAlgn="base">
              <a:buFont typeface="Wingdings" panose="05000000000000000000" pitchFamily="2" charset="2"/>
              <a:buChar char="v"/>
            </a:pPr>
            <a:r>
              <a:rPr lang="en-US" sz="2400" b="1" u="sng" dirty="0"/>
              <a:t>To delete the current record:</a:t>
            </a:r>
            <a:endParaRPr lang="en-US" sz="2400" b="1" u="sng" dirty="0"/>
          </a:p>
        </p:txBody>
      </p:sp>
      <p:sp>
        <p:nvSpPr>
          <p:cNvPr id="14" name="Rectangle 13"/>
          <p:cNvSpPr/>
          <p:nvPr/>
        </p:nvSpPr>
        <p:spPr>
          <a:xfrm>
            <a:off x="342194" y="2478532"/>
            <a:ext cx="5132348" cy="1477328"/>
          </a:xfrm>
          <a:prstGeom prst="rect">
            <a:avLst/>
          </a:prstGeom>
        </p:spPr>
        <p:txBody>
          <a:bodyPr wrap="square">
            <a:spAutoFit/>
          </a:bodyPr>
          <a:lstStyle/>
          <a:p>
            <a:pPr marL="342900" indent="-342900" fontAlgn="base">
              <a:buFont typeface="+mj-lt"/>
              <a:buAutoNum type="arabicPeriod"/>
            </a:pPr>
            <a:r>
              <a:rPr lang="en-US" dirty="0"/>
              <a:t>Select the Home tab and locate the Records group.</a:t>
            </a:r>
          </a:p>
          <a:p>
            <a:pPr marL="342900" indent="-342900" fontAlgn="base">
              <a:buFont typeface="+mj-lt"/>
              <a:buAutoNum type="arabicPeriod"/>
            </a:pPr>
            <a:r>
              <a:rPr lang="en-US" dirty="0"/>
              <a:t>Click the Delete command</a:t>
            </a:r>
            <a:r>
              <a:rPr lang="en-US" dirty="0" smtClean="0"/>
              <a:t>.</a:t>
            </a:r>
          </a:p>
          <a:p>
            <a:pPr marL="342900" indent="-342900" fontAlgn="base">
              <a:buFont typeface="+mj-lt"/>
              <a:buAutoNum type="arabicPeriod"/>
            </a:pPr>
            <a:r>
              <a:rPr lang="en-US" dirty="0"/>
              <a:t>A dialog box will appear. Click </a:t>
            </a:r>
            <a:r>
              <a:rPr lang="en-US" b="1" dirty="0"/>
              <a:t>Yes</a:t>
            </a:r>
            <a:r>
              <a:rPr lang="en-US" dirty="0" smtClean="0"/>
              <a:t>.</a:t>
            </a:r>
          </a:p>
          <a:p>
            <a:pPr marL="342900" indent="-342900" fontAlgn="base">
              <a:buFont typeface="+mj-lt"/>
              <a:buAutoNum type="arabicPeriod"/>
            </a:pPr>
            <a:r>
              <a:rPr lang="en-US" dirty="0"/>
              <a:t>The record will be permanently deleted</a:t>
            </a:r>
            <a:r>
              <a:rPr lang="en-US" dirty="0" smtClean="0"/>
              <a:t>.</a:t>
            </a:r>
            <a:endParaRPr lang="en-US" dirty="0"/>
          </a:p>
        </p:txBody>
      </p:sp>
      <p:pic>
        <p:nvPicPr>
          <p:cNvPr id="8196" name="Picture 4" descr="Clicking the Delete Comm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2132" y="2035257"/>
            <a:ext cx="5863472" cy="104963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Deleting a recor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3631" y="3222787"/>
            <a:ext cx="3442158" cy="111953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0" y="3962202"/>
            <a:ext cx="5676554" cy="461665"/>
          </a:xfrm>
          <a:prstGeom prst="rect">
            <a:avLst/>
          </a:prstGeom>
        </p:spPr>
        <p:txBody>
          <a:bodyPr wrap="none">
            <a:spAutoFit/>
          </a:bodyPr>
          <a:lstStyle/>
          <a:p>
            <a:pPr marL="285750" indent="-285750" fontAlgn="base">
              <a:buFont typeface="Wingdings" panose="05000000000000000000" pitchFamily="2" charset="2"/>
              <a:buChar char="v"/>
            </a:pPr>
            <a:r>
              <a:rPr lang="en-US" sz="2400" b="1" u="sng"/>
              <a:t>To find an existing record to view or edit:</a:t>
            </a:r>
            <a:endParaRPr lang="en-US" sz="2400" b="1" u="sng" dirty="0"/>
          </a:p>
        </p:txBody>
      </p:sp>
      <p:sp>
        <p:nvSpPr>
          <p:cNvPr id="18" name="Rectangle 17"/>
          <p:cNvSpPr/>
          <p:nvPr/>
        </p:nvSpPr>
        <p:spPr>
          <a:xfrm>
            <a:off x="-1" y="4423867"/>
            <a:ext cx="6994689" cy="2308324"/>
          </a:xfrm>
          <a:prstGeom prst="rect">
            <a:avLst/>
          </a:prstGeom>
        </p:spPr>
        <p:txBody>
          <a:bodyPr wrap="square">
            <a:spAutoFit/>
          </a:bodyPr>
          <a:lstStyle/>
          <a:p>
            <a:pPr marL="342900" indent="-342900" fontAlgn="base">
              <a:buFont typeface="Courier New" panose="02070309020205020404" pitchFamily="49" charset="0"/>
              <a:buChar char="o"/>
            </a:pPr>
            <a:r>
              <a:rPr lang="en-US" dirty="0"/>
              <a:t>To look through records one at a time, click the </a:t>
            </a:r>
            <a:r>
              <a:rPr lang="en-US" b="1" dirty="0"/>
              <a:t>navigation arrows</a:t>
            </a:r>
            <a:r>
              <a:rPr lang="en-US" dirty="0"/>
              <a:t>. The right arrow will take you to the next record, and the left arrow will take you to the previous one</a:t>
            </a:r>
            <a:r>
              <a:rPr lang="en-US" dirty="0" smtClean="0"/>
              <a:t>.</a:t>
            </a:r>
          </a:p>
          <a:p>
            <a:pPr marL="342900" indent="-342900" fontAlgn="base">
              <a:buFont typeface="Courier New" panose="02070309020205020404" pitchFamily="49" charset="0"/>
              <a:buChar char="o"/>
            </a:pPr>
            <a:endParaRPr lang="en-US" dirty="0"/>
          </a:p>
          <a:p>
            <a:pPr marL="342900" indent="-342900" fontAlgn="base">
              <a:buFont typeface="Courier New" panose="02070309020205020404" pitchFamily="49" charset="0"/>
              <a:buChar char="o"/>
            </a:pPr>
            <a:endParaRPr lang="en-US" dirty="0" smtClean="0"/>
          </a:p>
          <a:p>
            <a:pPr marL="342900" indent="-342900" fontAlgn="base">
              <a:buFont typeface="Courier New" panose="02070309020205020404" pitchFamily="49" charset="0"/>
              <a:buChar char="o"/>
            </a:pPr>
            <a:r>
              <a:rPr lang="en-US" dirty="0"/>
              <a:t>To </a:t>
            </a:r>
            <a:r>
              <a:rPr lang="en-US" b="1" dirty="0"/>
              <a:t>search</a:t>
            </a:r>
            <a:r>
              <a:rPr lang="en-US" dirty="0"/>
              <a:t> for a record, type a word you know is contained in that record in the </a:t>
            </a:r>
            <a:r>
              <a:rPr lang="en-US" b="1" dirty="0"/>
              <a:t>navigation search box</a:t>
            </a:r>
            <a:r>
              <a:rPr lang="en-US" dirty="0"/>
              <a:t>.</a:t>
            </a:r>
            <a:r>
              <a:rPr lang="en-US" dirty="0"/>
              <a:t/>
            </a:r>
            <a:br>
              <a:rPr lang="en-US" dirty="0"/>
            </a:br>
            <a:endParaRPr lang="en-US" dirty="0"/>
          </a:p>
        </p:txBody>
      </p:sp>
      <p:pic>
        <p:nvPicPr>
          <p:cNvPr id="8200" name="Picture 8" descr="Navigating through record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4688" y="4608166"/>
            <a:ext cx="3467100" cy="781051"/>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Searching for a recor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4688" y="5820514"/>
            <a:ext cx="3498624" cy="771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074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152401"/>
            <a:ext cx="9780104" cy="70821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a:solidFill>
                  <a:schemeClr val="bg1"/>
                </a:solidFill>
              </a:rPr>
              <a:t>Sorting and Filtering Records</a:t>
            </a:r>
            <a:endParaRPr lang="en-US" sz="4800" dirty="0">
              <a:solidFill>
                <a:schemeClr val="bg1"/>
              </a:solidFill>
            </a:endParaRPr>
          </a:p>
        </p:txBody>
      </p:sp>
      <p:sp>
        <p:nvSpPr>
          <p:cNvPr id="5" name="Rectangle 4"/>
          <p:cNvSpPr/>
          <p:nvPr/>
        </p:nvSpPr>
        <p:spPr>
          <a:xfrm>
            <a:off x="0" y="860613"/>
            <a:ext cx="2274662" cy="400110"/>
          </a:xfrm>
          <a:prstGeom prst="rect">
            <a:avLst/>
          </a:prstGeom>
        </p:spPr>
        <p:txBody>
          <a:bodyPr wrap="none">
            <a:spAutoFit/>
          </a:bodyPr>
          <a:lstStyle/>
          <a:p>
            <a:pPr marL="285750" indent="-285750" fontAlgn="base">
              <a:buFont typeface="Wingdings" panose="05000000000000000000" pitchFamily="2" charset="2"/>
              <a:buChar char="v"/>
            </a:pPr>
            <a:r>
              <a:rPr lang="en-US" sz="2000" b="1" dirty="0">
                <a:solidFill>
                  <a:srgbClr val="4E4E4E"/>
                </a:solidFill>
                <a:latin typeface="source sans pro"/>
              </a:rPr>
              <a:t>To sort records:</a:t>
            </a:r>
            <a:endParaRPr lang="en-US" sz="2000" b="1" i="0" dirty="0">
              <a:solidFill>
                <a:srgbClr val="4E4E4E"/>
              </a:solidFill>
              <a:effectLst/>
              <a:latin typeface="source sans pro"/>
            </a:endParaRPr>
          </a:p>
        </p:txBody>
      </p:sp>
      <p:sp>
        <p:nvSpPr>
          <p:cNvPr id="6" name="Rectangle 5"/>
          <p:cNvSpPr/>
          <p:nvPr/>
        </p:nvSpPr>
        <p:spPr>
          <a:xfrm>
            <a:off x="0" y="1245659"/>
            <a:ext cx="6096000" cy="2585323"/>
          </a:xfrm>
          <a:prstGeom prst="rect">
            <a:avLst/>
          </a:prstGeom>
        </p:spPr>
        <p:txBody>
          <a:bodyPr>
            <a:spAutoFit/>
          </a:bodyPr>
          <a:lstStyle/>
          <a:p>
            <a:pPr marL="342900" indent="-342900">
              <a:buFont typeface="+mj-lt"/>
              <a:buAutoNum type="arabicPeriod"/>
            </a:pPr>
            <a:r>
              <a:rPr lang="en-US" dirty="0">
                <a:solidFill>
                  <a:srgbClr val="4E4E4E"/>
                </a:solidFill>
                <a:latin typeface="Source Sans Pro"/>
              </a:rPr>
              <a:t>Select a field you want to sort by. In this example, we will sort by customers' last names</a:t>
            </a:r>
            <a:r>
              <a:rPr lang="en-US" dirty="0" smtClean="0">
                <a:solidFill>
                  <a:srgbClr val="4E4E4E"/>
                </a:solidFill>
                <a:latin typeface="Source Sans Pro"/>
              </a:rPr>
              <a:t>.</a:t>
            </a:r>
            <a:endParaRPr lang="en-US" dirty="0"/>
          </a:p>
          <a:p>
            <a:pPr marL="342900" indent="-342900" fontAlgn="base">
              <a:buFont typeface="+mj-lt"/>
              <a:buAutoNum type="arabicPeriod"/>
            </a:pPr>
            <a:r>
              <a:rPr lang="en-US" dirty="0"/>
              <a:t>Click the </a:t>
            </a:r>
            <a:r>
              <a:rPr lang="en-US" b="1" dirty="0"/>
              <a:t>Home </a:t>
            </a:r>
            <a:r>
              <a:rPr lang="en-US" dirty="0"/>
              <a:t>tab on the Ribbon, and locate the </a:t>
            </a:r>
            <a:r>
              <a:rPr lang="en-US" b="1" dirty="0"/>
              <a:t>Sort &amp; Filter</a:t>
            </a:r>
            <a:r>
              <a:rPr lang="en-US" dirty="0"/>
              <a:t> group.</a:t>
            </a:r>
          </a:p>
          <a:p>
            <a:pPr marL="342900" indent="-342900" fontAlgn="base">
              <a:buFont typeface="+mj-lt"/>
              <a:buAutoNum type="arabicPeriod"/>
            </a:pPr>
            <a:r>
              <a:rPr lang="en-US" dirty="0"/>
              <a:t>Sort the field by selecting the </a:t>
            </a:r>
            <a:r>
              <a:rPr lang="en-US" b="1" dirty="0"/>
              <a:t>Ascending</a:t>
            </a:r>
            <a:r>
              <a:rPr lang="en-US" dirty="0"/>
              <a:t> or </a:t>
            </a:r>
            <a:r>
              <a:rPr lang="en-US" b="1" dirty="0"/>
              <a:t>Descending</a:t>
            </a:r>
            <a:r>
              <a:rPr lang="en-US" dirty="0"/>
              <a:t> command.</a:t>
            </a:r>
          </a:p>
          <a:p>
            <a:pPr marL="342900" indent="-342900">
              <a:buFont typeface="+mj-lt"/>
              <a:buAutoNum type="arabicPeriod"/>
            </a:pPr>
            <a:r>
              <a:rPr lang="en-US" dirty="0"/>
              <a:t>The table will now be sorted by the selected field</a:t>
            </a:r>
            <a:r>
              <a:rPr lang="en-US" dirty="0" smtClean="0"/>
              <a:t>.</a:t>
            </a:r>
          </a:p>
          <a:p>
            <a:pPr marL="342900" indent="-342900">
              <a:buFont typeface="+mj-lt"/>
              <a:buAutoNum type="arabicPeriod"/>
            </a:pPr>
            <a:r>
              <a:rPr lang="en-US" dirty="0"/>
              <a:t>To save the new sort, click the </a:t>
            </a:r>
            <a:r>
              <a:rPr lang="en-US" b="1" dirty="0"/>
              <a:t>Save</a:t>
            </a:r>
            <a:r>
              <a:rPr lang="en-US" dirty="0"/>
              <a:t> command on the Quick Access </a:t>
            </a:r>
            <a:r>
              <a:rPr lang="en-US" dirty="0" smtClean="0"/>
              <a:t>Toolbar.</a:t>
            </a:r>
            <a:endParaRPr lang="en-US" dirty="0"/>
          </a:p>
        </p:txBody>
      </p:sp>
      <p:pic>
        <p:nvPicPr>
          <p:cNvPr id="9218" name="Picture 2" descr="Selecting a field by clicking on its tit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7217" y="860613"/>
            <a:ext cx="3180465" cy="1929721"/>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The Ascending and Descending Sort comman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2464" y="2889535"/>
            <a:ext cx="3822374" cy="98751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0" y="4337124"/>
            <a:ext cx="6096000" cy="1200329"/>
          </a:xfrm>
          <a:prstGeom prst="rect">
            <a:avLst/>
          </a:prstGeom>
        </p:spPr>
        <p:txBody>
          <a:bodyPr>
            <a:spAutoFit/>
          </a:bodyPr>
          <a:lstStyle/>
          <a:p>
            <a:pPr marL="285750" indent="-285750">
              <a:buFont typeface="Courier New" panose="02070309020205020404" pitchFamily="49" charset="0"/>
              <a:buChar char="o"/>
            </a:pPr>
            <a:r>
              <a:rPr lang="en-US" dirty="0"/>
              <a:t>After you save the sort, the records will stay sorted this way until you perform another sort or remove the current one. To remove a sort, click the Remove Sort command.</a:t>
            </a:r>
          </a:p>
          <a:p>
            <a:pPr marL="285750" indent="-285750">
              <a:buFont typeface="Courier New" panose="02070309020205020404" pitchFamily="49" charset="0"/>
              <a:buChar char="o"/>
            </a:pPr>
            <a:endParaRPr lang="en-US" dirty="0"/>
          </a:p>
        </p:txBody>
      </p:sp>
      <p:pic>
        <p:nvPicPr>
          <p:cNvPr id="9222" name="Picture 6" descr="Removing the so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8113" y="4266805"/>
            <a:ext cx="4276725" cy="1104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44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Sorting and Filtering C</a:t>
            </a:r>
            <a:r>
              <a:rPr lang="en-US" sz="3200" dirty="0" smtClean="0">
                <a:solidFill>
                  <a:schemeClr val="bg1"/>
                </a:solidFill>
              </a:rPr>
              <a:t>ont.</a:t>
            </a:r>
            <a:endParaRPr lang="en-US" sz="3200" dirty="0">
              <a:solidFill>
                <a:schemeClr val="bg1"/>
              </a:solidFill>
            </a:endParaRPr>
          </a:p>
        </p:txBody>
      </p:sp>
      <p:sp>
        <p:nvSpPr>
          <p:cNvPr id="3" name="Rectangle 2"/>
          <p:cNvSpPr/>
          <p:nvPr/>
        </p:nvSpPr>
        <p:spPr>
          <a:xfrm>
            <a:off x="0" y="653224"/>
            <a:ext cx="3327514" cy="400110"/>
          </a:xfrm>
          <a:prstGeom prst="rect">
            <a:avLst/>
          </a:prstGeom>
        </p:spPr>
        <p:txBody>
          <a:bodyPr wrap="none">
            <a:spAutoFit/>
          </a:bodyPr>
          <a:lstStyle/>
          <a:p>
            <a:pPr marL="285750" indent="-285750" fontAlgn="base">
              <a:buFont typeface="Wingdings" panose="05000000000000000000" pitchFamily="2" charset="2"/>
              <a:buChar char="v"/>
            </a:pPr>
            <a:r>
              <a:rPr lang="en-US" sz="2000" b="1" dirty="0">
                <a:solidFill>
                  <a:srgbClr val="4E4E4E"/>
                </a:solidFill>
                <a:latin typeface="source sans pro"/>
              </a:rPr>
              <a:t>To create a simple filter:</a:t>
            </a:r>
          </a:p>
        </p:txBody>
      </p:sp>
      <p:sp>
        <p:nvSpPr>
          <p:cNvPr id="4" name="Rectangle 3"/>
          <p:cNvSpPr/>
          <p:nvPr/>
        </p:nvSpPr>
        <p:spPr>
          <a:xfrm>
            <a:off x="0" y="1038270"/>
            <a:ext cx="6096000" cy="2585323"/>
          </a:xfrm>
          <a:prstGeom prst="rect">
            <a:avLst/>
          </a:prstGeom>
        </p:spPr>
        <p:txBody>
          <a:bodyPr>
            <a:spAutoFit/>
          </a:bodyPr>
          <a:lstStyle/>
          <a:p>
            <a:pPr marL="342900" indent="-342900">
              <a:buFont typeface="+mj-lt"/>
              <a:buAutoNum type="arabicPeriod"/>
            </a:pPr>
            <a:r>
              <a:rPr lang="en-US" dirty="0"/>
              <a:t>Click the </a:t>
            </a:r>
            <a:r>
              <a:rPr lang="en-US" b="1" dirty="0"/>
              <a:t>drop-down arrow</a:t>
            </a:r>
            <a:r>
              <a:rPr lang="en-US" dirty="0"/>
              <a:t> next to the field you want to filter by. We will filter by city because we want to see a list of customers who live in a certain city</a:t>
            </a:r>
            <a:r>
              <a:rPr lang="en-US" dirty="0" smtClean="0"/>
              <a:t>.</a:t>
            </a:r>
          </a:p>
          <a:p>
            <a:pPr marL="342900" indent="-342900">
              <a:buFont typeface="+mj-lt"/>
              <a:buAutoNum type="arabicPeriod"/>
            </a:pPr>
            <a:r>
              <a:rPr lang="en-US" dirty="0"/>
              <a:t>A drop-down menu with a checklist will appear. Only checked items will be included in the filtered results. Clicking </a:t>
            </a:r>
            <a:r>
              <a:rPr lang="en-US" b="1" dirty="0"/>
              <a:t>Select All</a:t>
            </a:r>
            <a:r>
              <a:rPr lang="en-US" dirty="0"/>
              <a:t> will select or deselect everything at once. In our example, we'll deselect everything except </a:t>
            </a:r>
            <a:r>
              <a:rPr lang="en-US" b="1" dirty="0"/>
              <a:t>Cary</a:t>
            </a:r>
            <a:r>
              <a:rPr lang="en-US" dirty="0" smtClean="0"/>
              <a:t>.</a:t>
            </a:r>
          </a:p>
          <a:p>
            <a:pPr marL="342900" indent="-342900">
              <a:buFont typeface="+mj-lt"/>
              <a:buAutoNum type="arabicPeriod"/>
            </a:pPr>
            <a:r>
              <a:rPr lang="en-US" dirty="0"/>
              <a:t>Click </a:t>
            </a:r>
            <a:r>
              <a:rPr lang="en-US" b="1" dirty="0"/>
              <a:t>OK</a:t>
            </a:r>
            <a:r>
              <a:rPr lang="en-US" dirty="0"/>
              <a:t>. The filter will be applied. Our customers table now displays only customers who live in Cary.</a:t>
            </a:r>
            <a:endParaRPr lang="en-US" dirty="0"/>
          </a:p>
        </p:txBody>
      </p:sp>
      <p:pic>
        <p:nvPicPr>
          <p:cNvPr id="10242" name="Picture 2" descr="Selecting a field to sort b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6948" y="234329"/>
            <a:ext cx="3963087" cy="160788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Setting the filter to only show records with &quot;Cary&quot; in the city fie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3189" y="1959664"/>
            <a:ext cx="1982062" cy="2103289"/>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The filtered table, now showing only the records for customers who live in Ca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6948" y="4284103"/>
            <a:ext cx="3963087" cy="14946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008639"/>
            <a:ext cx="6096000" cy="923330"/>
          </a:xfrm>
          <a:prstGeom prst="rect">
            <a:avLst/>
          </a:prstGeom>
        </p:spPr>
        <p:txBody>
          <a:bodyPr>
            <a:spAutoFit/>
          </a:bodyPr>
          <a:lstStyle/>
          <a:p>
            <a:pPr marL="285750" indent="-285750">
              <a:buFont typeface="Courier New" panose="02070309020205020404" pitchFamily="49" charset="0"/>
              <a:buChar char="o"/>
            </a:pPr>
            <a:r>
              <a:rPr lang="en-US" dirty="0" err="1"/>
              <a:t>oggling</a:t>
            </a:r>
            <a:r>
              <a:rPr lang="en-US" dirty="0"/>
              <a:t> your filter allows you to turn it on and off. To view the records without the filter, click the Toggle Filter command. To restore the filter, click it again.</a:t>
            </a:r>
          </a:p>
        </p:txBody>
      </p:sp>
      <p:pic>
        <p:nvPicPr>
          <p:cNvPr id="10248" name="Picture 8" descr="Removing the current filter with the Toggle Filter comman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4086" y="5111766"/>
            <a:ext cx="4276725" cy="1104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882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224"/>
            <a:ext cx="3327514" cy="400110"/>
          </a:xfrm>
          <a:prstGeom prst="rect">
            <a:avLst/>
          </a:prstGeom>
        </p:spPr>
        <p:txBody>
          <a:bodyPr wrap="none">
            <a:spAutoFit/>
          </a:bodyPr>
          <a:lstStyle/>
          <a:p>
            <a:pPr marL="285750" indent="-285750" fontAlgn="base">
              <a:buFont typeface="Wingdings" panose="05000000000000000000" pitchFamily="2" charset="2"/>
              <a:buChar char="v"/>
            </a:pPr>
            <a:r>
              <a:rPr lang="en-US" sz="2000" b="1" dirty="0">
                <a:solidFill>
                  <a:srgbClr val="4E4E4E"/>
                </a:solidFill>
                <a:latin typeface="source sans pro"/>
              </a:rPr>
              <a:t>To create a simple filter:</a:t>
            </a:r>
          </a:p>
        </p:txBody>
      </p:sp>
      <p:sp>
        <p:nvSpPr>
          <p:cNvPr id="3" name="Rectangle 2"/>
          <p:cNvSpPr/>
          <p:nvPr/>
        </p:nvSpPr>
        <p:spPr>
          <a:xfrm>
            <a:off x="0" y="1038270"/>
            <a:ext cx="6096000" cy="3416320"/>
          </a:xfrm>
          <a:prstGeom prst="rect">
            <a:avLst/>
          </a:prstGeom>
        </p:spPr>
        <p:txBody>
          <a:bodyPr>
            <a:spAutoFit/>
          </a:bodyPr>
          <a:lstStyle/>
          <a:p>
            <a:pPr marL="342900" indent="-342900">
              <a:buFont typeface="+mj-lt"/>
              <a:buAutoNum type="arabicPeriod"/>
            </a:pPr>
            <a:r>
              <a:rPr lang="en-US" dirty="0"/>
              <a:t>Select the cell or data you want to create a filter with. We want to see a list of all of our products that contain the word </a:t>
            </a:r>
            <a:r>
              <a:rPr lang="en-US" b="1" dirty="0"/>
              <a:t>chocolate</a:t>
            </a:r>
            <a:r>
              <a:rPr lang="en-US" dirty="0"/>
              <a:t> in their names, so we'll select the word </a:t>
            </a:r>
            <a:r>
              <a:rPr lang="en-US" b="1" dirty="0"/>
              <a:t>Chocolate</a:t>
            </a:r>
            <a:r>
              <a:rPr lang="en-US" dirty="0"/>
              <a:t> in the </a:t>
            </a:r>
            <a:r>
              <a:rPr lang="en-US" b="1" dirty="0"/>
              <a:t>Product Name</a:t>
            </a:r>
            <a:r>
              <a:rPr lang="en-US" dirty="0"/>
              <a:t> field</a:t>
            </a:r>
            <a:r>
              <a:rPr lang="en-US" dirty="0" smtClean="0"/>
              <a:t>.</a:t>
            </a:r>
          </a:p>
          <a:p>
            <a:pPr marL="342900" indent="-342900">
              <a:buFont typeface="+mj-lt"/>
              <a:buAutoNum type="arabicPeriod"/>
            </a:pPr>
            <a:r>
              <a:rPr lang="en-US" dirty="0"/>
              <a:t>Select the </a:t>
            </a:r>
            <a:r>
              <a:rPr lang="en-US" b="1" dirty="0"/>
              <a:t>Home </a:t>
            </a:r>
            <a:r>
              <a:rPr lang="en-US" dirty="0"/>
              <a:t>tab on the Ribbon, locate the </a:t>
            </a:r>
            <a:r>
              <a:rPr lang="en-US" b="1" dirty="0"/>
              <a:t>Sort &amp; Filter</a:t>
            </a:r>
            <a:r>
              <a:rPr lang="en-US" dirty="0"/>
              <a:t> group, and click the </a:t>
            </a:r>
            <a:r>
              <a:rPr lang="en-US" b="1" dirty="0"/>
              <a:t>Selection</a:t>
            </a:r>
            <a:r>
              <a:rPr lang="en-US" dirty="0"/>
              <a:t> drop-down arrow</a:t>
            </a:r>
            <a:r>
              <a:rPr lang="en-US" dirty="0" smtClean="0"/>
              <a:t>.</a:t>
            </a:r>
          </a:p>
          <a:p>
            <a:pPr marL="342900" indent="-342900">
              <a:buFont typeface="+mj-lt"/>
              <a:buAutoNum type="arabicPeriod"/>
            </a:pPr>
            <a:r>
              <a:rPr lang="en-US" dirty="0"/>
              <a:t>Select the type of filter you want to apply. We'll select </a:t>
            </a:r>
            <a:r>
              <a:rPr lang="en-US" b="1" dirty="0"/>
              <a:t>Contains "Chocolate"</a:t>
            </a:r>
            <a:r>
              <a:rPr lang="en-US" dirty="0"/>
              <a:t> because we want to see records that contain the word </a:t>
            </a:r>
            <a:r>
              <a:rPr lang="en-US" b="1" dirty="0"/>
              <a:t>Chocolate</a:t>
            </a:r>
            <a:r>
              <a:rPr lang="en-US" dirty="0"/>
              <a:t> anywhere in the field</a:t>
            </a:r>
            <a:r>
              <a:rPr lang="en-US" dirty="0" smtClean="0"/>
              <a:t>.</a:t>
            </a:r>
          </a:p>
          <a:p>
            <a:pPr marL="342900" indent="-342900">
              <a:buFont typeface="+mj-lt"/>
              <a:buAutoNum type="arabicPeriod"/>
            </a:pPr>
            <a:r>
              <a:rPr lang="en-US" dirty="0"/>
              <a:t>The filter will be applied. Our table now displays only products with the word </a:t>
            </a:r>
            <a:r>
              <a:rPr lang="en-US" b="1" dirty="0"/>
              <a:t>Chocolate</a:t>
            </a:r>
            <a:r>
              <a:rPr lang="en-US" dirty="0"/>
              <a:t> in their names.</a:t>
            </a:r>
            <a:endParaRPr lang="en-US" dirty="0"/>
          </a:p>
        </p:txBody>
      </p:sp>
      <p:sp>
        <p:nvSpPr>
          <p:cNvPr id="6"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Sorting and Filtering C</a:t>
            </a:r>
            <a:r>
              <a:rPr lang="en-US" sz="3200" dirty="0" smtClean="0">
                <a:solidFill>
                  <a:schemeClr val="bg1"/>
                </a:solidFill>
              </a:rPr>
              <a:t>ont.</a:t>
            </a:r>
            <a:endParaRPr lang="en-US" sz="3200" dirty="0">
              <a:solidFill>
                <a:schemeClr val="bg1"/>
              </a:solidFill>
            </a:endParaRPr>
          </a:p>
        </p:txBody>
      </p:sp>
      <p:pic>
        <p:nvPicPr>
          <p:cNvPr id="11266" name="Picture 2" descr="Selecting text to filter f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1984" y="188101"/>
            <a:ext cx="2531063" cy="1352477"/>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Clicking the Filter by Selection comm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4465" y="1679237"/>
            <a:ext cx="3106100" cy="802468"/>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Setting the filter to show only records that contain the selected wor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8857" y="2620364"/>
            <a:ext cx="4191441" cy="1476778"/>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The filtered table showing only records containing &quot;chocolate&quot; in the Product Name fiel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8093" y="4235801"/>
            <a:ext cx="2822629" cy="2391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2873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224"/>
            <a:ext cx="3994363" cy="400110"/>
          </a:xfrm>
          <a:prstGeom prst="rect">
            <a:avLst/>
          </a:prstGeom>
        </p:spPr>
        <p:txBody>
          <a:bodyPr wrap="none">
            <a:spAutoFit/>
          </a:bodyPr>
          <a:lstStyle/>
          <a:p>
            <a:pPr marL="285750" indent="-285750" fontAlgn="base">
              <a:buFont typeface="Wingdings" panose="05000000000000000000" pitchFamily="2" charset="2"/>
              <a:buChar char="v"/>
            </a:pPr>
            <a:r>
              <a:rPr lang="en-US" sz="2000" b="1" dirty="0">
                <a:solidFill>
                  <a:srgbClr val="4E4E4E"/>
                </a:solidFill>
                <a:latin typeface="source sans pro"/>
              </a:rPr>
              <a:t>To filter text by a search term:</a:t>
            </a:r>
          </a:p>
        </p:txBody>
      </p:sp>
      <p:sp>
        <p:nvSpPr>
          <p:cNvPr id="3" name="Rectangle 2"/>
          <p:cNvSpPr/>
          <p:nvPr/>
        </p:nvSpPr>
        <p:spPr>
          <a:xfrm>
            <a:off x="0" y="1038270"/>
            <a:ext cx="4986779" cy="4524315"/>
          </a:xfrm>
          <a:prstGeom prst="rect">
            <a:avLst/>
          </a:prstGeom>
        </p:spPr>
        <p:txBody>
          <a:bodyPr wrap="square">
            <a:spAutoFit/>
          </a:bodyPr>
          <a:lstStyle/>
          <a:p>
            <a:pPr marL="342900" indent="-342900">
              <a:buFont typeface="+mj-lt"/>
              <a:buAutoNum type="arabicPeriod"/>
            </a:pPr>
            <a:r>
              <a:rPr lang="en-US" dirty="0"/>
              <a:t>Click the </a:t>
            </a:r>
            <a:r>
              <a:rPr lang="en-US" b="1" dirty="0"/>
              <a:t>drop-down arrow</a:t>
            </a:r>
            <a:r>
              <a:rPr lang="en-US" dirty="0"/>
              <a:t> next to the field you want to filter by. We want to filter the records in our orders table to display only those that contain notes with certain information, so we'll click the arrow in the </a:t>
            </a:r>
            <a:r>
              <a:rPr lang="en-US" b="1" dirty="0"/>
              <a:t>Notes</a:t>
            </a:r>
            <a:r>
              <a:rPr lang="en-US" dirty="0"/>
              <a:t> field</a:t>
            </a:r>
            <a:r>
              <a:rPr lang="en-US" dirty="0" smtClean="0"/>
              <a:t>.</a:t>
            </a:r>
          </a:p>
          <a:p>
            <a:pPr marL="342900" indent="-342900">
              <a:buFont typeface="+mj-lt"/>
              <a:buAutoNum type="arabicPeriod"/>
            </a:pPr>
            <a:r>
              <a:rPr lang="en-US" dirty="0"/>
              <a:t>In the drop-down menu, hover your mouse over </a:t>
            </a:r>
            <a:r>
              <a:rPr lang="en-US" b="1" dirty="0"/>
              <a:t>Text Filters</a:t>
            </a:r>
            <a:r>
              <a:rPr lang="en-US" dirty="0"/>
              <a:t>. From the list that appears, select the way you want the filter to match the term you enter. In this example, we want to view only records whose notes indicate the order was placed for a party. We'll select </a:t>
            </a:r>
            <a:r>
              <a:rPr lang="en-US" b="1" dirty="0"/>
              <a:t>Contains</a:t>
            </a:r>
            <a:r>
              <a:rPr lang="en-US" dirty="0"/>
              <a:t> so we can search for records that contain the word </a:t>
            </a:r>
            <a:r>
              <a:rPr lang="en-US" b="1" dirty="0"/>
              <a:t>party</a:t>
            </a:r>
            <a:r>
              <a:rPr lang="en-US" dirty="0" smtClean="0"/>
              <a:t>.</a:t>
            </a:r>
          </a:p>
          <a:p>
            <a:pPr marL="342900" indent="-342900">
              <a:buFont typeface="+mj-lt"/>
              <a:buAutoNum type="arabicPeriod"/>
            </a:pPr>
            <a:r>
              <a:rPr lang="en-US" dirty="0"/>
              <a:t>The </a:t>
            </a:r>
            <a:r>
              <a:rPr lang="en-US" b="1" dirty="0"/>
              <a:t>Custom Filter</a:t>
            </a:r>
            <a:r>
              <a:rPr lang="en-US" dirty="0"/>
              <a:t> dialog box will appear. Type the word you want to use in your filter</a:t>
            </a:r>
            <a:r>
              <a:rPr lang="en-US" dirty="0" smtClean="0"/>
              <a:t>.</a:t>
            </a:r>
          </a:p>
          <a:p>
            <a:pPr marL="342900" indent="-342900">
              <a:buFont typeface="+mj-lt"/>
              <a:buAutoNum type="arabicPeriod"/>
            </a:pPr>
            <a:r>
              <a:rPr lang="en-US" dirty="0"/>
              <a:t>Click </a:t>
            </a:r>
            <a:r>
              <a:rPr lang="en-US" b="1" dirty="0"/>
              <a:t>OK</a:t>
            </a:r>
            <a:r>
              <a:rPr lang="en-US" dirty="0"/>
              <a:t>. The filter will be applied.</a:t>
            </a:r>
            <a:endParaRPr lang="en-US" dirty="0"/>
          </a:p>
        </p:txBody>
      </p:sp>
      <p:sp>
        <p:nvSpPr>
          <p:cNvPr id="6"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Sorting and Filtering C</a:t>
            </a:r>
            <a:r>
              <a:rPr lang="en-US" sz="3200" dirty="0" smtClean="0">
                <a:solidFill>
                  <a:schemeClr val="bg1"/>
                </a:solidFill>
              </a:rPr>
              <a:t>ont.</a:t>
            </a:r>
            <a:endParaRPr lang="en-US" sz="3200" dirty="0">
              <a:solidFill>
                <a:schemeClr val="bg1"/>
              </a:solidFill>
            </a:endParaRPr>
          </a:p>
        </p:txBody>
      </p:sp>
      <p:pic>
        <p:nvPicPr>
          <p:cNvPr id="12290" name="Picture 2" descr="Selecting a field to filter b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3448" y="265922"/>
            <a:ext cx="4312730" cy="114178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Selecting filter settin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779" y="1792756"/>
            <a:ext cx="3985420" cy="2287596"/>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Typing the term the filter will search f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9813" y="2625869"/>
            <a:ext cx="2876550" cy="876300"/>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The filtered table showing only records containing the word &quot;party&quot; in the Notes fiel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1321" y="4318261"/>
            <a:ext cx="5444857" cy="144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4298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224"/>
            <a:ext cx="4559646" cy="400110"/>
          </a:xfrm>
          <a:prstGeom prst="rect">
            <a:avLst/>
          </a:prstGeom>
        </p:spPr>
        <p:txBody>
          <a:bodyPr wrap="none">
            <a:spAutoFit/>
          </a:bodyPr>
          <a:lstStyle/>
          <a:p>
            <a:pPr marL="285750" indent="-285750" fontAlgn="base">
              <a:buFont typeface="Wingdings" panose="05000000000000000000" pitchFamily="2" charset="2"/>
              <a:buChar char="v"/>
            </a:pPr>
            <a:r>
              <a:rPr lang="en-US" sz="2000" b="1" dirty="0">
                <a:solidFill>
                  <a:srgbClr val="4E4E4E"/>
                </a:solidFill>
                <a:latin typeface="source sans pro"/>
              </a:rPr>
              <a:t>To filter numbers by a search term:</a:t>
            </a:r>
          </a:p>
        </p:txBody>
      </p:sp>
      <p:sp>
        <p:nvSpPr>
          <p:cNvPr id="3" name="Rectangle 2"/>
          <p:cNvSpPr/>
          <p:nvPr/>
        </p:nvSpPr>
        <p:spPr>
          <a:xfrm>
            <a:off x="0" y="1038270"/>
            <a:ext cx="6495068" cy="3416320"/>
          </a:xfrm>
          <a:prstGeom prst="rect">
            <a:avLst/>
          </a:prstGeom>
        </p:spPr>
        <p:txBody>
          <a:bodyPr wrap="square">
            <a:spAutoFit/>
          </a:bodyPr>
          <a:lstStyle/>
          <a:p>
            <a:pPr marL="342900" indent="-342900" fontAlgn="base">
              <a:buFont typeface="+mj-lt"/>
              <a:buAutoNum type="arabicPeriod"/>
            </a:pPr>
            <a:r>
              <a:rPr lang="en-US" dirty="0"/>
              <a:t>Click the </a:t>
            </a:r>
            <a:r>
              <a:rPr lang="en-US" b="1" dirty="0"/>
              <a:t>drop-down arrow</a:t>
            </a:r>
            <a:r>
              <a:rPr lang="en-US" dirty="0"/>
              <a:t> next to the field you want to filter by. We want to filter the records in our menu items table by price, so we'll click the arrow in the </a:t>
            </a:r>
            <a:r>
              <a:rPr lang="en-US" b="1" dirty="0"/>
              <a:t>Price</a:t>
            </a:r>
            <a:r>
              <a:rPr lang="en-US" dirty="0"/>
              <a:t> field.</a:t>
            </a:r>
          </a:p>
          <a:p>
            <a:pPr marL="342900" indent="-342900" fontAlgn="base">
              <a:buFont typeface="+mj-lt"/>
              <a:buAutoNum type="arabicPeriod"/>
            </a:pPr>
            <a:r>
              <a:rPr lang="en-US" dirty="0"/>
              <a:t>In the drop-down menu, hover your mouse over </a:t>
            </a:r>
            <a:r>
              <a:rPr lang="en-US" b="1" dirty="0"/>
              <a:t>Number Filters</a:t>
            </a:r>
            <a:r>
              <a:rPr lang="en-US" dirty="0"/>
              <a:t>. From the list that appears, select the way you want the filter to match your search term. In this example, we want to see items that are less than $5, so we'll select </a:t>
            </a:r>
            <a:r>
              <a:rPr lang="en-US" b="1" dirty="0"/>
              <a:t>Less Than</a:t>
            </a:r>
            <a:r>
              <a:rPr lang="en-US" dirty="0" smtClean="0"/>
              <a:t>.</a:t>
            </a:r>
          </a:p>
          <a:p>
            <a:pPr marL="342900" indent="-342900" fontAlgn="base">
              <a:buFont typeface="+mj-lt"/>
              <a:buAutoNum type="arabicPeriod"/>
            </a:pPr>
            <a:r>
              <a:rPr lang="en-US" dirty="0"/>
              <a:t>The </a:t>
            </a:r>
            <a:r>
              <a:rPr lang="en-US" b="1" dirty="0"/>
              <a:t>Custom Filter</a:t>
            </a:r>
            <a:r>
              <a:rPr lang="en-US" dirty="0"/>
              <a:t> dialog box will appear. Type the number or numbers you want to use in your filter. We'll type </a:t>
            </a:r>
            <a:r>
              <a:rPr lang="en-US" b="1" dirty="0"/>
              <a:t>5</a:t>
            </a:r>
            <a:r>
              <a:rPr lang="en-US" dirty="0"/>
              <a:t> so the filter will show us only menu items that cost $5 or less</a:t>
            </a:r>
            <a:r>
              <a:rPr lang="en-US" dirty="0" smtClean="0"/>
              <a:t>.</a:t>
            </a:r>
          </a:p>
          <a:p>
            <a:pPr marL="342900" indent="-342900" fontAlgn="base">
              <a:buFont typeface="+mj-lt"/>
              <a:buAutoNum type="arabicPeriod"/>
            </a:pPr>
            <a:r>
              <a:rPr lang="en-US" dirty="0"/>
              <a:t>Click </a:t>
            </a:r>
            <a:r>
              <a:rPr lang="en-US" b="1" dirty="0"/>
              <a:t>OK</a:t>
            </a:r>
            <a:r>
              <a:rPr lang="en-US" dirty="0"/>
              <a:t>. The filter will be applied.</a:t>
            </a:r>
            <a:r>
              <a:rPr lang="en-US" dirty="0"/>
              <a:t/>
            </a:r>
            <a:br>
              <a:rPr lang="en-US" dirty="0"/>
            </a:br>
            <a:endParaRPr lang="en-US" dirty="0"/>
          </a:p>
        </p:txBody>
      </p:sp>
      <p:sp>
        <p:nvSpPr>
          <p:cNvPr id="6"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Sorting and Filtering C</a:t>
            </a:r>
            <a:r>
              <a:rPr lang="en-US" sz="3200" dirty="0" smtClean="0">
                <a:solidFill>
                  <a:schemeClr val="bg1"/>
                </a:solidFill>
              </a:rPr>
              <a:t>ont.</a:t>
            </a:r>
            <a:endParaRPr lang="en-US" sz="3200" dirty="0">
              <a:solidFill>
                <a:schemeClr val="bg1"/>
              </a:solidFill>
            </a:endParaRPr>
          </a:p>
        </p:txBody>
      </p:sp>
      <p:pic>
        <p:nvPicPr>
          <p:cNvPr id="13314" name="Picture 2" descr="Selecting a field to filter b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9179" y="142975"/>
            <a:ext cx="3849962" cy="2213728"/>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Typing the number to filter f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5885" y="2748306"/>
            <a:ext cx="2876550" cy="87630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The filtered table showing only records for menu items costing $5 or le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9179" y="3773879"/>
            <a:ext cx="3860244" cy="2800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7925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chemeClr val="bg1"/>
                </a:solidFill>
              </a:rPr>
              <a:t>What are queries?</a:t>
            </a:r>
            <a:endParaRPr lang="en-US" sz="3200" dirty="0">
              <a:solidFill>
                <a:schemeClr val="bg1"/>
              </a:solidFill>
            </a:endParaRPr>
          </a:p>
        </p:txBody>
      </p:sp>
      <p:sp>
        <p:nvSpPr>
          <p:cNvPr id="4" name="Rectangle 3"/>
          <p:cNvSpPr/>
          <p:nvPr/>
        </p:nvSpPr>
        <p:spPr>
          <a:xfrm>
            <a:off x="163398" y="738987"/>
            <a:ext cx="6096000" cy="1477328"/>
          </a:xfrm>
          <a:prstGeom prst="rect">
            <a:avLst/>
          </a:prstGeom>
        </p:spPr>
        <p:txBody>
          <a:bodyPr>
            <a:spAutoFit/>
          </a:bodyPr>
          <a:lstStyle/>
          <a:p>
            <a:r>
              <a:rPr lang="en-US">
                <a:solidFill>
                  <a:srgbClr val="4E4E4E"/>
                </a:solidFill>
                <a:latin typeface="source sans pro"/>
              </a:rPr>
              <a:t>Queries are a way of </a:t>
            </a:r>
            <a:r>
              <a:rPr lang="en-US" b="1">
                <a:solidFill>
                  <a:srgbClr val="4E4E4E"/>
                </a:solidFill>
                <a:latin typeface="source sans pro"/>
              </a:rPr>
              <a:t>searching </a:t>
            </a:r>
            <a:r>
              <a:rPr lang="en-US">
                <a:solidFill>
                  <a:srgbClr val="4E4E4E"/>
                </a:solidFill>
                <a:latin typeface="source sans pro"/>
              </a:rPr>
              <a:t>for and </a:t>
            </a:r>
            <a:r>
              <a:rPr lang="en-US" b="1">
                <a:solidFill>
                  <a:srgbClr val="4E4E4E"/>
                </a:solidFill>
                <a:latin typeface="source sans pro"/>
              </a:rPr>
              <a:t>compiling </a:t>
            </a:r>
            <a:r>
              <a:rPr lang="en-US">
                <a:solidFill>
                  <a:srgbClr val="4E4E4E"/>
                </a:solidFill>
                <a:latin typeface="source sans pro"/>
              </a:rPr>
              <a:t>data from one or more tables. </a:t>
            </a:r>
            <a:r>
              <a:rPr lang="en-US" dirty="0">
                <a:solidFill>
                  <a:srgbClr val="4E4E4E"/>
                </a:solidFill>
                <a:latin typeface="source sans pro"/>
              </a:rPr>
              <a:t>Running a query is like asking a </a:t>
            </a:r>
            <a:r>
              <a:rPr lang="en-US" b="1" dirty="0">
                <a:solidFill>
                  <a:srgbClr val="4E4E4E"/>
                </a:solidFill>
                <a:latin typeface="source sans pro"/>
              </a:rPr>
              <a:t>detailed question</a:t>
            </a:r>
            <a:r>
              <a:rPr lang="en-US" dirty="0">
                <a:solidFill>
                  <a:srgbClr val="4E4E4E"/>
                </a:solidFill>
                <a:latin typeface="source sans pro"/>
              </a:rPr>
              <a:t> of your database. When you build a query in Access, you are </a:t>
            </a:r>
            <a:r>
              <a:rPr lang="en-US" b="1" dirty="0">
                <a:solidFill>
                  <a:srgbClr val="4E4E4E"/>
                </a:solidFill>
                <a:latin typeface="source sans pro"/>
              </a:rPr>
              <a:t>defining specific search conditions</a:t>
            </a:r>
            <a:r>
              <a:rPr lang="en-US" dirty="0">
                <a:solidFill>
                  <a:srgbClr val="4E4E4E"/>
                </a:solidFill>
                <a:latin typeface="source sans pro"/>
              </a:rPr>
              <a:t> to find exactly the data you want.</a:t>
            </a:r>
            <a:endParaRPr lang="en-US" dirty="0"/>
          </a:p>
        </p:txBody>
      </p:sp>
      <p:sp>
        <p:nvSpPr>
          <p:cNvPr id="5" name="Rectangle 4"/>
          <p:cNvSpPr/>
          <p:nvPr/>
        </p:nvSpPr>
        <p:spPr>
          <a:xfrm>
            <a:off x="69130" y="2423457"/>
            <a:ext cx="8254738" cy="4062651"/>
          </a:xfrm>
          <a:prstGeom prst="rect">
            <a:avLst/>
          </a:prstGeom>
        </p:spPr>
        <p:txBody>
          <a:bodyPr wrap="square">
            <a:spAutoFit/>
          </a:bodyPr>
          <a:lstStyle/>
          <a:p>
            <a:pPr fontAlgn="base"/>
            <a:r>
              <a:rPr lang="en-US" sz="2400" u="sng" dirty="0">
                <a:solidFill>
                  <a:srgbClr val="4E4E4E"/>
                </a:solidFill>
                <a:latin typeface="source sans pro"/>
              </a:rPr>
              <a:t>How are queries used?</a:t>
            </a:r>
          </a:p>
          <a:p>
            <a:pPr fontAlgn="base"/>
            <a:r>
              <a:rPr lang="en-US" dirty="0">
                <a:solidFill>
                  <a:srgbClr val="4E4E4E"/>
                </a:solidFill>
                <a:latin typeface="source sans pro"/>
              </a:rPr>
              <a:t>Queries are far more powerful than the simple searches or filters you might use to find data within a table. This is because queries can draw their information from </a:t>
            </a:r>
            <a:r>
              <a:rPr lang="en-US" b="1" dirty="0">
                <a:solidFill>
                  <a:srgbClr val="4E4E4E"/>
                </a:solidFill>
                <a:latin typeface="source sans pro"/>
              </a:rPr>
              <a:t>multiple</a:t>
            </a:r>
            <a:r>
              <a:rPr lang="en-US" dirty="0">
                <a:solidFill>
                  <a:srgbClr val="4E4E4E"/>
                </a:solidFill>
                <a:latin typeface="source sans pro"/>
              </a:rPr>
              <a:t> tables. For example, while you could use a </a:t>
            </a:r>
            <a:r>
              <a:rPr lang="en-US" b="1" dirty="0">
                <a:solidFill>
                  <a:srgbClr val="4E4E4E"/>
                </a:solidFill>
                <a:latin typeface="source sans pro"/>
              </a:rPr>
              <a:t>search</a:t>
            </a:r>
            <a:r>
              <a:rPr lang="en-US" dirty="0">
                <a:solidFill>
                  <a:srgbClr val="4E4E4E"/>
                </a:solidFill>
                <a:latin typeface="source sans pro"/>
              </a:rPr>
              <a:t> in the customers table to find the name of one customer at your business or a </a:t>
            </a:r>
            <a:r>
              <a:rPr lang="en-US" b="1" dirty="0">
                <a:solidFill>
                  <a:srgbClr val="4E4E4E"/>
                </a:solidFill>
                <a:latin typeface="source sans pro"/>
              </a:rPr>
              <a:t>filter</a:t>
            </a:r>
            <a:r>
              <a:rPr lang="en-US" dirty="0">
                <a:solidFill>
                  <a:srgbClr val="4E4E4E"/>
                </a:solidFill>
                <a:latin typeface="source sans pro"/>
              </a:rPr>
              <a:t> on the orders table to view only orders placed within the past week, neither would let you view both customers and orders at once. However, you could easily run a </a:t>
            </a:r>
            <a:r>
              <a:rPr lang="en-US" b="1" dirty="0">
                <a:solidFill>
                  <a:srgbClr val="4E4E4E"/>
                </a:solidFill>
                <a:latin typeface="source sans pro"/>
              </a:rPr>
              <a:t>query</a:t>
            </a:r>
            <a:r>
              <a:rPr lang="en-US" dirty="0">
                <a:solidFill>
                  <a:srgbClr val="4E4E4E"/>
                </a:solidFill>
                <a:latin typeface="source sans pro"/>
              </a:rPr>
              <a:t> to find the name and phone number of every customer who's made a purchase within the past week. A well-designed query can give information you might not be able to find out just by examining the data in your tables.</a:t>
            </a:r>
          </a:p>
          <a:p>
            <a:pPr fontAlgn="base"/>
            <a:r>
              <a:rPr lang="en-US" dirty="0">
                <a:solidFill>
                  <a:srgbClr val="4E4E4E"/>
                </a:solidFill>
                <a:latin typeface="source sans pro"/>
              </a:rPr>
              <a:t>When you run a query, the results are presented to you in a table, but when you design one you use a different view. This is called </a:t>
            </a:r>
            <a:r>
              <a:rPr lang="en-US" b="1" dirty="0">
                <a:solidFill>
                  <a:srgbClr val="4E4E4E"/>
                </a:solidFill>
                <a:latin typeface="source sans pro"/>
              </a:rPr>
              <a:t>Query Design view</a:t>
            </a:r>
            <a:r>
              <a:rPr lang="en-US" dirty="0">
                <a:solidFill>
                  <a:srgbClr val="4E4E4E"/>
                </a:solidFill>
                <a:latin typeface="source sans pro"/>
              </a:rPr>
              <a:t>, and it lets you see how your query is put together.</a:t>
            </a:r>
            <a:endParaRPr lang="en-US" b="0" i="0" dirty="0">
              <a:solidFill>
                <a:srgbClr val="4E4E4E"/>
              </a:solidFill>
              <a:effectLst/>
              <a:latin typeface="source sans pro"/>
            </a:endParaRPr>
          </a:p>
        </p:txBody>
      </p:sp>
    </p:spTree>
    <p:extLst>
      <p:ext uri="{BB962C8B-B14F-4D97-AF65-F5344CB8AC3E}">
        <p14:creationId xmlns:p14="http://schemas.microsoft.com/office/powerpoint/2010/main" val="551216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Queries Cont.</a:t>
            </a:r>
            <a:endParaRPr lang="en-US" sz="3200" dirty="0">
              <a:solidFill>
                <a:schemeClr val="bg1"/>
              </a:solidFill>
            </a:endParaRPr>
          </a:p>
        </p:txBody>
      </p:sp>
      <p:sp>
        <p:nvSpPr>
          <p:cNvPr id="3" name="Rectangle 2"/>
          <p:cNvSpPr/>
          <p:nvPr/>
        </p:nvSpPr>
        <p:spPr>
          <a:xfrm>
            <a:off x="0" y="651963"/>
            <a:ext cx="4128118" cy="369332"/>
          </a:xfrm>
          <a:prstGeom prst="rect">
            <a:avLst/>
          </a:prstGeom>
        </p:spPr>
        <p:txBody>
          <a:bodyPr wrap="none">
            <a:spAutoFit/>
          </a:bodyPr>
          <a:lstStyle/>
          <a:p>
            <a:pPr marL="285750" indent="-285750" fontAlgn="base">
              <a:buFont typeface="Wingdings" panose="05000000000000000000" pitchFamily="2" charset="2"/>
              <a:buChar char="v"/>
            </a:pPr>
            <a:r>
              <a:rPr lang="en-US" dirty="0">
                <a:solidFill>
                  <a:srgbClr val="4E4E4E"/>
                </a:solidFill>
                <a:latin typeface="source sans pro"/>
              </a:rPr>
              <a:t>To create a simple one-table query:</a:t>
            </a:r>
            <a:endParaRPr lang="en-US" b="0" i="0" dirty="0">
              <a:solidFill>
                <a:srgbClr val="4E4E4E"/>
              </a:solidFill>
              <a:effectLst/>
              <a:latin typeface="source sans pro"/>
            </a:endParaRPr>
          </a:p>
        </p:txBody>
      </p:sp>
      <p:sp>
        <p:nvSpPr>
          <p:cNvPr id="4" name="Rectangle 3"/>
          <p:cNvSpPr/>
          <p:nvPr/>
        </p:nvSpPr>
        <p:spPr>
          <a:xfrm>
            <a:off x="135117" y="1141413"/>
            <a:ext cx="6096000" cy="5078313"/>
          </a:xfrm>
          <a:prstGeom prst="rect">
            <a:avLst/>
          </a:prstGeom>
        </p:spPr>
        <p:txBody>
          <a:bodyPr>
            <a:spAutoFit/>
          </a:bodyPr>
          <a:lstStyle/>
          <a:p>
            <a:pPr marL="342900" indent="-342900" fontAlgn="base">
              <a:buFont typeface="Arial" panose="020B0604020202020204" pitchFamily="34" charset="0"/>
              <a:buChar char="•"/>
            </a:pPr>
            <a:r>
              <a:rPr lang="en-US" dirty="0">
                <a:solidFill>
                  <a:srgbClr val="4E4E4E"/>
                </a:solidFill>
                <a:latin typeface="inherit"/>
              </a:rPr>
              <a:t>Select the </a:t>
            </a:r>
            <a:r>
              <a:rPr lang="en-US" b="1" dirty="0">
                <a:solidFill>
                  <a:srgbClr val="4E4E4E"/>
                </a:solidFill>
                <a:latin typeface="inherit"/>
              </a:rPr>
              <a:t>Create</a:t>
            </a:r>
            <a:r>
              <a:rPr lang="en-US" dirty="0">
                <a:solidFill>
                  <a:srgbClr val="4E4E4E"/>
                </a:solidFill>
                <a:latin typeface="inherit"/>
              </a:rPr>
              <a:t> tab on the Ribbon, and locate the </a:t>
            </a:r>
            <a:r>
              <a:rPr lang="en-US" b="1" dirty="0">
                <a:solidFill>
                  <a:srgbClr val="4E4E4E"/>
                </a:solidFill>
                <a:latin typeface="inherit"/>
              </a:rPr>
              <a:t>Queries</a:t>
            </a:r>
            <a:r>
              <a:rPr lang="en-US" dirty="0">
                <a:solidFill>
                  <a:srgbClr val="4E4E4E"/>
                </a:solidFill>
                <a:latin typeface="inherit"/>
              </a:rPr>
              <a:t> group.</a:t>
            </a:r>
          </a:p>
          <a:p>
            <a:pPr marL="342900" indent="-342900" fontAlgn="base">
              <a:buFont typeface="Arial" panose="020B0604020202020204" pitchFamily="34" charset="0"/>
              <a:buChar char="•"/>
            </a:pPr>
            <a:r>
              <a:rPr lang="en-US" dirty="0">
                <a:solidFill>
                  <a:srgbClr val="4E4E4E"/>
                </a:solidFill>
                <a:latin typeface="inherit"/>
              </a:rPr>
              <a:t>Click the </a:t>
            </a:r>
            <a:r>
              <a:rPr lang="en-US" b="1" dirty="0">
                <a:solidFill>
                  <a:srgbClr val="4E4E4E"/>
                </a:solidFill>
                <a:latin typeface="inherit"/>
              </a:rPr>
              <a:t>Query Design </a:t>
            </a:r>
            <a:r>
              <a:rPr lang="en-US" dirty="0">
                <a:solidFill>
                  <a:srgbClr val="4E4E4E"/>
                </a:solidFill>
                <a:latin typeface="inherit"/>
              </a:rPr>
              <a:t>command</a:t>
            </a:r>
            <a:r>
              <a:rPr lang="en-US" dirty="0" smtClean="0">
                <a:solidFill>
                  <a:srgbClr val="4E4E4E"/>
                </a:solidFill>
                <a:latin typeface="inherit"/>
              </a:rPr>
              <a:t>.</a:t>
            </a:r>
          </a:p>
          <a:p>
            <a:pPr marL="342900" indent="-342900" fontAlgn="base">
              <a:buFont typeface="Arial" panose="020B0604020202020204" pitchFamily="34" charset="0"/>
              <a:buChar char="•"/>
            </a:pPr>
            <a:r>
              <a:rPr lang="en-US" dirty="0"/>
              <a:t>Access will switch to </a:t>
            </a:r>
            <a:r>
              <a:rPr lang="en-US" b="1" dirty="0"/>
              <a:t>Query Design view</a:t>
            </a:r>
            <a:r>
              <a:rPr lang="en-US" dirty="0"/>
              <a:t>. In the </a:t>
            </a:r>
            <a:r>
              <a:rPr lang="en-US" b="1" dirty="0"/>
              <a:t>Show Table</a:t>
            </a:r>
            <a:r>
              <a:rPr lang="en-US" dirty="0"/>
              <a:t> dialog box that appears, select the table you want to run a query on. We are running a query on our customers, so we'll select the </a:t>
            </a:r>
            <a:r>
              <a:rPr lang="en-US" b="1" dirty="0"/>
              <a:t>Customers</a:t>
            </a:r>
            <a:r>
              <a:rPr lang="en-US" dirty="0"/>
              <a:t> table</a:t>
            </a:r>
            <a:r>
              <a:rPr lang="en-US" dirty="0" smtClean="0"/>
              <a:t>.</a:t>
            </a:r>
          </a:p>
          <a:p>
            <a:pPr marL="342900" indent="-342900" fontAlgn="base">
              <a:buFont typeface="Arial" panose="020B0604020202020204" pitchFamily="34" charset="0"/>
              <a:buChar char="•"/>
            </a:pPr>
            <a:endParaRPr lang="en-US" b="0" i="0" dirty="0">
              <a:solidFill>
                <a:srgbClr val="4E4E4E"/>
              </a:solidFill>
              <a:effectLst/>
              <a:latin typeface="inherit"/>
            </a:endParaRPr>
          </a:p>
          <a:p>
            <a:pPr marL="342900" indent="-342900" fontAlgn="base">
              <a:buFont typeface="Arial" panose="020B0604020202020204" pitchFamily="34" charset="0"/>
              <a:buChar char="•"/>
            </a:pPr>
            <a:r>
              <a:rPr lang="en-US" dirty="0"/>
              <a:t>Click </a:t>
            </a:r>
            <a:r>
              <a:rPr lang="en-US" b="1" dirty="0"/>
              <a:t>Add</a:t>
            </a:r>
            <a:r>
              <a:rPr lang="en-US" dirty="0"/>
              <a:t>, then click </a:t>
            </a:r>
            <a:r>
              <a:rPr lang="en-US" b="1" dirty="0"/>
              <a:t>Close</a:t>
            </a:r>
            <a:r>
              <a:rPr lang="en-US" dirty="0"/>
              <a:t>.</a:t>
            </a:r>
          </a:p>
          <a:p>
            <a:pPr marL="342900" indent="-342900" fontAlgn="base">
              <a:buFont typeface="Arial" panose="020B0604020202020204" pitchFamily="34" charset="0"/>
              <a:buChar char="•"/>
            </a:pPr>
            <a:r>
              <a:rPr lang="en-US" dirty="0"/>
              <a:t>The selected table will appear as a small window in the </a:t>
            </a:r>
            <a:r>
              <a:rPr lang="en-US" b="1" dirty="0"/>
              <a:t>Object Relationship pane</a:t>
            </a:r>
            <a:r>
              <a:rPr lang="en-US" dirty="0"/>
              <a:t>. In the table window, double-click the </a:t>
            </a:r>
            <a:r>
              <a:rPr lang="en-US" b="1" dirty="0"/>
              <a:t>field names</a:t>
            </a:r>
            <a:r>
              <a:rPr lang="en-US" dirty="0"/>
              <a:t> you want to include in your query. They will be added to the </a:t>
            </a:r>
            <a:r>
              <a:rPr lang="en-US" b="1" dirty="0"/>
              <a:t>design grid </a:t>
            </a:r>
            <a:r>
              <a:rPr lang="en-US" dirty="0"/>
              <a:t>in the bottom part of the screen. In our example, we want to mail invitations to customers who live in a certain area, so we'll include the </a:t>
            </a:r>
            <a:r>
              <a:rPr lang="en-US" b="1" dirty="0"/>
              <a:t>First</a:t>
            </a:r>
            <a:r>
              <a:rPr lang="en-US" dirty="0"/>
              <a:t> </a:t>
            </a:r>
            <a:r>
              <a:rPr lang="en-US" b="1" dirty="0"/>
              <a:t>Name</a:t>
            </a:r>
            <a:r>
              <a:rPr lang="en-US" dirty="0"/>
              <a:t>,</a:t>
            </a:r>
            <a:r>
              <a:rPr lang="en-US" b="1" dirty="0"/>
              <a:t> Last Name</a:t>
            </a:r>
            <a:r>
              <a:rPr lang="en-US" dirty="0"/>
              <a:t>, </a:t>
            </a:r>
            <a:r>
              <a:rPr lang="en-US" b="1" dirty="0"/>
              <a:t>Street Address</a:t>
            </a:r>
            <a:r>
              <a:rPr lang="en-US" dirty="0"/>
              <a:t>, </a:t>
            </a:r>
            <a:r>
              <a:rPr lang="en-US" b="1" dirty="0"/>
              <a:t>City</a:t>
            </a:r>
            <a:r>
              <a:rPr lang="en-US" dirty="0"/>
              <a:t>, and </a:t>
            </a:r>
            <a:r>
              <a:rPr lang="en-US" b="1" dirty="0"/>
              <a:t>Zip Code </a:t>
            </a:r>
            <a:r>
              <a:rPr lang="en-US" dirty="0"/>
              <a:t>fields.</a:t>
            </a:r>
          </a:p>
          <a:p>
            <a:pPr marL="342900" indent="-342900" fontAlgn="base">
              <a:buFont typeface="Arial" panose="020B0604020202020204" pitchFamily="34" charset="0"/>
              <a:buChar char="•"/>
            </a:pPr>
            <a:endParaRPr lang="en-US" b="0" i="0" dirty="0">
              <a:solidFill>
                <a:srgbClr val="4E4E4E"/>
              </a:solidFill>
              <a:effectLst/>
              <a:latin typeface="inherit"/>
            </a:endParaRPr>
          </a:p>
        </p:txBody>
      </p:sp>
      <p:pic>
        <p:nvPicPr>
          <p:cNvPr id="14338" name="Picture 2" descr="Clicking the Query Design Comm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1596" y="192789"/>
            <a:ext cx="4444705" cy="92399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Selecting a table to use in the qu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037" y="1245432"/>
            <a:ext cx="1659822" cy="2539429"/>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Selecting fields to add to the que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7929" y="3913515"/>
            <a:ext cx="4068372" cy="2788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0912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Queries Cont.</a:t>
            </a:r>
            <a:endParaRPr lang="en-US" sz="3200" dirty="0">
              <a:solidFill>
                <a:schemeClr val="bg1"/>
              </a:solidFill>
            </a:endParaRPr>
          </a:p>
        </p:txBody>
      </p:sp>
      <p:sp>
        <p:nvSpPr>
          <p:cNvPr id="3" name="Rectangle 2"/>
          <p:cNvSpPr/>
          <p:nvPr/>
        </p:nvSpPr>
        <p:spPr>
          <a:xfrm>
            <a:off x="0" y="651963"/>
            <a:ext cx="4128118" cy="369332"/>
          </a:xfrm>
          <a:prstGeom prst="rect">
            <a:avLst/>
          </a:prstGeom>
        </p:spPr>
        <p:txBody>
          <a:bodyPr wrap="none">
            <a:spAutoFit/>
          </a:bodyPr>
          <a:lstStyle/>
          <a:p>
            <a:pPr marL="285750" indent="-285750" fontAlgn="base">
              <a:buFont typeface="Wingdings" panose="05000000000000000000" pitchFamily="2" charset="2"/>
              <a:buChar char="v"/>
            </a:pPr>
            <a:r>
              <a:rPr lang="en-US" dirty="0">
                <a:solidFill>
                  <a:srgbClr val="4E4E4E"/>
                </a:solidFill>
                <a:latin typeface="source sans pro"/>
              </a:rPr>
              <a:t>To create a simple one-table query:</a:t>
            </a:r>
            <a:endParaRPr lang="en-US" b="0" i="0" dirty="0">
              <a:solidFill>
                <a:srgbClr val="4E4E4E"/>
              </a:solidFill>
              <a:effectLst/>
              <a:latin typeface="source sans pro"/>
            </a:endParaRPr>
          </a:p>
        </p:txBody>
      </p:sp>
      <p:sp>
        <p:nvSpPr>
          <p:cNvPr id="10" name="Rectangle 9"/>
          <p:cNvSpPr/>
          <p:nvPr/>
        </p:nvSpPr>
        <p:spPr>
          <a:xfrm>
            <a:off x="135116" y="1141413"/>
            <a:ext cx="6246829" cy="5355312"/>
          </a:xfrm>
          <a:prstGeom prst="rect">
            <a:avLst/>
          </a:prstGeom>
        </p:spPr>
        <p:txBody>
          <a:bodyPr wrap="square">
            <a:spAutoFit/>
          </a:bodyPr>
          <a:lstStyle/>
          <a:p>
            <a:pPr marL="342900" indent="-342900" fontAlgn="base">
              <a:buFont typeface="Arial" panose="020B0604020202020204" pitchFamily="34" charset="0"/>
              <a:buChar char="•"/>
            </a:pPr>
            <a:r>
              <a:rPr lang="en-US" dirty="0" smtClean="0"/>
              <a:t>Set </a:t>
            </a:r>
            <a:r>
              <a:rPr lang="en-US" dirty="0"/>
              <a:t>the </a:t>
            </a:r>
            <a:r>
              <a:rPr lang="en-US" b="1" dirty="0"/>
              <a:t>search criteria </a:t>
            </a:r>
            <a:r>
              <a:rPr lang="en-US" dirty="0"/>
              <a:t>by clicking the cell in the </a:t>
            </a:r>
            <a:r>
              <a:rPr lang="en-US" b="1" dirty="0"/>
              <a:t>Criteria: </a:t>
            </a:r>
            <a:r>
              <a:rPr lang="en-US" dirty="0"/>
              <a:t>row of each field you want to filter. Typing criteria into more than one field in the Criteria: row will set your query to include only results that meet all criteria. If you want to set multiple criteria but don't need the records shown in your results to meet all of them, type the first criteria in the Criteria: row and additional criteria in the </a:t>
            </a:r>
            <a:r>
              <a:rPr lang="en-US" b="1" dirty="0"/>
              <a:t>or:</a:t>
            </a:r>
            <a:r>
              <a:rPr lang="en-US" dirty="0"/>
              <a:t> row and the rows beneath it. Because we want to find customers who either live in Raleigh </a:t>
            </a:r>
            <a:r>
              <a:rPr lang="en-US" b="1" dirty="0"/>
              <a:t>or</a:t>
            </a:r>
            <a:r>
              <a:rPr lang="en-US" dirty="0"/>
              <a:t> in the 27513 zip code, we'll type "Raleigh" in the </a:t>
            </a:r>
            <a:r>
              <a:rPr lang="en-US" b="1" dirty="0"/>
              <a:t>City</a:t>
            </a:r>
            <a:r>
              <a:rPr lang="en-US" dirty="0"/>
              <a:t> field and "27513" into the </a:t>
            </a:r>
            <a:r>
              <a:rPr lang="en-US" b="1" dirty="0"/>
              <a:t>or:</a:t>
            </a:r>
            <a:r>
              <a:rPr lang="en-US" dirty="0"/>
              <a:t> row of the </a:t>
            </a:r>
            <a:r>
              <a:rPr lang="en-US" b="1" dirty="0"/>
              <a:t>Zip Code</a:t>
            </a:r>
            <a:r>
              <a:rPr lang="en-US" dirty="0"/>
              <a:t> field. The </a:t>
            </a:r>
            <a:r>
              <a:rPr lang="en-US" b="1" dirty="0"/>
              <a:t>quotation marks</a:t>
            </a:r>
            <a:r>
              <a:rPr lang="en-US" dirty="0"/>
              <a:t> will search these fields for an </a:t>
            </a:r>
            <a:r>
              <a:rPr lang="en-US" b="1" dirty="0"/>
              <a:t>exact match</a:t>
            </a:r>
            <a:r>
              <a:rPr lang="en-US" dirty="0" smtClean="0"/>
              <a:t>.</a:t>
            </a:r>
          </a:p>
          <a:p>
            <a:pPr marL="342900" indent="-342900" fontAlgn="base">
              <a:buFont typeface="Arial" panose="020B0604020202020204" pitchFamily="34" charset="0"/>
              <a:buChar char="•"/>
            </a:pPr>
            <a:r>
              <a:rPr lang="en-US" dirty="0"/>
              <a:t>After you have set your criteria, </a:t>
            </a:r>
            <a:r>
              <a:rPr lang="en-US" b="1" dirty="0"/>
              <a:t>run</a:t>
            </a:r>
            <a:r>
              <a:rPr lang="en-US" dirty="0"/>
              <a:t> the query by clicking the </a:t>
            </a:r>
            <a:r>
              <a:rPr lang="en-US" b="1" dirty="0"/>
              <a:t>Run</a:t>
            </a:r>
            <a:r>
              <a:rPr lang="en-US" dirty="0"/>
              <a:t> command on the </a:t>
            </a:r>
            <a:r>
              <a:rPr lang="en-US" b="1" dirty="0"/>
              <a:t>Design</a:t>
            </a:r>
            <a:r>
              <a:rPr lang="en-US" dirty="0"/>
              <a:t> tab</a:t>
            </a:r>
            <a:r>
              <a:rPr lang="en-US" dirty="0" smtClean="0"/>
              <a:t>.</a:t>
            </a:r>
          </a:p>
          <a:p>
            <a:pPr marL="342900" indent="-342900" fontAlgn="base">
              <a:buFont typeface="Arial" panose="020B0604020202020204" pitchFamily="34" charset="0"/>
              <a:buChar char="•"/>
            </a:pPr>
            <a:r>
              <a:rPr lang="en-US" dirty="0"/>
              <a:t>The query results will be displayed in the query's </a:t>
            </a:r>
            <a:r>
              <a:rPr lang="en-US" b="1" dirty="0"/>
              <a:t>Datasheet view</a:t>
            </a:r>
            <a:r>
              <a:rPr lang="en-US" dirty="0"/>
              <a:t>, which looks like a table. If you want, </a:t>
            </a:r>
            <a:r>
              <a:rPr lang="en-US" b="1" dirty="0"/>
              <a:t>save</a:t>
            </a:r>
            <a:r>
              <a:rPr lang="en-US" dirty="0"/>
              <a:t> your query by clicking the </a:t>
            </a:r>
            <a:r>
              <a:rPr lang="en-US" b="1" dirty="0"/>
              <a:t>Save </a:t>
            </a:r>
            <a:r>
              <a:rPr lang="en-US" dirty="0"/>
              <a:t>command in the Quick Access Toolbar. When prompted to name it, type the desired name, then click </a:t>
            </a:r>
            <a:r>
              <a:rPr lang="en-US" b="1" dirty="0"/>
              <a:t>OK</a:t>
            </a:r>
            <a:r>
              <a:rPr lang="en-US" dirty="0" smtClean="0"/>
              <a:t>.</a:t>
            </a:r>
          </a:p>
        </p:txBody>
      </p:sp>
      <p:pic>
        <p:nvPicPr>
          <p:cNvPr id="16392" name="Picture 8" descr="Setting the search criteria so that the query will find records with either &quot;Raleigh&quot; in the City field or &quot;27513&quot; in the Zip Code fie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2812" y="1021295"/>
            <a:ext cx="3724275" cy="1266826"/>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Clicking Ru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7999" y="2712620"/>
            <a:ext cx="4533900" cy="1104901"/>
          </a:xfrm>
          <a:prstGeom prst="rect">
            <a:avLst/>
          </a:prstGeom>
          <a:noFill/>
          <a:extLst>
            <a:ext uri="{909E8E84-426E-40DD-AFC4-6F175D3DCCD1}">
              <a14:hiddenFill xmlns:a14="http://schemas.microsoft.com/office/drawing/2010/main">
                <a:solidFill>
                  <a:srgbClr val="FFFFFF"/>
                </a:solidFill>
              </a14:hiddenFill>
            </a:ext>
          </a:extLst>
        </p:spPr>
      </p:pic>
      <p:pic>
        <p:nvPicPr>
          <p:cNvPr id="16396" name="Picture 12" descr="Naming the new query to save 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2340" y="4100325"/>
            <a:ext cx="4765217" cy="2325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8523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Queries Cont.</a:t>
            </a:r>
            <a:endParaRPr lang="en-US" sz="3200" dirty="0">
              <a:solidFill>
                <a:schemeClr val="bg1"/>
              </a:solidFill>
            </a:endParaRPr>
          </a:p>
        </p:txBody>
      </p:sp>
      <p:sp>
        <p:nvSpPr>
          <p:cNvPr id="3" name="Rectangle 2"/>
          <p:cNvSpPr/>
          <p:nvPr/>
        </p:nvSpPr>
        <p:spPr>
          <a:xfrm>
            <a:off x="0" y="651963"/>
            <a:ext cx="3525389" cy="369332"/>
          </a:xfrm>
          <a:prstGeom prst="rect">
            <a:avLst/>
          </a:prstGeom>
        </p:spPr>
        <p:txBody>
          <a:bodyPr wrap="none">
            <a:spAutoFit/>
          </a:bodyPr>
          <a:lstStyle/>
          <a:p>
            <a:pPr marL="285750" indent="-285750" fontAlgn="base">
              <a:buFont typeface="Wingdings" panose="05000000000000000000" pitchFamily="2" charset="2"/>
              <a:buChar char="v"/>
            </a:pPr>
            <a:r>
              <a:rPr lang="en-US">
                <a:solidFill>
                  <a:srgbClr val="4E4E4E"/>
                </a:solidFill>
                <a:latin typeface="source sans pro"/>
              </a:rPr>
              <a:t>To create a multi-table query:</a:t>
            </a:r>
            <a:endParaRPr lang="en-US" b="0" i="0" dirty="0">
              <a:solidFill>
                <a:srgbClr val="4E4E4E"/>
              </a:solidFill>
              <a:effectLst/>
              <a:latin typeface="source sans pro"/>
            </a:endParaRPr>
          </a:p>
        </p:txBody>
      </p:sp>
      <p:sp>
        <p:nvSpPr>
          <p:cNvPr id="4" name="Rectangle 3"/>
          <p:cNvSpPr/>
          <p:nvPr/>
        </p:nvSpPr>
        <p:spPr>
          <a:xfrm>
            <a:off x="135117" y="1141413"/>
            <a:ext cx="6096000" cy="3693319"/>
          </a:xfrm>
          <a:prstGeom prst="rect">
            <a:avLst/>
          </a:prstGeom>
        </p:spPr>
        <p:txBody>
          <a:bodyPr>
            <a:spAutoFit/>
          </a:bodyPr>
          <a:lstStyle/>
          <a:p>
            <a:pPr marL="342900" indent="-342900" fontAlgn="base">
              <a:buFont typeface="Arial" panose="020B0604020202020204" pitchFamily="34" charset="0"/>
              <a:buChar char="•"/>
            </a:pPr>
            <a:r>
              <a:rPr lang="en-US" dirty="0"/>
              <a:t>Select the </a:t>
            </a:r>
            <a:r>
              <a:rPr lang="en-US" b="1" dirty="0"/>
              <a:t>Query Design </a:t>
            </a:r>
            <a:r>
              <a:rPr lang="en-US" dirty="0"/>
              <a:t>command from the </a:t>
            </a:r>
            <a:r>
              <a:rPr lang="en-US" b="1" dirty="0"/>
              <a:t>Create</a:t>
            </a:r>
            <a:r>
              <a:rPr lang="en-US" dirty="0"/>
              <a:t> tab on the Ribbon</a:t>
            </a:r>
            <a:r>
              <a:rPr lang="en-US" dirty="0" smtClean="0"/>
              <a:t>.</a:t>
            </a:r>
          </a:p>
          <a:p>
            <a:pPr marL="342900" indent="-342900" fontAlgn="base">
              <a:buFont typeface="Arial" panose="020B0604020202020204" pitchFamily="34" charset="0"/>
              <a:buChar char="•"/>
            </a:pPr>
            <a:r>
              <a:rPr lang="en-US" dirty="0"/>
              <a:t>In the dialog box that appears, select each table you want to include in your query and click </a:t>
            </a:r>
            <a:r>
              <a:rPr lang="en-US" b="1" dirty="0"/>
              <a:t>Add</a:t>
            </a:r>
            <a:r>
              <a:rPr lang="en-US" dirty="0"/>
              <a:t>. You can press and hold the </a:t>
            </a:r>
            <a:r>
              <a:rPr lang="en-US" b="1" dirty="0"/>
              <a:t>Ctrl</a:t>
            </a:r>
            <a:r>
              <a:rPr lang="en-US" dirty="0"/>
              <a:t> key on your keyboard to select more than one table. When we planned our query, we decided we needed information from the </a:t>
            </a:r>
            <a:r>
              <a:rPr lang="en-US" b="1" dirty="0"/>
              <a:t>Customers</a:t>
            </a:r>
            <a:r>
              <a:rPr lang="en-US" dirty="0"/>
              <a:t> and </a:t>
            </a:r>
            <a:r>
              <a:rPr lang="en-US" b="1" dirty="0"/>
              <a:t>Orders</a:t>
            </a:r>
            <a:r>
              <a:rPr lang="en-US" dirty="0"/>
              <a:t> tables, so we'll add these</a:t>
            </a:r>
            <a:r>
              <a:rPr lang="en-US" dirty="0" smtClean="0"/>
              <a:t>.</a:t>
            </a:r>
          </a:p>
          <a:p>
            <a:pPr marL="285750" indent="-285750" fontAlgn="base">
              <a:buFont typeface="Arial" panose="020B0604020202020204" pitchFamily="34" charset="0"/>
              <a:buChar char="•"/>
            </a:pPr>
            <a:r>
              <a:rPr lang="en-US" dirty="0"/>
              <a:t>After you have added all of the tables you want, click </a:t>
            </a:r>
            <a:r>
              <a:rPr lang="en-US" b="1" dirty="0"/>
              <a:t>Close</a:t>
            </a:r>
            <a:r>
              <a:rPr lang="en-US" dirty="0"/>
              <a:t>.</a:t>
            </a:r>
          </a:p>
          <a:p>
            <a:pPr marL="285750" indent="-285750" fontAlgn="base">
              <a:buFont typeface="Arial" panose="020B0604020202020204" pitchFamily="34" charset="0"/>
              <a:buChar char="•"/>
            </a:pPr>
            <a:r>
              <a:rPr lang="en-US" dirty="0"/>
              <a:t>The tables will appear in the </a:t>
            </a:r>
            <a:r>
              <a:rPr lang="en-US" b="1" dirty="0"/>
              <a:t>Object Relationship pane</a:t>
            </a:r>
            <a:r>
              <a:rPr lang="en-US" dirty="0"/>
              <a:t>, linked by a </a:t>
            </a:r>
            <a:r>
              <a:rPr lang="en-US" b="1" dirty="0"/>
              <a:t>join line</a:t>
            </a:r>
            <a:r>
              <a:rPr lang="en-US" dirty="0"/>
              <a:t>. Double-click the thin section of the join line between two tables to edit its </a:t>
            </a:r>
            <a:r>
              <a:rPr lang="en-US" b="1" dirty="0"/>
              <a:t>join direction</a:t>
            </a:r>
            <a:r>
              <a:rPr lang="en-US" dirty="0" smtClean="0"/>
              <a:t>.</a:t>
            </a:r>
            <a:br>
              <a:rPr lang="en-US" dirty="0" smtClean="0"/>
            </a:br>
            <a:endParaRPr lang="en-US" b="0" i="0" dirty="0">
              <a:solidFill>
                <a:srgbClr val="4E4E4E"/>
              </a:solidFill>
              <a:effectLst/>
              <a:latin typeface="inherit"/>
            </a:endParaRPr>
          </a:p>
        </p:txBody>
      </p:sp>
      <p:pic>
        <p:nvPicPr>
          <p:cNvPr id="17410" name="Picture 2" descr="Clicking the Query Design Comm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9418" y="329043"/>
            <a:ext cx="4883321" cy="1015172"/>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Selecting tables to use in the qu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1287" y="1495244"/>
            <a:ext cx="1924768" cy="2944781"/>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Clicking the join line to edit its dire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8601" y="4515289"/>
            <a:ext cx="3124953" cy="2248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6089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Queries Cont.</a:t>
            </a:r>
            <a:endParaRPr lang="en-US" sz="3200" dirty="0">
              <a:solidFill>
                <a:schemeClr val="bg1"/>
              </a:solidFill>
            </a:endParaRPr>
          </a:p>
        </p:txBody>
      </p:sp>
      <p:sp>
        <p:nvSpPr>
          <p:cNvPr id="3" name="Rectangle 2"/>
          <p:cNvSpPr/>
          <p:nvPr/>
        </p:nvSpPr>
        <p:spPr>
          <a:xfrm>
            <a:off x="0" y="651963"/>
            <a:ext cx="3525389" cy="369332"/>
          </a:xfrm>
          <a:prstGeom prst="rect">
            <a:avLst/>
          </a:prstGeom>
        </p:spPr>
        <p:txBody>
          <a:bodyPr wrap="none">
            <a:spAutoFit/>
          </a:bodyPr>
          <a:lstStyle/>
          <a:p>
            <a:pPr marL="285750" indent="-285750" fontAlgn="base">
              <a:buFont typeface="Wingdings" panose="05000000000000000000" pitchFamily="2" charset="2"/>
              <a:buChar char="v"/>
            </a:pPr>
            <a:r>
              <a:rPr lang="en-US">
                <a:solidFill>
                  <a:srgbClr val="4E4E4E"/>
                </a:solidFill>
                <a:latin typeface="source sans pro"/>
              </a:rPr>
              <a:t>To create a multi-table query:</a:t>
            </a:r>
            <a:endParaRPr lang="en-US" b="0" i="0" dirty="0">
              <a:solidFill>
                <a:srgbClr val="4E4E4E"/>
              </a:solidFill>
              <a:effectLst/>
              <a:latin typeface="source sans pro"/>
            </a:endParaRPr>
          </a:p>
        </p:txBody>
      </p:sp>
      <p:sp>
        <p:nvSpPr>
          <p:cNvPr id="4" name="Rectangle 3"/>
          <p:cNvSpPr/>
          <p:nvPr/>
        </p:nvSpPr>
        <p:spPr>
          <a:xfrm>
            <a:off x="135117" y="1141413"/>
            <a:ext cx="6096000" cy="4801314"/>
          </a:xfrm>
          <a:prstGeom prst="rect">
            <a:avLst/>
          </a:prstGeom>
        </p:spPr>
        <p:txBody>
          <a:bodyPr>
            <a:spAutoFit/>
          </a:bodyPr>
          <a:lstStyle/>
          <a:p>
            <a:pPr marL="342900" indent="-342900" fontAlgn="base">
              <a:buFont typeface="Arial" panose="020B0604020202020204" pitchFamily="34" charset="0"/>
              <a:buChar char="•"/>
            </a:pPr>
            <a:r>
              <a:rPr lang="en-US" dirty="0"/>
              <a:t>The </a:t>
            </a:r>
            <a:r>
              <a:rPr lang="en-US" b="1" dirty="0"/>
              <a:t>Join Properties</a:t>
            </a:r>
            <a:r>
              <a:rPr lang="en-US" dirty="0"/>
              <a:t> dialog box will appear. Select an option to choose the direction of your join. In our example, we'll choose option 3 because we want a right-to-left join</a:t>
            </a:r>
            <a:r>
              <a:rPr lang="en-US" dirty="0" smtClean="0"/>
              <a:t>.</a:t>
            </a:r>
          </a:p>
          <a:p>
            <a:pPr marL="342900" indent="-342900" fontAlgn="base">
              <a:buFont typeface="Arial" panose="020B0604020202020204" pitchFamily="34" charset="0"/>
              <a:buChar char="•"/>
            </a:pPr>
            <a:r>
              <a:rPr lang="en-US" dirty="0"/>
              <a:t>In the table windows, double-click the </a:t>
            </a:r>
            <a:r>
              <a:rPr lang="en-US" b="1" dirty="0"/>
              <a:t>field names</a:t>
            </a:r>
            <a:r>
              <a:rPr lang="en-US" dirty="0"/>
              <a:t> you want to include in your query. They will be added to the </a:t>
            </a:r>
            <a:r>
              <a:rPr lang="en-US" b="1" dirty="0"/>
              <a:t>design grid </a:t>
            </a:r>
            <a:r>
              <a:rPr lang="en-US" dirty="0"/>
              <a:t>in the bottom part of the screen. In our example, we'll include most of the fields from the </a:t>
            </a:r>
            <a:r>
              <a:rPr lang="en-US" b="1" dirty="0"/>
              <a:t>Customers</a:t>
            </a:r>
            <a:r>
              <a:rPr lang="en-US" dirty="0"/>
              <a:t> table: </a:t>
            </a:r>
            <a:r>
              <a:rPr lang="en-US" b="1" dirty="0"/>
              <a:t>First Name</a:t>
            </a:r>
            <a:r>
              <a:rPr lang="en-US" dirty="0"/>
              <a:t>, </a:t>
            </a:r>
            <a:r>
              <a:rPr lang="en-US" b="1" dirty="0"/>
              <a:t>Last Name</a:t>
            </a:r>
            <a:r>
              <a:rPr lang="en-US" dirty="0"/>
              <a:t>, </a:t>
            </a:r>
            <a:r>
              <a:rPr lang="en-US" b="1" dirty="0"/>
              <a:t>Street</a:t>
            </a:r>
            <a:r>
              <a:rPr lang="en-US" dirty="0"/>
              <a:t> </a:t>
            </a:r>
            <a:r>
              <a:rPr lang="en-US" b="1" dirty="0"/>
              <a:t>Address</a:t>
            </a:r>
            <a:r>
              <a:rPr lang="en-US" dirty="0"/>
              <a:t>, </a:t>
            </a:r>
            <a:r>
              <a:rPr lang="en-US" b="1" dirty="0"/>
              <a:t>City</a:t>
            </a:r>
            <a:r>
              <a:rPr lang="en-US" dirty="0"/>
              <a:t>, </a:t>
            </a:r>
            <a:r>
              <a:rPr lang="en-US" b="1" dirty="0"/>
              <a:t>State</a:t>
            </a:r>
            <a:r>
              <a:rPr lang="en-US" dirty="0"/>
              <a:t>, </a:t>
            </a:r>
            <a:r>
              <a:rPr lang="en-US" b="1" dirty="0"/>
              <a:t>Zip Code</a:t>
            </a:r>
            <a:r>
              <a:rPr lang="en-US" dirty="0"/>
              <a:t>, and </a:t>
            </a:r>
            <a:r>
              <a:rPr lang="en-US" b="1" dirty="0"/>
              <a:t>Phone Number</a:t>
            </a:r>
            <a:r>
              <a:rPr lang="en-US" dirty="0"/>
              <a:t>. We'll also include the </a:t>
            </a:r>
            <a:r>
              <a:rPr lang="en-US" b="1" dirty="0"/>
              <a:t>ID number</a:t>
            </a:r>
            <a:r>
              <a:rPr lang="en-US" dirty="0"/>
              <a:t> from the </a:t>
            </a:r>
            <a:r>
              <a:rPr lang="en-US" b="1" dirty="0"/>
              <a:t>Orders</a:t>
            </a:r>
            <a:r>
              <a:rPr lang="en-US" dirty="0"/>
              <a:t> table</a:t>
            </a:r>
            <a:r>
              <a:rPr lang="en-US" dirty="0" smtClean="0"/>
              <a:t>.</a:t>
            </a:r>
          </a:p>
          <a:p>
            <a:pPr marL="342900" indent="-342900" fontAlgn="base">
              <a:buFont typeface="Arial" panose="020B0604020202020204" pitchFamily="34" charset="0"/>
              <a:buChar char="•"/>
            </a:pPr>
            <a:r>
              <a:rPr lang="en-US" dirty="0"/>
              <a:t>Set field </a:t>
            </a:r>
            <a:r>
              <a:rPr lang="en-US" b="1" dirty="0"/>
              <a:t>criteria</a:t>
            </a:r>
            <a:r>
              <a:rPr lang="en-US" dirty="0"/>
              <a:t> by entering the desired criteria in the criteria row of each field. We want to set two criteria: </a:t>
            </a:r>
            <a:r>
              <a:rPr lang="en-US" b="1" dirty="0"/>
              <a:t>Not in ("Raleigh")</a:t>
            </a:r>
            <a:r>
              <a:rPr lang="en-US" dirty="0"/>
              <a:t> in the </a:t>
            </a:r>
            <a:r>
              <a:rPr lang="en-US" b="1" dirty="0"/>
              <a:t>City </a:t>
            </a:r>
            <a:r>
              <a:rPr lang="en-US" dirty="0"/>
              <a:t>field, and </a:t>
            </a:r>
            <a:r>
              <a:rPr lang="en-US" b="1" dirty="0"/>
              <a:t>Like ("919*")</a:t>
            </a:r>
            <a:r>
              <a:rPr lang="en-US" dirty="0"/>
              <a:t> in the </a:t>
            </a:r>
            <a:r>
              <a:rPr lang="en-US" b="1" dirty="0"/>
              <a:t>Phone Number</a:t>
            </a:r>
            <a:r>
              <a:rPr lang="en-US" dirty="0"/>
              <a:t> field. This will find customers who do not live in Raleigh but who do live in the 919 area code.</a:t>
            </a:r>
          </a:p>
          <a:p>
            <a:pPr marL="342900" indent="-342900" fontAlgn="base">
              <a:buFont typeface="Arial" panose="020B0604020202020204" pitchFamily="34" charset="0"/>
              <a:buChar char="•"/>
            </a:pPr>
            <a:endParaRPr lang="en-US" b="0" i="0" dirty="0">
              <a:solidFill>
                <a:srgbClr val="4E4E4E"/>
              </a:solidFill>
              <a:effectLst/>
              <a:latin typeface="inherit"/>
            </a:endParaRPr>
          </a:p>
        </p:txBody>
      </p:sp>
      <p:pic>
        <p:nvPicPr>
          <p:cNvPr id="18434" name="Picture 2" descr="The Join Properties dia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4850" y="328790"/>
            <a:ext cx="3304062" cy="1825716"/>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Adding table fields to the qu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4555" y="2377600"/>
            <a:ext cx="4944651" cy="2288668"/>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Setting field criter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6626" y="4804614"/>
            <a:ext cx="5500508" cy="1258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512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Queries Cont.</a:t>
            </a:r>
            <a:endParaRPr lang="en-US" sz="3200" dirty="0">
              <a:solidFill>
                <a:schemeClr val="bg1"/>
              </a:solidFill>
            </a:endParaRPr>
          </a:p>
        </p:txBody>
      </p:sp>
      <p:sp>
        <p:nvSpPr>
          <p:cNvPr id="3" name="Rectangle 2"/>
          <p:cNvSpPr/>
          <p:nvPr/>
        </p:nvSpPr>
        <p:spPr>
          <a:xfrm>
            <a:off x="0" y="651963"/>
            <a:ext cx="3525389" cy="369332"/>
          </a:xfrm>
          <a:prstGeom prst="rect">
            <a:avLst/>
          </a:prstGeom>
        </p:spPr>
        <p:txBody>
          <a:bodyPr wrap="none">
            <a:spAutoFit/>
          </a:bodyPr>
          <a:lstStyle/>
          <a:p>
            <a:pPr marL="285750" indent="-285750" fontAlgn="base">
              <a:buFont typeface="Wingdings" panose="05000000000000000000" pitchFamily="2" charset="2"/>
              <a:buChar char="v"/>
            </a:pPr>
            <a:r>
              <a:rPr lang="en-US">
                <a:solidFill>
                  <a:srgbClr val="4E4E4E"/>
                </a:solidFill>
                <a:latin typeface="source sans pro"/>
              </a:rPr>
              <a:t>To create a multi-table query:</a:t>
            </a:r>
            <a:endParaRPr lang="en-US" b="0" i="0" dirty="0">
              <a:solidFill>
                <a:srgbClr val="4E4E4E"/>
              </a:solidFill>
              <a:effectLst/>
              <a:latin typeface="source sans pro"/>
            </a:endParaRPr>
          </a:p>
        </p:txBody>
      </p:sp>
      <p:sp>
        <p:nvSpPr>
          <p:cNvPr id="4" name="Rectangle 3"/>
          <p:cNvSpPr/>
          <p:nvPr/>
        </p:nvSpPr>
        <p:spPr>
          <a:xfrm>
            <a:off x="135117" y="1141413"/>
            <a:ext cx="6096000" cy="2031325"/>
          </a:xfrm>
          <a:prstGeom prst="rect">
            <a:avLst/>
          </a:prstGeom>
        </p:spPr>
        <p:txBody>
          <a:bodyPr>
            <a:spAutoFit/>
          </a:bodyPr>
          <a:lstStyle/>
          <a:p>
            <a:pPr marL="342900" indent="-342900" fontAlgn="base">
              <a:buFont typeface="Arial" panose="020B0604020202020204" pitchFamily="34" charset="0"/>
              <a:buChar char="•"/>
            </a:pPr>
            <a:r>
              <a:rPr lang="en-US" dirty="0"/>
              <a:t>After you have set your criteria, </a:t>
            </a:r>
            <a:r>
              <a:rPr lang="en-US" b="1" dirty="0"/>
              <a:t>run</a:t>
            </a:r>
            <a:r>
              <a:rPr lang="en-US" dirty="0"/>
              <a:t> the query by clicking the </a:t>
            </a:r>
            <a:r>
              <a:rPr lang="en-US" b="1" dirty="0"/>
              <a:t>Run</a:t>
            </a:r>
            <a:r>
              <a:rPr lang="en-US" dirty="0"/>
              <a:t> command on the </a:t>
            </a:r>
            <a:r>
              <a:rPr lang="en-US" b="1" dirty="0"/>
              <a:t>Design</a:t>
            </a:r>
            <a:r>
              <a:rPr lang="en-US" dirty="0"/>
              <a:t> tab</a:t>
            </a:r>
            <a:r>
              <a:rPr lang="en-US" dirty="0" smtClean="0"/>
              <a:t>.</a:t>
            </a:r>
          </a:p>
          <a:p>
            <a:pPr marL="342900" indent="-342900" fontAlgn="base">
              <a:buFont typeface="Arial" panose="020B0604020202020204" pitchFamily="34" charset="0"/>
              <a:buChar char="•"/>
            </a:pPr>
            <a:r>
              <a:rPr lang="en-US" dirty="0"/>
              <a:t>The query results will be displayed in the query's </a:t>
            </a:r>
            <a:r>
              <a:rPr lang="en-US" b="1" dirty="0"/>
              <a:t>Datasheet view</a:t>
            </a:r>
            <a:r>
              <a:rPr lang="en-US" dirty="0"/>
              <a:t>, which looks like a table. If you want, </a:t>
            </a:r>
            <a:r>
              <a:rPr lang="en-US" b="1" dirty="0"/>
              <a:t>save</a:t>
            </a:r>
            <a:r>
              <a:rPr lang="en-US" dirty="0"/>
              <a:t> your query by clicking the </a:t>
            </a:r>
            <a:r>
              <a:rPr lang="en-US" b="1" dirty="0"/>
              <a:t>Save </a:t>
            </a:r>
            <a:r>
              <a:rPr lang="en-US" dirty="0"/>
              <a:t>command in the Quick Access Toolbar. When prompted to name it, type the desired name, then click </a:t>
            </a:r>
            <a:r>
              <a:rPr lang="en-US" b="1" dirty="0"/>
              <a:t>OK</a:t>
            </a:r>
            <a:r>
              <a:rPr lang="en-US" dirty="0"/>
              <a:t>.</a:t>
            </a:r>
            <a:endParaRPr lang="en-US" b="0" i="0" dirty="0">
              <a:solidFill>
                <a:srgbClr val="4E4E4E"/>
              </a:solidFill>
              <a:effectLst/>
              <a:latin typeface="inherit"/>
            </a:endParaRPr>
          </a:p>
        </p:txBody>
      </p:sp>
      <p:pic>
        <p:nvPicPr>
          <p:cNvPr id="19458" name="Picture 2" descr="Clicking the Run comm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1534" y="836629"/>
            <a:ext cx="5019675" cy="1104901"/>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Naming the new query to save 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1071" y="2349795"/>
            <a:ext cx="48006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2156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Reports</a:t>
            </a:r>
            <a:endParaRPr lang="en-US" sz="3200" dirty="0">
              <a:solidFill>
                <a:schemeClr val="bg1"/>
              </a:solidFill>
            </a:endParaRPr>
          </a:p>
        </p:txBody>
      </p:sp>
      <p:sp>
        <p:nvSpPr>
          <p:cNvPr id="3" name="Rectangle 2"/>
          <p:cNvSpPr/>
          <p:nvPr/>
        </p:nvSpPr>
        <p:spPr>
          <a:xfrm>
            <a:off x="0" y="651962"/>
            <a:ext cx="2350131" cy="369332"/>
          </a:xfrm>
          <a:prstGeom prst="rect">
            <a:avLst/>
          </a:prstGeom>
        </p:spPr>
        <p:txBody>
          <a:bodyPr wrap="none">
            <a:spAutoFit/>
          </a:bodyPr>
          <a:lstStyle/>
          <a:p>
            <a:pPr marL="285750" indent="-285750" fontAlgn="base">
              <a:buFont typeface="Wingdings" panose="05000000000000000000" pitchFamily="2" charset="2"/>
              <a:buChar char="v"/>
            </a:pPr>
            <a:r>
              <a:rPr lang="en-US" dirty="0">
                <a:solidFill>
                  <a:srgbClr val="4E4E4E"/>
                </a:solidFill>
                <a:latin typeface="source sans pro" panose="020B0503030403020204"/>
              </a:rPr>
              <a:t>To create a report:</a:t>
            </a:r>
            <a:endParaRPr lang="en-US" b="0" i="0" dirty="0">
              <a:solidFill>
                <a:srgbClr val="4E4E4E"/>
              </a:solidFill>
              <a:effectLst/>
              <a:latin typeface="source sans pro" panose="020B0503030403020204"/>
            </a:endParaRPr>
          </a:p>
        </p:txBody>
      </p:sp>
      <p:sp>
        <p:nvSpPr>
          <p:cNvPr id="4" name="Rectangle 3"/>
          <p:cNvSpPr/>
          <p:nvPr/>
        </p:nvSpPr>
        <p:spPr>
          <a:xfrm>
            <a:off x="0" y="1141411"/>
            <a:ext cx="6096000" cy="3970318"/>
          </a:xfrm>
          <a:prstGeom prst="rect">
            <a:avLst/>
          </a:prstGeom>
        </p:spPr>
        <p:txBody>
          <a:bodyPr>
            <a:spAutoFit/>
          </a:bodyPr>
          <a:lstStyle/>
          <a:p>
            <a:pPr marL="342900" indent="-342900">
              <a:buFont typeface="+mj-lt"/>
              <a:buAutoNum type="arabicPeriod"/>
            </a:pPr>
            <a:r>
              <a:rPr lang="en-US" dirty="0">
                <a:solidFill>
                  <a:srgbClr val="4E4E4E"/>
                </a:solidFill>
                <a:latin typeface="Source Sans Pro" panose="020B0503030403020204"/>
              </a:rPr>
              <a:t>Open the table or query you want to use in your report. We want to print a list of cookies we've sold, so we'll open the </a:t>
            </a:r>
            <a:r>
              <a:rPr lang="en-US" b="1" dirty="0">
                <a:solidFill>
                  <a:srgbClr val="4E4E4E"/>
                </a:solidFill>
                <a:latin typeface="Source Sans Pro" panose="020B0503030403020204"/>
              </a:rPr>
              <a:t>Cookies Sold</a:t>
            </a:r>
            <a:r>
              <a:rPr lang="en-US" dirty="0">
                <a:solidFill>
                  <a:srgbClr val="4E4E4E"/>
                </a:solidFill>
                <a:latin typeface="Source Sans Pro" panose="020B0503030403020204"/>
              </a:rPr>
              <a:t> query</a:t>
            </a:r>
            <a:r>
              <a:rPr lang="en-US" dirty="0" smtClean="0">
                <a:solidFill>
                  <a:srgbClr val="4E4E4E"/>
                </a:solidFill>
                <a:latin typeface="Source Sans Pro" panose="020B0503030403020204"/>
              </a:rPr>
              <a:t>.</a:t>
            </a:r>
          </a:p>
          <a:p>
            <a:pPr marL="342900" indent="-342900">
              <a:buFont typeface="+mj-lt"/>
              <a:buAutoNum type="arabicPeriod"/>
            </a:pPr>
            <a:r>
              <a:rPr lang="en-US" dirty="0"/>
              <a:t>Select the </a:t>
            </a:r>
            <a:r>
              <a:rPr lang="en-US" b="1" dirty="0"/>
              <a:t>Create</a:t>
            </a:r>
            <a:r>
              <a:rPr lang="en-US" dirty="0"/>
              <a:t> tab on the Ribbon. Locate the </a:t>
            </a:r>
            <a:r>
              <a:rPr lang="en-US" b="1" dirty="0"/>
              <a:t>Reports</a:t>
            </a:r>
            <a:r>
              <a:rPr lang="en-US" dirty="0"/>
              <a:t> group, then click the </a:t>
            </a:r>
            <a:r>
              <a:rPr lang="en-US" b="1" dirty="0"/>
              <a:t>Report</a:t>
            </a:r>
            <a:r>
              <a:rPr lang="en-US" dirty="0"/>
              <a:t> command</a:t>
            </a:r>
            <a:r>
              <a:rPr lang="en-US" dirty="0" smtClean="0"/>
              <a:t>.</a:t>
            </a:r>
          </a:p>
          <a:p>
            <a:pPr marL="342900" indent="-342900" fontAlgn="base">
              <a:buFont typeface="+mj-lt"/>
              <a:buAutoNum type="arabicPeriod"/>
            </a:pPr>
            <a:r>
              <a:rPr lang="en-US" dirty="0"/>
              <a:t>Access will create a new report based on your object.</a:t>
            </a:r>
          </a:p>
          <a:p>
            <a:pPr marL="342900" indent="-342900" fontAlgn="base">
              <a:buFont typeface="+mj-lt"/>
              <a:buAutoNum type="arabicPeriod"/>
            </a:pPr>
            <a:r>
              <a:rPr lang="en-US" dirty="0"/>
              <a:t>It's likely that some of your data will be located on the other side of the </a:t>
            </a:r>
            <a:r>
              <a:rPr lang="en-US" b="1" dirty="0"/>
              <a:t>page break</a:t>
            </a:r>
            <a:r>
              <a:rPr lang="en-US" dirty="0"/>
              <a:t>. To fix this, </a:t>
            </a:r>
            <a:r>
              <a:rPr lang="en-US" b="1" dirty="0"/>
              <a:t>resize</a:t>
            </a:r>
            <a:r>
              <a:rPr lang="en-US" dirty="0"/>
              <a:t> your fields. Simply select a field, then </a:t>
            </a:r>
            <a:r>
              <a:rPr lang="en-US" b="1" dirty="0"/>
              <a:t>click</a:t>
            </a:r>
            <a:r>
              <a:rPr lang="en-US" dirty="0"/>
              <a:t> and </a:t>
            </a:r>
            <a:r>
              <a:rPr lang="en-US" b="1" dirty="0"/>
              <a:t>drag</a:t>
            </a:r>
            <a:r>
              <a:rPr lang="en-US" dirty="0"/>
              <a:t> its edge until the field is the desired size. </a:t>
            </a:r>
            <a:r>
              <a:rPr lang="en-US" b="1" dirty="0"/>
              <a:t>Repeat</a:t>
            </a:r>
            <a:r>
              <a:rPr lang="en-US" dirty="0"/>
              <a:t> with additional fields until all of your fields fit</a:t>
            </a:r>
            <a:r>
              <a:rPr lang="en-US" dirty="0" smtClean="0"/>
              <a:t>.</a:t>
            </a:r>
          </a:p>
          <a:p>
            <a:pPr marL="342900" indent="-342900" fontAlgn="base">
              <a:buFont typeface="+mj-lt"/>
              <a:buAutoNum type="arabicPeriod"/>
            </a:pPr>
            <a:r>
              <a:rPr lang="en-US" dirty="0"/>
              <a:t>To </a:t>
            </a:r>
            <a:r>
              <a:rPr lang="en-US" b="1" dirty="0"/>
              <a:t>save</a:t>
            </a:r>
            <a:r>
              <a:rPr lang="en-US" dirty="0"/>
              <a:t> your report, click the </a:t>
            </a:r>
            <a:r>
              <a:rPr lang="en-US" b="1" dirty="0"/>
              <a:t>Save</a:t>
            </a:r>
            <a:r>
              <a:rPr lang="en-US" dirty="0"/>
              <a:t> command on the </a:t>
            </a:r>
            <a:r>
              <a:rPr lang="en-US" b="1" dirty="0"/>
              <a:t>Quick Access Toolbar</a:t>
            </a:r>
            <a:r>
              <a:rPr lang="en-US" dirty="0"/>
              <a:t>. When prompted, type a </a:t>
            </a:r>
            <a:r>
              <a:rPr lang="en-US" b="1" dirty="0"/>
              <a:t>name</a:t>
            </a:r>
            <a:r>
              <a:rPr lang="en-US" dirty="0"/>
              <a:t> for your report, then click </a:t>
            </a:r>
            <a:r>
              <a:rPr lang="en-US" b="1" dirty="0" smtClean="0"/>
              <a:t>OK</a:t>
            </a:r>
            <a:r>
              <a:rPr lang="en-US" dirty="0" smtClean="0"/>
              <a:t>.</a:t>
            </a:r>
            <a:endParaRPr lang="en-US" dirty="0"/>
          </a:p>
        </p:txBody>
      </p:sp>
      <p:pic>
        <p:nvPicPr>
          <p:cNvPr id="20482" name="Picture 2" descr="The Cookies Sold que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1849" y="265922"/>
            <a:ext cx="4774643" cy="1514244"/>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Clicking the Report comm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0508" y="1930717"/>
            <a:ext cx="5717324" cy="1057197"/>
          </a:xfrm>
          <a:prstGeom prst="rect">
            <a:avLst/>
          </a:prstGeom>
          <a:noFill/>
          <a:extLst>
            <a:ext uri="{909E8E84-426E-40DD-AFC4-6F175D3DCCD1}">
              <a14:hiddenFill xmlns:a14="http://schemas.microsoft.com/office/drawing/2010/main">
                <a:solidFill>
                  <a:srgbClr val="FFFFFF"/>
                </a:solidFill>
              </a14:hiddenFill>
            </a:ext>
          </a:extLst>
        </p:spPr>
      </p:pic>
      <p:pic>
        <p:nvPicPr>
          <p:cNvPr id="20486" name="Picture 6" descr="Resizing fields in the repo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1941" y="3316268"/>
            <a:ext cx="4554457" cy="2105824"/>
          </a:xfrm>
          <a:prstGeom prst="rect">
            <a:avLst/>
          </a:prstGeom>
          <a:noFill/>
          <a:extLst>
            <a:ext uri="{909E8E84-426E-40DD-AFC4-6F175D3DCCD1}">
              <a14:hiddenFill xmlns:a14="http://schemas.microsoft.com/office/drawing/2010/main">
                <a:solidFill>
                  <a:srgbClr val="FFFFFF"/>
                </a:solidFill>
              </a14:hiddenFill>
            </a:ext>
          </a:extLst>
        </p:spPr>
      </p:pic>
      <p:pic>
        <p:nvPicPr>
          <p:cNvPr id="20488" name="Picture 8" descr="Saving and naming the repo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4151" y="5580763"/>
            <a:ext cx="2700747" cy="1151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0272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Reports</a:t>
            </a:r>
            <a:endParaRPr lang="en-US" sz="3200" dirty="0">
              <a:solidFill>
                <a:schemeClr val="bg1"/>
              </a:solidFill>
            </a:endParaRPr>
          </a:p>
        </p:txBody>
      </p:sp>
      <p:sp>
        <p:nvSpPr>
          <p:cNvPr id="3" name="Rectangle 2"/>
          <p:cNvSpPr/>
          <p:nvPr/>
        </p:nvSpPr>
        <p:spPr>
          <a:xfrm>
            <a:off x="0" y="651962"/>
            <a:ext cx="3333028" cy="369332"/>
          </a:xfrm>
          <a:prstGeom prst="rect">
            <a:avLst/>
          </a:prstGeom>
        </p:spPr>
        <p:txBody>
          <a:bodyPr wrap="none">
            <a:spAutoFit/>
          </a:bodyPr>
          <a:lstStyle/>
          <a:p>
            <a:pPr marL="285750" indent="-285750" fontAlgn="base">
              <a:buFont typeface="Wingdings" panose="05000000000000000000" pitchFamily="2" charset="2"/>
              <a:buChar char="v"/>
            </a:pPr>
            <a:r>
              <a:rPr lang="en-US">
                <a:solidFill>
                  <a:srgbClr val="4E4E4E"/>
                </a:solidFill>
                <a:latin typeface="source sans pro" panose="020B0503030403020204"/>
              </a:rPr>
              <a:t>To delete a field in a report:</a:t>
            </a:r>
            <a:endParaRPr lang="en-US" b="0" i="0" dirty="0">
              <a:solidFill>
                <a:srgbClr val="4E4E4E"/>
              </a:solidFill>
              <a:effectLst/>
              <a:latin typeface="source sans pro" panose="020B0503030403020204"/>
            </a:endParaRPr>
          </a:p>
        </p:txBody>
      </p:sp>
      <p:sp>
        <p:nvSpPr>
          <p:cNvPr id="4" name="Rectangle 3"/>
          <p:cNvSpPr/>
          <p:nvPr/>
        </p:nvSpPr>
        <p:spPr>
          <a:xfrm>
            <a:off x="0" y="1141411"/>
            <a:ext cx="6096000" cy="923330"/>
          </a:xfrm>
          <a:prstGeom prst="rect">
            <a:avLst/>
          </a:prstGeom>
        </p:spPr>
        <p:txBody>
          <a:bodyPr>
            <a:spAutoFit/>
          </a:bodyPr>
          <a:lstStyle/>
          <a:p>
            <a:pPr marL="342900" indent="-342900">
              <a:buFont typeface="+mj-lt"/>
              <a:buAutoNum type="arabicPeriod"/>
            </a:pPr>
            <a:r>
              <a:rPr lang="en-US" dirty="0"/>
              <a:t>Click any cell in the field you want to delete, then press the</a:t>
            </a:r>
            <a:r>
              <a:rPr lang="en-US" b="1" dirty="0"/>
              <a:t> Delete</a:t>
            </a:r>
            <a:r>
              <a:rPr lang="en-US" dirty="0"/>
              <a:t> key on your keyboard</a:t>
            </a:r>
            <a:r>
              <a:rPr lang="en-US" dirty="0" smtClean="0"/>
              <a:t>.</a:t>
            </a:r>
          </a:p>
          <a:p>
            <a:pPr marL="342900" indent="-342900">
              <a:buFont typeface="+mj-lt"/>
              <a:buAutoNum type="arabicPeriod"/>
            </a:pPr>
            <a:r>
              <a:rPr lang="en-US" dirty="0"/>
              <a:t>The field will be deleted</a:t>
            </a:r>
            <a:r>
              <a:rPr lang="en-US" dirty="0" smtClean="0"/>
              <a:t>.</a:t>
            </a:r>
            <a:endParaRPr lang="en-US" dirty="0"/>
          </a:p>
        </p:txBody>
      </p:sp>
      <p:pic>
        <p:nvPicPr>
          <p:cNvPr id="21506" name="Picture 2" descr="Deleting a fie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8350" y="266441"/>
            <a:ext cx="4000818" cy="235740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0024" y="2184858"/>
            <a:ext cx="2202911" cy="369332"/>
          </a:xfrm>
          <a:prstGeom prst="rect">
            <a:avLst/>
          </a:prstGeom>
        </p:spPr>
        <p:txBody>
          <a:bodyPr wrap="none">
            <a:spAutoFit/>
          </a:bodyPr>
          <a:lstStyle/>
          <a:p>
            <a:pPr marL="285750" indent="-285750" fontAlgn="base">
              <a:buFont typeface="Wingdings" panose="05000000000000000000" pitchFamily="2" charset="2"/>
              <a:buChar char="v"/>
            </a:pPr>
            <a:r>
              <a:rPr lang="en-US" dirty="0">
                <a:solidFill>
                  <a:srgbClr val="4E4E4E"/>
                </a:solidFill>
                <a:latin typeface="source sans pro" panose="020B0503030403020204"/>
              </a:rPr>
              <a:t>To print a report:</a:t>
            </a:r>
            <a:endParaRPr lang="en-US" b="0" i="0" dirty="0">
              <a:solidFill>
                <a:srgbClr val="4E4E4E"/>
              </a:solidFill>
              <a:effectLst/>
              <a:latin typeface="source sans pro" panose="020B0503030403020204"/>
            </a:endParaRPr>
          </a:p>
        </p:txBody>
      </p:sp>
      <p:sp>
        <p:nvSpPr>
          <p:cNvPr id="7" name="Rectangle 6"/>
          <p:cNvSpPr/>
          <p:nvPr/>
        </p:nvSpPr>
        <p:spPr>
          <a:xfrm>
            <a:off x="-1" y="2554190"/>
            <a:ext cx="7767687" cy="2585323"/>
          </a:xfrm>
          <a:prstGeom prst="rect">
            <a:avLst/>
          </a:prstGeom>
        </p:spPr>
        <p:txBody>
          <a:bodyPr wrap="square">
            <a:spAutoFit/>
          </a:bodyPr>
          <a:lstStyle/>
          <a:p>
            <a:pPr marL="342900" indent="-342900">
              <a:buFont typeface="+mj-lt"/>
              <a:buAutoNum type="arabicPeriod"/>
            </a:pPr>
            <a:r>
              <a:rPr lang="en-US" dirty="0">
                <a:solidFill>
                  <a:srgbClr val="4E4E4E"/>
                </a:solidFill>
                <a:latin typeface="Source Sans Pro" panose="020B0503030403020204"/>
              </a:rPr>
              <a:t>From the </a:t>
            </a:r>
            <a:r>
              <a:rPr lang="en-US" b="1" dirty="0">
                <a:solidFill>
                  <a:srgbClr val="4E4E4E"/>
                </a:solidFill>
                <a:latin typeface="Source Sans Pro" panose="020B0503030403020204"/>
              </a:rPr>
              <a:t>Home</a:t>
            </a:r>
            <a:r>
              <a:rPr lang="en-US" dirty="0">
                <a:solidFill>
                  <a:srgbClr val="4E4E4E"/>
                </a:solidFill>
                <a:latin typeface="Source Sans Pro" panose="020B0503030403020204"/>
              </a:rPr>
              <a:t> tab, click the </a:t>
            </a:r>
            <a:r>
              <a:rPr lang="en-US" b="1" dirty="0">
                <a:solidFill>
                  <a:srgbClr val="4E4E4E"/>
                </a:solidFill>
                <a:latin typeface="Source Sans Pro" panose="020B0503030403020204"/>
              </a:rPr>
              <a:t>View </a:t>
            </a:r>
            <a:r>
              <a:rPr lang="en-US" dirty="0">
                <a:solidFill>
                  <a:srgbClr val="4E4E4E"/>
                </a:solidFill>
                <a:latin typeface="Source Sans Pro" panose="020B0503030403020204"/>
              </a:rPr>
              <a:t>command, then select </a:t>
            </a:r>
            <a:r>
              <a:rPr lang="en-US" b="1" dirty="0">
                <a:solidFill>
                  <a:srgbClr val="4E4E4E"/>
                </a:solidFill>
                <a:latin typeface="Source Sans Pro" panose="020B0503030403020204"/>
              </a:rPr>
              <a:t>Print Preview</a:t>
            </a:r>
            <a:r>
              <a:rPr lang="en-US" dirty="0">
                <a:solidFill>
                  <a:srgbClr val="4E4E4E"/>
                </a:solidFill>
                <a:latin typeface="Source Sans Pro" panose="020B0503030403020204"/>
              </a:rPr>
              <a:t> from the drop-down list. Your report will be shown as it will appear on the printed page</a:t>
            </a:r>
            <a:r>
              <a:rPr lang="en-US" dirty="0" smtClean="0">
                <a:solidFill>
                  <a:srgbClr val="4E4E4E"/>
                </a:solidFill>
                <a:latin typeface="Source Sans Pro" panose="020B0503030403020204"/>
              </a:rPr>
              <a:t>.</a:t>
            </a:r>
          </a:p>
          <a:p>
            <a:pPr marL="342900" indent="-342900">
              <a:buFont typeface="+mj-lt"/>
              <a:buAutoNum type="arabicPeriod"/>
            </a:pPr>
            <a:r>
              <a:rPr lang="en-US" dirty="0"/>
              <a:t>If necessary, modify the </a:t>
            </a:r>
            <a:r>
              <a:rPr lang="en-US" b="1" dirty="0"/>
              <a:t>page size</a:t>
            </a:r>
            <a:r>
              <a:rPr lang="en-US" dirty="0"/>
              <a:t>, </a:t>
            </a:r>
            <a:r>
              <a:rPr lang="en-US" b="1" dirty="0"/>
              <a:t>margin width</a:t>
            </a:r>
            <a:r>
              <a:rPr lang="en-US" dirty="0"/>
              <a:t>, and </a:t>
            </a:r>
            <a:r>
              <a:rPr lang="en-US" b="1" dirty="0"/>
              <a:t>page orientation</a:t>
            </a:r>
            <a:r>
              <a:rPr lang="en-US" dirty="0"/>
              <a:t> using the related commands on the Ribbon</a:t>
            </a:r>
            <a:r>
              <a:rPr lang="en-US" dirty="0" smtClean="0"/>
              <a:t>.</a:t>
            </a:r>
          </a:p>
          <a:p>
            <a:pPr marL="342900" indent="-342900">
              <a:buFont typeface="+mj-lt"/>
              <a:buAutoNum type="arabicPeriod"/>
            </a:pPr>
            <a:r>
              <a:rPr lang="en-US" dirty="0"/>
              <a:t>Click the </a:t>
            </a:r>
            <a:r>
              <a:rPr lang="en-US" b="1" dirty="0"/>
              <a:t>Print</a:t>
            </a:r>
            <a:r>
              <a:rPr lang="en-US" dirty="0"/>
              <a:t> command</a:t>
            </a:r>
            <a:r>
              <a:rPr lang="en-US" dirty="0" smtClean="0"/>
              <a:t>.</a:t>
            </a:r>
          </a:p>
          <a:p>
            <a:pPr marL="342900" indent="-342900">
              <a:buFont typeface="+mj-lt"/>
              <a:buAutoNum type="arabicPeriod"/>
            </a:pPr>
            <a:r>
              <a:rPr lang="en-US" dirty="0"/>
              <a:t>The </a:t>
            </a:r>
            <a:r>
              <a:rPr lang="en-US" b="1" dirty="0"/>
              <a:t>Print</a:t>
            </a:r>
            <a:r>
              <a:rPr lang="en-US" dirty="0"/>
              <a:t> dialog box will appear. Set any desired print options, then click </a:t>
            </a:r>
            <a:r>
              <a:rPr lang="en-US" b="1" dirty="0"/>
              <a:t>OK</a:t>
            </a:r>
            <a:r>
              <a:rPr lang="en-US" dirty="0"/>
              <a:t>. The report will be printed.</a:t>
            </a:r>
          </a:p>
          <a:p>
            <a:pPr marL="342900" indent="-342900">
              <a:buFont typeface="+mj-lt"/>
              <a:buAutoNum type="arabicPeriod"/>
            </a:pPr>
            <a:endParaRPr lang="en-US" dirty="0"/>
          </a:p>
        </p:txBody>
      </p:sp>
      <p:pic>
        <p:nvPicPr>
          <p:cNvPr id="21508" name="Picture 4" descr="https://media.gcflearnfree.org/content/56fc10fb577fba179c8b6a2d_03_30_2016/report_print_preview_comman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449" y="4556401"/>
            <a:ext cx="1184188" cy="2116008"/>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https://media.gcflearnfree.org/content/56fc10fb577fba179c8b6a2d_03_30_2016/report_size_layou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9034" y="5110636"/>
            <a:ext cx="3711210" cy="1036651"/>
          </a:xfrm>
          <a:prstGeom prst="rect">
            <a:avLst/>
          </a:prstGeom>
          <a:noFill/>
          <a:extLst>
            <a:ext uri="{909E8E84-426E-40DD-AFC4-6F175D3DCCD1}">
              <a14:hiddenFill xmlns:a14="http://schemas.microsoft.com/office/drawing/2010/main">
                <a:solidFill>
                  <a:srgbClr val="FFFFFF"/>
                </a:solidFill>
              </a14:hiddenFill>
            </a:ext>
          </a:extLst>
        </p:spPr>
      </p:pic>
      <p:pic>
        <p:nvPicPr>
          <p:cNvPr id="21512" name="Picture 8" descr="https://media.gcflearnfree.org/content/56fc10fb577fba179c8b6a2d_03_30_2016/report_print_comman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48008" y="4914436"/>
            <a:ext cx="2867025" cy="143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1492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0"/>
            <a:ext cx="6064898" cy="53184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bg1"/>
                </a:solidFill>
              </a:rPr>
              <a:t>Reports</a:t>
            </a:r>
            <a:endParaRPr lang="en-US" sz="3200" dirty="0">
              <a:solidFill>
                <a:schemeClr val="bg1"/>
              </a:solidFill>
            </a:endParaRPr>
          </a:p>
        </p:txBody>
      </p:sp>
      <p:sp>
        <p:nvSpPr>
          <p:cNvPr id="3" name="Rectangle 2"/>
          <p:cNvSpPr/>
          <p:nvPr/>
        </p:nvSpPr>
        <p:spPr>
          <a:xfrm>
            <a:off x="0" y="651962"/>
            <a:ext cx="2379690" cy="369332"/>
          </a:xfrm>
          <a:prstGeom prst="rect">
            <a:avLst/>
          </a:prstGeom>
        </p:spPr>
        <p:txBody>
          <a:bodyPr wrap="none">
            <a:spAutoFit/>
          </a:bodyPr>
          <a:lstStyle/>
          <a:p>
            <a:pPr marL="285750" indent="-285750" fontAlgn="base">
              <a:buFont typeface="Wingdings" panose="05000000000000000000" pitchFamily="2" charset="2"/>
              <a:buChar char="v"/>
            </a:pPr>
            <a:r>
              <a:rPr lang="en-US">
                <a:solidFill>
                  <a:srgbClr val="4E4E4E"/>
                </a:solidFill>
                <a:latin typeface="source sans pro" panose="020B0503030403020204"/>
              </a:rPr>
              <a:t>To export a report:</a:t>
            </a:r>
            <a:endParaRPr lang="en-US" b="0" i="0" dirty="0">
              <a:solidFill>
                <a:srgbClr val="4E4E4E"/>
              </a:solidFill>
              <a:effectLst/>
              <a:latin typeface="source sans pro" panose="020B0503030403020204"/>
            </a:endParaRPr>
          </a:p>
        </p:txBody>
      </p:sp>
      <p:sp>
        <p:nvSpPr>
          <p:cNvPr id="4" name="Rectangle 3"/>
          <p:cNvSpPr/>
          <p:nvPr/>
        </p:nvSpPr>
        <p:spPr>
          <a:xfrm>
            <a:off x="0" y="1141411"/>
            <a:ext cx="6096000" cy="3693319"/>
          </a:xfrm>
          <a:prstGeom prst="rect">
            <a:avLst/>
          </a:prstGeom>
        </p:spPr>
        <p:txBody>
          <a:bodyPr>
            <a:spAutoFit/>
          </a:bodyPr>
          <a:lstStyle/>
          <a:p>
            <a:pPr marL="342900" indent="-342900" fontAlgn="base">
              <a:buFont typeface="+mj-lt"/>
              <a:buAutoNum type="arabicPeriod"/>
            </a:pPr>
            <a:r>
              <a:rPr lang="en-US" dirty="0"/>
              <a:t>From the </a:t>
            </a:r>
            <a:r>
              <a:rPr lang="en-US" b="1" dirty="0"/>
              <a:t>Home</a:t>
            </a:r>
            <a:r>
              <a:rPr lang="en-US" dirty="0"/>
              <a:t> tab, click the </a:t>
            </a:r>
            <a:r>
              <a:rPr lang="en-US" b="1" dirty="0"/>
              <a:t>View </a:t>
            </a:r>
            <a:r>
              <a:rPr lang="en-US" dirty="0"/>
              <a:t>command, then select </a:t>
            </a:r>
            <a:r>
              <a:rPr lang="en-US" b="1" dirty="0"/>
              <a:t>Print Preview</a:t>
            </a:r>
            <a:r>
              <a:rPr lang="en-US" dirty="0"/>
              <a:t> from the drop-down list.</a:t>
            </a:r>
          </a:p>
          <a:p>
            <a:pPr marL="342900" indent="-342900" fontAlgn="base">
              <a:buFont typeface="+mj-lt"/>
              <a:buAutoNum type="arabicPeriod"/>
            </a:pPr>
            <a:r>
              <a:rPr lang="en-US" dirty="0"/>
              <a:t>Locate the </a:t>
            </a:r>
            <a:r>
              <a:rPr lang="en-US" b="1" dirty="0"/>
              <a:t>Data</a:t>
            </a:r>
            <a:r>
              <a:rPr lang="en-US" dirty="0"/>
              <a:t> group on the Ribbon.</a:t>
            </a:r>
          </a:p>
          <a:p>
            <a:pPr marL="342900" indent="-342900" fontAlgn="base">
              <a:buFont typeface="+mj-lt"/>
              <a:buAutoNum type="arabicPeriod"/>
            </a:pPr>
            <a:r>
              <a:rPr lang="en-US" dirty="0"/>
              <a:t>Select one of the file type options, or click </a:t>
            </a:r>
            <a:r>
              <a:rPr lang="en-US" b="1" dirty="0"/>
              <a:t>More</a:t>
            </a:r>
            <a:r>
              <a:rPr lang="en-US" dirty="0"/>
              <a:t> to see options to save your report as a </a:t>
            </a:r>
            <a:r>
              <a:rPr lang="en-US" b="1" dirty="0"/>
              <a:t>Word</a:t>
            </a:r>
            <a:r>
              <a:rPr lang="en-US" dirty="0"/>
              <a:t> or </a:t>
            </a:r>
            <a:r>
              <a:rPr lang="en-US" b="1" dirty="0"/>
              <a:t>HTML</a:t>
            </a:r>
            <a:r>
              <a:rPr lang="en-US" dirty="0"/>
              <a:t> file</a:t>
            </a:r>
            <a:r>
              <a:rPr lang="en-US" dirty="0" smtClean="0"/>
              <a:t>.</a:t>
            </a:r>
          </a:p>
          <a:p>
            <a:pPr marL="342900" indent="-342900" fontAlgn="base">
              <a:buFont typeface="+mj-lt"/>
              <a:buAutoNum type="arabicPeriod"/>
            </a:pPr>
            <a:r>
              <a:rPr lang="en-US" dirty="0"/>
              <a:t>A dialog box will appear. Select the </a:t>
            </a:r>
            <a:r>
              <a:rPr lang="en-US" b="1" dirty="0"/>
              <a:t>location</a:t>
            </a:r>
            <a:r>
              <a:rPr lang="en-US" dirty="0"/>
              <a:t> where you want to save the report.</a:t>
            </a:r>
          </a:p>
          <a:p>
            <a:pPr marL="342900" indent="-342900" fontAlgn="base">
              <a:buFont typeface="+mj-lt"/>
              <a:buAutoNum type="arabicPeriod"/>
            </a:pPr>
            <a:r>
              <a:rPr lang="en-US" dirty="0"/>
              <a:t>Enter a </a:t>
            </a:r>
            <a:r>
              <a:rPr lang="en-US" b="1" dirty="0"/>
              <a:t>file name</a:t>
            </a:r>
            <a:r>
              <a:rPr lang="en-US" dirty="0"/>
              <a:t> for the report, then click </a:t>
            </a:r>
            <a:r>
              <a:rPr lang="en-US" b="1" dirty="0"/>
              <a:t>Publish</a:t>
            </a:r>
            <a:r>
              <a:rPr lang="en-US" dirty="0" smtClean="0"/>
              <a:t>.</a:t>
            </a:r>
          </a:p>
          <a:p>
            <a:pPr marL="342900" indent="-342900" fontAlgn="base">
              <a:buFont typeface="+mj-lt"/>
              <a:buAutoNum type="arabicPeriod"/>
            </a:pPr>
            <a:r>
              <a:rPr lang="en-US" dirty="0"/>
              <a:t>A dialog box will appear to notify you that your file has been successfully saved. Click </a:t>
            </a:r>
            <a:r>
              <a:rPr lang="en-US" b="1" dirty="0"/>
              <a:t>Close </a:t>
            </a:r>
            <a:r>
              <a:rPr lang="en-US" dirty="0"/>
              <a:t>to return to your report.</a:t>
            </a:r>
          </a:p>
          <a:p>
            <a:pPr marL="342900" indent="-342900" fontAlgn="base">
              <a:buFont typeface="+mj-lt"/>
              <a:buAutoNum type="arabicPeriod"/>
            </a:pPr>
            <a:endParaRPr lang="en-US" dirty="0"/>
          </a:p>
          <a:p>
            <a:pPr marL="342900" indent="-342900" fontAlgn="base">
              <a:buFont typeface="+mj-lt"/>
              <a:buAutoNum type="arabicPeriod"/>
            </a:pPr>
            <a:endParaRPr lang="en-US" dirty="0"/>
          </a:p>
        </p:txBody>
      </p:sp>
      <p:pic>
        <p:nvPicPr>
          <p:cNvPr id="22530" name="Picture 2" descr="Choosing an export op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4717" y="265922"/>
            <a:ext cx="4633241" cy="1173079"/>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Exporting a repo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9241" y="1655817"/>
            <a:ext cx="3916803" cy="3524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225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8717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FD68C5-B3A8-C63C-AF29-AA17B2ADF84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500"/>
                    </a14:imgEffect>
                    <a14:imgEffect>
                      <a14:saturation sat="0"/>
                    </a14:imgEffect>
                  </a14:imgLayer>
                </a14:imgProps>
              </a:ext>
              <a:ext uri="{28A0092B-C50C-407E-A947-70E740481C1C}">
                <a14:useLocalDpi xmlns:a14="http://schemas.microsoft.com/office/drawing/2010/main" val="0"/>
              </a:ext>
            </a:extLst>
          </a:blip>
          <a:stretch>
            <a:fillRect/>
          </a:stretch>
        </p:blipFill>
        <p:spPr>
          <a:xfrm>
            <a:off x="0" y="0"/>
            <a:ext cx="6858000" cy="6858000"/>
          </a:xfrm>
          <a:prstGeom prst="rect">
            <a:avLst/>
          </a:prstGeom>
          <a:noFill/>
        </p:spPr>
      </p:pic>
    </p:spTree>
    <p:extLst>
      <p:ext uri="{BB962C8B-B14F-4D97-AF65-F5344CB8AC3E}">
        <p14:creationId xmlns:p14="http://schemas.microsoft.com/office/powerpoint/2010/main" val="26844040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8566</TotalTime>
  <Words>4808</Words>
  <Application>Microsoft Office PowerPoint</Application>
  <PresentationFormat>Widescreen</PresentationFormat>
  <Paragraphs>219</Paragraphs>
  <Slides>35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Calibri</vt:lpstr>
      <vt:lpstr>Calibri Light</vt:lpstr>
      <vt:lpstr>Courier New</vt:lpstr>
      <vt:lpstr>inherit</vt:lpstr>
      <vt:lpstr>Source Sans Pro</vt:lpstr>
      <vt:lpstr>Source Sans Pro</vt:lpstr>
      <vt:lpstr>Wingdings</vt:lpstr>
      <vt:lpstr>Office Theme</vt:lpstr>
      <vt:lpstr>ICDL 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Menna Tullah</dc:creator>
  <cp:lastModifiedBy>dell</cp:lastModifiedBy>
  <cp:revision>846</cp:revision>
  <dcterms:created xsi:type="dcterms:W3CDTF">2023-07-12T11:29:56Z</dcterms:created>
  <dcterms:modified xsi:type="dcterms:W3CDTF">2023-08-17T14:04:37Z</dcterms:modified>
</cp:coreProperties>
</file>