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86" r:id="rId6"/>
    <p:sldId id="287" r:id="rId7"/>
    <p:sldId id="293" r:id="rId8"/>
    <p:sldId id="334" r:id="rId9"/>
    <p:sldId id="295" r:id="rId10"/>
    <p:sldId id="296" r:id="rId11"/>
    <p:sldId id="335" r:id="rId12"/>
    <p:sldId id="336" r:id="rId13"/>
    <p:sldId id="337" r:id="rId14"/>
    <p:sldId id="338" r:id="rId15"/>
    <p:sldId id="351" r:id="rId16"/>
    <p:sldId id="352" r:id="rId17"/>
    <p:sldId id="353" r:id="rId18"/>
    <p:sldId id="354" r:id="rId19"/>
    <p:sldId id="339" r:id="rId20"/>
    <p:sldId id="340" r:id="rId21"/>
    <p:sldId id="346" r:id="rId22"/>
    <p:sldId id="347" r:id="rId23"/>
    <p:sldId id="348" r:id="rId24"/>
    <p:sldId id="349" r:id="rId25"/>
    <p:sldId id="350" r:id="rId26"/>
    <p:sldId id="355" r:id="rId27"/>
    <p:sldId id="356" r:id="rId28"/>
    <p:sldId id="357" r:id="rId29"/>
    <p:sldId id="358" r:id="rId30"/>
    <p:sldId id="359" r:id="rId31"/>
    <p:sldId id="360" r:id="rId32"/>
    <p:sldId id="361" r:id="rId33"/>
    <p:sldId id="362" r:id="rId34"/>
    <p:sldId id="363" r:id="rId35"/>
    <p:sldId id="364" r:id="rId36"/>
    <p:sldId id="365" r:id="rId37"/>
    <p:sldId id="366" r:id="rId38"/>
    <p:sldId id="367" r:id="rId39"/>
    <p:sldId id="368" r:id="rId40"/>
    <p:sldId id="369" r:id="rId41"/>
    <p:sldId id="370" r:id="rId42"/>
    <p:sldId id="371" r:id="rId43"/>
    <p:sldId id="372" r:id="rId44"/>
    <p:sldId id="373" r:id="rId45"/>
    <p:sldId id="374" r:id="rId46"/>
    <p:sldId id="375" r:id="rId47"/>
    <p:sldId id="376" r:id="rId48"/>
    <p:sldId id="377" r:id="rId49"/>
    <p:sldId id="378" r:id="rId50"/>
    <p:sldId id="379" r:id="rId51"/>
    <p:sldId id="326" r:id="rId52"/>
    <p:sldId id="327" r:id="rId53"/>
    <p:sldId id="329" r:id="rId54"/>
    <p:sldId id="331" r:id="rId55"/>
    <p:sldId id="341" r:id="rId56"/>
    <p:sldId id="342" r:id="rId57"/>
    <p:sldId id="343" r:id="rId58"/>
    <p:sldId id="344" r:id="rId59"/>
    <p:sldId id="345" r:id="rId60"/>
    <p:sldId id="283"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6F5"/>
    <a:srgbClr val="00608B"/>
    <a:srgbClr val="004365"/>
    <a:srgbClr val="004363"/>
    <a:srgbClr val="0079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196" autoAdjust="0"/>
  </p:normalViewPr>
  <p:slideViewPr>
    <p:cSldViewPr snapToGrid="0">
      <p:cViewPr varScale="1">
        <p:scale>
          <a:sx n="82" d="100"/>
          <a:sy n="82" d="100"/>
        </p:scale>
        <p:origin x="72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D172-C013-F875-446A-8DDDBB9E56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7098DB-D3AE-64D3-C800-763F2224CF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1A9004-8A42-9B3D-A677-D2BBA6BF0CBE}"/>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5" name="Footer Placeholder 4">
            <a:extLst>
              <a:ext uri="{FF2B5EF4-FFF2-40B4-BE49-F238E27FC236}">
                <a16:creationId xmlns:a16="http://schemas.microsoft.com/office/drawing/2014/main" id="{E7EDC469-35D2-27F7-5586-E3D4A0EB2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9AE195-57F1-BB60-2239-8C3AF31606D2}"/>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847116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0588-9B15-7897-BFE0-73D7E93F09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9BF2CC-1CCE-AC04-644A-2B835F803F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0AC059-EB20-7131-0768-34A7F48E71BA}"/>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5" name="Footer Placeholder 4">
            <a:extLst>
              <a:ext uri="{FF2B5EF4-FFF2-40B4-BE49-F238E27FC236}">
                <a16:creationId xmlns:a16="http://schemas.microsoft.com/office/drawing/2014/main" id="{67323F3A-DFC3-7B12-CB25-19F6AC3E5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0A88EE-C598-4219-24E0-52CBD3B02750}"/>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415106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3850-48F9-48C6-5520-BC553F738E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E873C8-8636-F328-4393-8ECA5DEC0F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A404B5-04AE-A95A-8AE2-57732C3EF303}"/>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5" name="Footer Placeholder 4">
            <a:extLst>
              <a:ext uri="{FF2B5EF4-FFF2-40B4-BE49-F238E27FC236}">
                <a16:creationId xmlns:a16="http://schemas.microsoft.com/office/drawing/2014/main" id="{C51A0C48-6A8A-16B7-EF1D-5CABCE5112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2FBF90-4594-7E5B-FA3E-27FC6CA0AF63}"/>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45386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1B2A-CDEF-465C-59F8-69BE6A9C02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795F1-4A50-91EE-E3FF-738A0B896D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50DCD8-E716-51F7-3329-A95BEE1BCB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642675-4B53-5429-C364-C399A4E32613}"/>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6" name="Footer Placeholder 5">
            <a:extLst>
              <a:ext uri="{FF2B5EF4-FFF2-40B4-BE49-F238E27FC236}">
                <a16:creationId xmlns:a16="http://schemas.microsoft.com/office/drawing/2014/main" id="{450E7DB3-87CC-C3E2-6AC5-925A15F738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126F1E-2000-9849-1B21-CC9D9B8F9AD7}"/>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70958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2081-BF6B-578B-A0AC-019D661B55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5C11A-C1D8-DE04-A52B-C2E6700EC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A4D5A2-6399-4835-62FA-4390C4C170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D6AD29-98B9-E12E-88BB-7B63C037C1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2B018F-7A72-5BB1-E413-9301E01F6B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29016C-6A3F-3CAD-624F-26C5F5CDD950}"/>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8" name="Footer Placeholder 7">
            <a:extLst>
              <a:ext uri="{FF2B5EF4-FFF2-40B4-BE49-F238E27FC236}">
                <a16:creationId xmlns:a16="http://schemas.microsoft.com/office/drawing/2014/main" id="{90972191-C0A6-F87F-B1AE-AD590037C3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C792FA-9869-D98B-72ED-D08B36640A84}"/>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980901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6F67-AEB7-A568-38EA-419312AAA3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E0C5AB-728C-8C45-8F25-31642E5D5F1B}"/>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4" name="Footer Placeholder 3">
            <a:extLst>
              <a:ext uri="{FF2B5EF4-FFF2-40B4-BE49-F238E27FC236}">
                <a16:creationId xmlns:a16="http://schemas.microsoft.com/office/drawing/2014/main" id="{FA5CEF19-5F2C-14CE-32A8-0EFA258EEF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B51B30-E18E-6526-39EC-86CA86F8DB8A}"/>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263063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3EEE9-C1D0-0989-105D-ED2719D70D69}"/>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3" name="Footer Placeholder 2">
            <a:extLst>
              <a:ext uri="{FF2B5EF4-FFF2-40B4-BE49-F238E27FC236}">
                <a16:creationId xmlns:a16="http://schemas.microsoft.com/office/drawing/2014/main" id="{BFA313E8-C6A6-E136-17CB-D6E9FBAB24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AA0187-9CE5-0CC4-BDAF-CA332A2CB695}"/>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537432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4EAE-0DBB-B888-2FC9-30503D64EF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59EDF6-C1F9-5C43-9045-0E43A8390A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0620B2-5B6F-0A8B-3A55-CAE0B6E0FC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BC8C92-13FE-9CF5-94B6-15DD9C0F5EA7}"/>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6" name="Footer Placeholder 5">
            <a:extLst>
              <a:ext uri="{FF2B5EF4-FFF2-40B4-BE49-F238E27FC236}">
                <a16:creationId xmlns:a16="http://schemas.microsoft.com/office/drawing/2014/main" id="{49297C5A-57CC-6AE4-245E-F7D77F5818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335EC-9502-0DCF-22C0-2B2ED46A184F}"/>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8844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FBD4-F2E9-2B77-161D-FFCC522A6C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27681F-384B-B784-A9D2-DD478E2BE0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852866-D411-927C-E3C6-ECE91655D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37438A-BB7B-7B95-4AE9-519CF8847702}"/>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6" name="Footer Placeholder 5">
            <a:extLst>
              <a:ext uri="{FF2B5EF4-FFF2-40B4-BE49-F238E27FC236}">
                <a16:creationId xmlns:a16="http://schemas.microsoft.com/office/drawing/2014/main" id="{0082DCEC-B6AF-CA6F-7E10-EBDB8AA2B7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34D7D0-79E7-2F9D-267C-04BACD5F9ACD}"/>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271313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F3C8-1730-D5D3-A490-E51AC9B607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C0FEC2-78C6-1A9C-411B-E930CE5089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C7C30B-A3CF-C405-0C99-0422D93A666D}"/>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5" name="Footer Placeholder 4">
            <a:extLst>
              <a:ext uri="{FF2B5EF4-FFF2-40B4-BE49-F238E27FC236}">
                <a16:creationId xmlns:a16="http://schemas.microsoft.com/office/drawing/2014/main" id="{CEF5F92D-8686-47F5-BF55-6FA5670B3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40F6B-CE0A-487F-919A-40982A55ADE5}"/>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774542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14F342-84F8-85EB-0DEC-7EF11A0760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FE3E72-EACE-6DA3-8CB7-13CC4D850A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0C176-B433-EA10-4387-9A4B2EEC0A49}"/>
              </a:ext>
            </a:extLst>
          </p:cNvPr>
          <p:cNvSpPr>
            <a:spLocks noGrp="1"/>
          </p:cNvSpPr>
          <p:nvPr>
            <p:ph type="dt" sz="half" idx="10"/>
          </p:nvPr>
        </p:nvSpPr>
        <p:spPr/>
        <p:txBody>
          <a:bodyPr/>
          <a:lstStyle/>
          <a:p>
            <a:fld id="{4CFDE1EB-A7BA-4EC9-9B92-1DE75AF00D5F}" type="datetimeFigureOut">
              <a:rPr lang="en-US" smtClean="0"/>
              <a:t>8/11/2023</a:t>
            </a:fld>
            <a:endParaRPr lang="en-US"/>
          </a:p>
        </p:txBody>
      </p:sp>
      <p:sp>
        <p:nvSpPr>
          <p:cNvPr id="5" name="Footer Placeholder 4">
            <a:extLst>
              <a:ext uri="{FF2B5EF4-FFF2-40B4-BE49-F238E27FC236}">
                <a16:creationId xmlns:a16="http://schemas.microsoft.com/office/drawing/2014/main" id="{19CC25ED-D73D-C0E6-88CE-BB0EAC4C02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33E05E-5FC1-CE0A-03F4-D4BB4CB3BDB7}"/>
              </a:ext>
            </a:extLst>
          </p:cNvPr>
          <p:cNvSpPr>
            <a:spLocks noGrp="1"/>
          </p:cNvSpPr>
          <p:nvPr>
            <p:ph type="sldNum" sz="quarter" idx="12"/>
          </p:nvPr>
        </p:nvSpPr>
        <p:spPr/>
        <p:txBody>
          <a:bodyPr/>
          <a:lstStyle/>
          <a:p>
            <a:fld id="{07E1C155-4D2D-44AA-81FA-BD4289AB0DCC}" type="slidenum">
              <a:rPr lang="en-US" smtClean="0"/>
              <a:t>‹#›</a:t>
            </a:fld>
            <a:endParaRPr lang="en-US"/>
          </a:p>
        </p:txBody>
      </p:sp>
    </p:spTree>
    <p:extLst>
      <p:ext uri="{BB962C8B-B14F-4D97-AF65-F5344CB8AC3E}">
        <p14:creationId xmlns:p14="http://schemas.microsoft.com/office/powerpoint/2010/main" val="10856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E0F9CC-87A3-45D8-E336-DBB020405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A8747A-9BEA-3B11-3AB9-8F3D1FF5C3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7984E-E226-DE45-571B-4C331282D1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DE1EB-A7BA-4EC9-9B92-1DE75AF00D5F}" type="datetimeFigureOut">
              <a:rPr lang="en-US" smtClean="0"/>
              <a:t>8/11/2023</a:t>
            </a:fld>
            <a:endParaRPr lang="en-US"/>
          </a:p>
        </p:txBody>
      </p:sp>
      <p:sp>
        <p:nvSpPr>
          <p:cNvPr id="5" name="Footer Placeholder 4">
            <a:extLst>
              <a:ext uri="{FF2B5EF4-FFF2-40B4-BE49-F238E27FC236}">
                <a16:creationId xmlns:a16="http://schemas.microsoft.com/office/drawing/2014/main" id="{8B9B46D2-C237-1E87-CB72-4BBA858AFF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6B01D4-4EEA-2720-0B11-478C2AE5B0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1C155-4D2D-44AA-81FA-BD4289AB0DCC}" type="slidenum">
              <a:rPr lang="en-US" smtClean="0"/>
              <a:t>‹#›</a:t>
            </a:fld>
            <a:endParaRPr lang="en-US"/>
          </a:p>
        </p:txBody>
      </p:sp>
    </p:spTree>
    <p:extLst>
      <p:ext uri="{BB962C8B-B14F-4D97-AF65-F5344CB8AC3E}">
        <p14:creationId xmlns:p14="http://schemas.microsoft.com/office/powerpoint/2010/main" val="4167833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5" Type="http://schemas.openxmlformats.org/officeDocument/2006/relationships/image" Target="../media/image93.png"/><Relationship Id="rId4" Type="http://schemas.openxmlformats.org/officeDocument/2006/relationships/image" Target="../media/image92.png"/></Relationships>
</file>

<file path=ppt/slides/_rels/slide3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3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104.png"/></Relationships>
</file>

<file path=ppt/slides/_rels/slide3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3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113.png"/></Relationships>
</file>

<file path=ppt/slides/_rels/slide4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4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 Id="rId4" Type="http://schemas.openxmlformats.org/officeDocument/2006/relationships/image" Target="../media/image120.png"/></Relationships>
</file>

<file path=ppt/slides/_rels/slide4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 Id="rId4" Type="http://schemas.openxmlformats.org/officeDocument/2006/relationships/image" Target="../media/image123.png"/></Relationships>
</file>

<file path=ppt/slides/_rels/slide4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 Id="rId4" Type="http://schemas.openxmlformats.org/officeDocument/2006/relationships/image" Target="../media/image126.png"/></Relationships>
</file>

<file path=ppt/slides/_rels/slide4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4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7.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4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7.xml"/><Relationship Id="rId4" Type="http://schemas.openxmlformats.org/officeDocument/2006/relationships/image" Target="../media/image137.png"/></Relationships>
</file>

<file path=ppt/slides/_rels/slide4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7.xml"/><Relationship Id="rId4" Type="http://schemas.openxmlformats.org/officeDocument/2006/relationships/image" Target="../media/image140.png"/></Relationships>
</file>

<file path=ppt/slides/_rels/slide4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7.xml"/><Relationship Id="rId4" Type="http://schemas.openxmlformats.org/officeDocument/2006/relationships/image" Target="../media/image145.png"/></Relationships>
</file>

<file path=ppt/slides/_rels/slide5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xml"/><Relationship Id="rId5" Type="http://schemas.openxmlformats.org/officeDocument/2006/relationships/image" Target="../media/image149.png"/><Relationship Id="rId4" Type="http://schemas.openxmlformats.org/officeDocument/2006/relationships/image" Target="../media/image1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7.xml"/><Relationship Id="rId4" Type="http://schemas.openxmlformats.org/officeDocument/2006/relationships/image" Target="../media/image152.png"/></Relationships>
</file>

<file path=ppt/slides/_rels/slide5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155.png"/></Relationships>
</file>

<file path=ppt/slides/_rels/slide5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7.xml"/><Relationship Id="rId4" Type="http://schemas.openxmlformats.org/officeDocument/2006/relationships/image" Target="../media/image163.png"/></Relationships>
</file>

<file path=ppt/slides/_rels/slide59.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97C8-A751-AD42-385F-87E3D1E31C93}"/>
              </a:ext>
            </a:extLst>
          </p:cNvPr>
          <p:cNvSpPr>
            <a:spLocks noGrp="1"/>
          </p:cNvSpPr>
          <p:nvPr>
            <p:ph type="ctrTitle"/>
          </p:nvPr>
        </p:nvSpPr>
        <p:spPr>
          <a:xfrm>
            <a:off x="0" y="2486025"/>
            <a:ext cx="12192000" cy="1023938"/>
          </a:xfrm>
          <a:solidFill>
            <a:srgbClr val="00608B"/>
          </a:solidFill>
        </p:spPr>
        <p:txBody>
          <a:bodyPr/>
          <a:lstStyle/>
          <a:p>
            <a:r>
              <a:rPr lang="en-US" dirty="0">
                <a:solidFill>
                  <a:schemeClr val="bg1"/>
                </a:solidFill>
              </a:rPr>
              <a:t>ICDL COURSE</a:t>
            </a:r>
          </a:p>
        </p:txBody>
      </p:sp>
      <p:sp>
        <p:nvSpPr>
          <p:cNvPr id="3" name="Subtitle 2">
            <a:extLst>
              <a:ext uri="{FF2B5EF4-FFF2-40B4-BE49-F238E27FC236}">
                <a16:creationId xmlns:a16="http://schemas.microsoft.com/office/drawing/2014/main" id="{084BB4B6-6A33-F764-32B7-149DADE39AE8}"/>
              </a:ext>
            </a:extLst>
          </p:cNvPr>
          <p:cNvSpPr>
            <a:spLocks noGrp="1"/>
          </p:cNvSpPr>
          <p:nvPr>
            <p:ph type="subTitle" idx="1"/>
          </p:nvPr>
        </p:nvSpPr>
        <p:spPr/>
        <p:txBody>
          <a:bodyPr/>
          <a:lstStyle/>
          <a:p>
            <a:r>
              <a:rPr lang="en-US" dirty="0"/>
              <a:t>Lecture 4</a:t>
            </a:r>
          </a:p>
        </p:txBody>
      </p:sp>
      <p:pic>
        <p:nvPicPr>
          <p:cNvPr id="5" name="Picture 4">
            <a:extLst>
              <a:ext uri="{FF2B5EF4-FFF2-40B4-BE49-F238E27FC236}">
                <a16:creationId xmlns:a16="http://schemas.microsoft.com/office/drawing/2014/main" id="{94847FD7-1835-7045-D389-C304ABF78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825" y="1381425"/>
            <a:ext cx="2831545" cy="3548392"/>
          </a:xfrm>
          <a:prstGeom prst="rect">
            <a:avLst/>
          </a:prstGeom>
        </p:spPr>
      </p:pic>
    </p:spTree>
    <p:extLst>
      <p:ext uri="{BB962C8B-B14F-4D97-AF65-F5344CB8AC3E}">
        <p14:creationId xmlns:p14="http://schemas.microsoft.com/office/powerpoint/2010/main" val="3722288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438B803-B49A-0335-0AF2-3BF59F4F56E4}"/>
              </a:ext>
            </a:extLst>
          </p:cNvPr>
          <p:cNvSpPr txBox="1">
            <a:spLocks/>
          </p:cNvSpPr>
          <p:nvPr/>
        </p:nvSpPr>
        <p:spPr>
          <a:xfrm>
            <a:off x="0" y="2672779"/>
            <a:ext cx="7772400" cy="106679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Welcome To Microsoft Excel 2016</a:t>
            </a:r>
          </a:p>
        </p:txBody>
      </p:sp>
      <p:pic>
        <p:nvPicPr>
          <p:cNvPr id="16" name="Picture 2">
            <a:extLst>
              <a:ext uri="{FF2B5EF4-FFF2-40B4-BE49-F238E27FC236}">
                <a16:creationId xmlns:a16="http://schemas.microsoft.com/office/drawing/2014/main" id="{D345C014-1146-0B3A-E9C1-5D92EF3AF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9036" y="4119282"/>
            <a:ext cx="3673928"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a:extLst>
              <a:ext uri="{FF2B5EF4-FFF2-40B4-BE49-F238E27FC236}">
                <a16:creationId xmlns:a16="http://schemas.microsoft.com/office/drawing/2014/main" id="{72934221-3496-9B46-801C-0269BB293C1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p:blipFill>
        <p:spPr bwMode="auto">
          <a:xfrm>
            <a:off x="0" y="5056094"/>
            <a:ext cx="16764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a:extLst>
              <a:ext uri="{FF2B5EF4-FFF2-40B4-BE49-F238E27FC236}">
                <a16:creationId xmlns:a16="http://schemas.microsoft.com/office/drawing/2014/main" id="{E6BA24FD-746D-FBC1-5AC2-F6A859162AC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037444" y="311431"/>
            <a:ext cx="2289628" cy="2289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793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F42A5C-9A3C-5A34-2F32-48C64D1EACCF}"/>
              </a:ext>
            </a:extLst>
          </p:cNvPr>
          <p:cNvSpPr txBox="1">
            <a:spLocks/>
          </p:cNvSpPr>
          <p:nvPr/>
        </p:nvSpPr>
        <p:spPr>
          <a:xfrm>
            <a:off x="0" y="443754"/>
            <a:ext cx="7190128" cy="990599"/>
          </a:xfrm>
          <a:prstGeom prst="rect">
            <a:avLst/>
          </a:prstGeom>
          <a:solidFill>
            <a:srgbClr val="00608B"/>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mn-lt"/>
              </a:rPr>
              <a:t>Microsoft Excel </a:t>
            </a:r>
          </a:p>
        </p:txBody>
      </p:sp>
      <p:sp>
        <p:nvSpPr>
          <p:cNvPr id="10" name="Subtitle 2">
            <a:extLst>
              <a:ext uri="{FF2B5EF4-FFF2-40B4-BE49-F238E27FC236}">
                <a16:creationId xmlns:a16="http://schemas.microsoft.com/office/drawing/2014/main" id="{6FE0D2C3-B8EA-7B7D-95F6-41C4B297301A}"/>
              </a:ext>
            </a:extLst>
          </p:cNvPr>
          <p:cNvSpPr txBox="1">
            <a:spLocks/>
          </p:cNvSpPr>
          <p:nvPr/>
        </p:nvSpPr>
        <p:spPr>
          <a:xfrm>
            <a:off x="72150" y="1730188"/>
            <a:ext cx="6615521" cy="177949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i="0" dirty="0">
                <a:solidFill>
                  <a:srgbClr val="4E4E4E"/>
                </a:solidFill>
                <a:effectLst/>
                <a:latin typeface="source sans pro" panose="020B0503030403020204" pitchFamily="34" charset="0"/>
              </a:rPr>
              <a:t>Excel is a </a:t>
            </a:r>
            <a:r>
              <a:rPr lang="en-US" sz="1800" b="1" i="0" dirty="0">
                <a:solidFill>
                  <a:srgbClr val="4E4E4E"/>
                </a:solidFill>
                <a:effectLst/>
                <a:latin typeface="source sans pro" panose="020B0503030403020204" pitchFamily="34" charset="0"/>
              </a:rPr>
              <a:t>spreadsheet program</a:t>
            </a:r>
            <a:r>
              <a:rPr lang="en-US" sz="1800" b="0" i="0" dirty="0">
                <a:solidFill>
                  <a:srgbClr val="4E4E4E"/>
                </a:solidFill>
                <a:effectLst/>
                <a:latin typeface="source sans pro" panose="020B0503030403020204" pitchFamily="34" charset="0"/>
              </a:rPr>
              <a:t> that allows you to </a:t>
            </a:r>
            <a:r>
              <a:rPr lang="en-US" sz="1800" b="1" i="0" dirty="0">
                <a:solidFill>
                  <a:srgbClr val="4E4E4E"/>
                </a:solidFill>
                <a:effectLst/>
                <a:latin typeface="source sans pro" panose="020B0503030403020204" pitchFamily="34" charset="0"/>
              </a:rPr>
              <a:t>store</a:t>
            </a:r>
            <a:r>
              <a:rPr lang="en-US" sz="1800" b="0" i="0" dirty="0">
                <a:solidFill>
                  <a:srgbClr val="4E4E4E"/>
                </a:solidFill>
                <a:effectLst/>
                <a:latin typeface="source sans pro" panose="020B0503030403020204" pitchFamily="34" charset="0"/>
              </a:rPr>
              <a:t>, </a:t>
            </a:r>
            <a:r>
              <a:rPr lang="en-US" sz="1800" b="1" i="0" dirty="0">
                <a:solidFill>
                  <a:srgbClr val="4E4E4E"/>
                </a:solidFill>
                <a:effectLst/>
                <a:latin typeface="source sans pro" panose="020B0503030403020204" pitchFamily="34" charset="0"/>
              </a:rPr>
              <a:t>organize</a:t>
            </a:r>
            <a:r>
              <a:rPr lang="en-US" sz="1800" b="0" i="0" dirty="0">
                <a:solidFill>
                  <a:srgbClr val="4E4E4E"/>
                </a:solidFill>
                <a:effectLst/>
                <a:latin typeface="source sans pro" panose="020B0503030403020204" pitchFamily="34" charset="0"/>
              </a:rPr>
              <a:t>, and </a:t>
            </a:r>
            <a:r>
              <a:rPr lang="en-US" sz="1800" b="1" i="0" dirty="0">
                <a:solidFill>
                  <a:srgbClr val="4E4E4E"/>
                </a:solidFill>
                <a:effectLst/>
                <a:latin typeface="source sans pro" panose="020B0503030403020204" pitchFamily="34" charset="0"/>
              </a:rPr>
              <a:t>analyze</a:t>
            </a:r>
            <a:r>
              <a:rPr lang="en-US" sz="1800" b="0" i="0" dirty="0">
                <a:solidFill>
                  <a:srgbClr val="4E4E4E"/>
                </a:solidFill>
                <a:effectLst/>
                <a:latin typeface="source sans pro" panose="020B0503030403020204" pitchFamily="34" charset="0"/>
              </a:rPr>
              <a:t> </a:t>
            </a:r>
            <a:r>
              <a:rPr lang="en-US" sz="1800" b="1" i="0" dirty="0">
                <a:solidFill>
                  <a:srgbClr val="4E4E4E"/>
                </a:solidFill>
                <a:effectLst/>
                <a:latin typeface="source sans pro" panose="020B0503030403020204" pitchFamily="34" charset="0"/>
              </a:rPr>
              <a:t>information</a:t>
            </a:r>
            <a:r>
              <a:rPr lang="en-US" sz="1800" b="0" i="0" dirty="0">
                <a:solidFill>
                  <a:srgbClr val="4E4E4E"/>
                </a:solidFill>
                <a:effectLst/>
                <a:latin typeface="source sans pro" panose="020B0503030403020204" pitchFamily="34" charset="0"/>
              </a:rPr>
              <a:t>. While you may believe Excel is only used by certain people to process complicated data, anyone can learn how to take advantage of the program's </a:t>
            </a:r>
            <a:r>
              <a:rPr lang="en-US" sz="1800" b="1" i="0" dirty="0">
                <a:solidFill>
                  <a:srgbClr val="4E4E4E"/>
                </a:solidFill>
                <a:effectLst/>
                <a:latin typeface="source sans pro" panose="020B0503030403020204" pitchFamily="34" charset="0"/>
              </a:rPr>
              <a:t>powerful</a:t>
            </a:r>
            <a:r>
              <a:rPr lang="en-US" sz="1800" b="0" i="0" dirty="0">
                <a:solidFill>
                  <a:srgbClr val="4E4E4E"/>
                </a:solidFill>
                <a:effectLst/>
                <a:latin typeface="source sans pro" panose="020B0503030403020204" pitchFamily="34" charset="0"/>
              </a:rPr>
              <a:t> </a:t>
            </a:r>
            <a:r>
              <a:rPr lang="en-US" sz="1800" b="1" i="0" dirty="0">
                <a:solidFill>
                  <a:srgbClr val="4E4E4E"/>
                </a:solidFill>
                <a:effectLst/>
                <a:latin typeface="source sans pro" panose="020B0503030403020204" pitchFamily="34" charset="0"/>
              </a:rPr>
              <a:t>features</a:t>
            </a:r>
            <a:r>
              <a:rPr lang="en-US" sz="1800" b="0" i="0" dirty="0">
                <a:solidFill>
                  <a:srgbClr val="4E4E4E"/>
                </a:solidFill>
                <a:effectLst/>
                <a:latin typeface="source sans pro" panose="020B0503030403020204" pitchFamily="34" charset="0"/>
              </a:rPr>
              <a:t>. Whether you're keeping a budget, organizing a training log, or creating an invoice, Excel makes it easy to work with different types of data.</a:t>
            </a:r>
            <a:r>
              <a:rPr lang="en-US" dirty="0"/>
              <a:t>	</a:t>
            </a:r>
          </a:p>
        </p:txBody>
      </p:sp>
      <p:pic>
        <p:nvPicPr>
          <p:cNvPr id="12" name="Picture 2">
            <a:extLst>
              <a:ext uri="{FF2B5EF4-FFF2-40B4-BE49-F238E27FC236}">
                <a16:creationId xmlns:a16="http://schemas.microsoft.com/office/drawing/2014/main" id="{2D6A04F9-D669-FEC6-6DE0-E66CB7610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676134" y="3516839"/>
            <a:ext cx="3434883" cy="1932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BDBCC09A-AAFC-E526-627C-D8D5D775CEB1}"/>
              </a:ext>
            </a:extLst>
          </p:cNvPr>
          <p:cNvSpPr txBox="1"/>
          <p:nvPr/>
        </p:nvSpPr>
        <p:spPr>
          <a:xfrm>
            <a:off x="4272331" y="4067400"/>
            <a:ext cx="511371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Excel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2016 allows you to </a:t>
            </a:r>
            <a:r>
              <a:rPr lang="en-US" sz="2400" b="1" i="0" dirty="0">
                <a:solidFill>
                  <a:srgbClr val="4E4E4E"/>
                </a:solidFill>
                <a:effectLst/>
                <a:latin typeface="source sans pro" panose="020B0503030403020204" pitchFamily="34" charset="0"/>
              </a:rPr>
              <a:t>store</a:t>
            </a:r>
            <a:r>
              <a:rPr lang="en-US" sz="2400" b="0" i="0" dirty="0">
                <a:solidFill>
                  <a:srgbClr val="4E4E4E"/>
                </a:solidFill>
                <a:effectLst/>
                <a:latin typeface="source sans pro" panose="020B0503030403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rgbClr val="4E4E4E"/>
                </a:solidFill>
                <a:effectLst/>
                <a:latin typeface="source sans pro" panose="020B0503030403020204" pitchFamily="34" charset="0"/>
              </a:rPr>
              <a:t>organize</a:t>
            </a:r>
            <a:r>
              <a:rPr lang="en-US" sz="2400" b="0" i="0" dirty="0">
                <a:solidFill>
                  <a:srgbClr val="4E4E4E"/>
                </a:solidFill>
                <a:effectLst/>
                <a:latin typeface="source sans pro" panose="020B0503030403020204" pitchFamily="34" charset="0"/>
              </a:rPr>
              <a:t>, and </a:t>
            </a:r>
            <a:r>
              <a:rPr lang="en-US" sz="2400" b="1" i="0" dirty="0">
                <a:solidFill>
                  <a:srgbClr val="4E4E4E"/>
                </a:solidFill>
                <a:effectLst/>
                <a:latin typeface="source sans pro" panose="020B0503030403020204" pitchFamily="34" charset="0"/>
              </a:rPr>
              <a:t>analyze</a:t>
            </a:r>
            <a:r>
              <a:rPr lang="en-US" sz="2400" b="0" i="0" dirty="0">
                <a:solidFill>
                  <a:srgbClr val="4E4E4E"/>
                </a:solidFill>
                <a:effectLst/>
                <a:latin typeface="source sans pro" panose="020B0503030403020204" pitchFamily="34" charset="0"/>
              </a:rPr>
              <a:t> </a:t>
            </a:r>
            <a:r>
              <a:rPr lang="en-US" sz="2400" b="1" i="0" dirty="0">
                <a:solidFill>
                  <a:srgbClr val="4E4E4E"/>
                </a:solidFill>
                <a:effectLst/>
                <a:latin typeface="source sans pro" panose="020B0503030403020204" pitchFamily="34" charset="0"/>
              </a:rPr>
              <a:t>information</a:t>
            </a:r>
            <a:r>
              <a:rPr lang="en-US" sz="2400" b="0" i="0" dirty="0">
                <a:solidFill>
                  <a:srgbClr val="4E4E4E"/>
                </a:solidFill>
                <a:effectLst/>
                <a:latin typeface="source sans pro" panose="020B0503030403020204" pitchFamily="34" charset="0"/>
              </a:rPr>
              <a: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8323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5078A4D-2657-0589-5AF3-942A75691F26}"/>
              </a:ext>
            </a:extLst>
          </p:cNvPr>
          <p:cNvSpPr txBox="1">
            <a:spLocks/>
          </p:cNvSpPr>
          <p:nvPr/>
        </p:nvSpPr>
        <p:spPr>
          <a:xfrm>
            <a:off x="228600" y="304800"/>
            <a:ext cx="77724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latin typeface="+mn-lt"/>
              </a:rPr>
              <a:t>Excel Interface</a:t>
            </a:r>
          </a:p>
        </p:txBody>
      </p:sp>
      <p:sp>
        <p:nvSpPr>
          <p:cNvPr id="5" name="Subtitle 2">
            <a:extLst>
              <a:ext uri="{FF2B5EF4-FFF2-40B4-BE49-F238E27FC236}">
                <a16:creationId xmlns:a16="http://schemas.microsoft.com/office/drawing/2014/main" id="{B14E1E30-3D83-ADC4-A1D8-0844C466619E}"/>
              </a:ext>
            </a:extLst>
          </p:cNvPr>
          <p:cNvSpPr txBox="1">
            <a:spLocks/>
          </p:cNvSpPr>
          <p:nvPr/>
        </p:nvSpPr>
        <p:spPr>
          <a:xfrm>
            <a:off x="228600" y="1447800"/>
            <a:ext cx="5067300" cy="39579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0" i="0" dirty="0">
                <a:solidFill>
                  <a:srgbClr val="4E4E4E"/>
                </a:solidFill>
                <a:effectLst/>
                <a:latin typeface="source sans pro" panose="020B0503030403020204" pitchFamily="34" charset="0"/>
              </a:rPr>
              <a:t>When you open Excel 2016 for the first time, the </a:t>
            </a:r>
            <a:r>
              <a:rPr lang="en-US" sz="2400" b="1" i="0" dirty="0">
                <a:solidFill>
                  <a:srgbClr val="4E4E4E"/>
                </a:solidFill>
                <a:effectLst/>
                <a:latin typeface="source sans pro" panose="020B0503030403020204" pitchFamily="34" charset="0"/>
              </a:rPr>
              <a:t>Excel Start Screen</a:t>
            </a:r>
            <a:r>
              <a:rPr lang="en-US" sz="2400" b="0" i="0" dirty="0">
                <a:solidFill>
                  <a:srgbClr val="4E4E4E"/>
                </a:solidFill>
                <a:effectLst/>
                <a:latin typeface="source sans pro" panose="020B0503030403020204" pitchFamily="34" charset="0"/>
              </a:rPr>
              <a:t> will appear. From here, you'll be able to create a </a:t>
            </a:r>
            <a:r>
              <a:rPr lang="en-US" sz="2400" b="1" i="0" dirty="0">
                <a:solidFill>
                  <a:srgbClr val="4E4E4E"/>
                </a:solidFill>
                <a:effectLst/>
                <a:latin typeface="source sans pro" panose="020B0503030403020204" pitchFamily="34" charset="0"/>
              </a:rPr>
              <a:t>new workbook</a:t>
            </a:r>
            <a:r>
              <a:rPr lang="en-US" sz="2400" b="0" i="0" dirty="0">
                <a:solidFill>
                  <a:srgbClr val="4E4E4E"/>
                </a:solidFill>
                <a:effectLst/>
                <a:latin typeface="source sans pro" panose="020B0503030403020204" pitchFamily="34" charset="0"/>
              </a:rPr>
              <a:t>, choose a </a:t>
            </a:r>
            <a:r>
              <a:rPr lang="en-US" sz="2400" b="1" i="0" dirty="0">
                <a:solidFill>
                  <a:srgbClr val="4E4E4E"/>
                </a:solidFill>
                <a:effectLst/>
                <a:latin typeface="source sans pro" panose="020B0503030403020204" pitchFamily="34" charset="0"/>
              </a:rPr>
              <a:t>template</a:t>
            </a:r>
            <a:r>
              <a:rPr lang="en-US" sz="2400" b="0" i="0" dirty="0">
                <a:solidFill>
                  <a:srgbClr val="4E4E4E"/>
                </a:solidFill>
                <a:effectLst/>
                <a:latin typeface="source sans pro" panose="020B0503030403020204" pitchFamily="34" charset="0"/>
              </a:rPr>
              <a:t>, and access your </a:t>
            </a:r>
            <a:r>
              <a:rPr lang="en-US" sz="2400" b="1" i="0" dirty="0">
                <a:solidFill>
                  <a:srgbClr val="4E4E4E"/>
                </a:solidFill>
                <a:effectLst/>
                <a:latin typeface="source sans pro" panose="020B0503030403020204" pitchFamily="34" charset="0"/>
              </a:rPr>
              <a:t>recently</a:t>
            </a:r>
            <a:r>
              <a:rPr lang="en-US" sz="2400" b="0" i="0" dirty="0">
                <a:solidFill>
                  <a:srgbClr val="4E4E4E"/>
                </a:solidFill>
                <a:effectLst/>
                <a:latin typeface="source sans pro" panose="020B0503030403020204" pitchFamily="34" charset="0"/>
              </a:rPr>
              <a:t> </a:t>
            </a:r>
            <a:r>
              <a:rPr lang="en-US" sz="2400" b="1" i="0" dirty="0">
                <a:solidFill>
                  <a:srgbClr val="4E4E4E"/>
                </a:solidFill>
                <a:effectLst/>
                <a:latin typeface="source sans pro" panose="020B0503030403020204" pitchFamily="34" charset="0"/>
              </a:rPr>
              <a:t>edited</a:t>
            </a:r>
            <a:r>
              <a:rPr lang="en-US" sz="2400" b="0" i="0" dirty="0">
                <a:solidFill>
                  <a:srgbClr val="4E4E4E"/>
                </a:solidFill>
                <a:effectLst/>
                <a:latin typeface="source sans pro" panose="020B0503030403020204" pitchFamily="34" charset="0"/>
              </a:rPr>
              <a:t> </a:t>
            </a:r>
            <a:r>
              <a:rPr lang="en-US" sz="2400" b="1" i="0" dirty="0">
                <a:solidFill>
                  <a:srgbClr val="4E4E4E"/>
                </a:solidFill>
                <a:effectLst/>
                <a:latin typeface="source sans pro" panose="020B0503030403020204" pitchFamily="34" charset="0"/>
              </a:rPr>
              <a:t>workbooks</a:t>
            </a:r>
            <a:r>
              <a:rPr lang="en-US" sz="2400" b="0" i="0" dirty="0">
                <a:solidFill>
                  <a:srgbClr val="4E4E4E"/>
                </a:solidFill>
                <a:effectLst/>
                <a:latin typeface="source sans pro" panose="020B0503030403020204" pitchFamily="34" charset="0"/>
              </a:rPr>
              <a:t>.</a:t>
            </a:r>
          </a:p>
          <a:p>
            <a:r>
              <a:rPr lang="en-US" sz="2400" b="0" i="0" dirty="0">
                <a:solidFill>
                  <a:srgbClr val="4E4E4E"/>
                </a:solidFill>
                <a:effectLst/>
                <a:latin typeface="source sans pro" panose="020B0503030403020204" pitchFamily="34" charset="0"/>
              </a:rPr>
              <a:t>From the </a:t>
            </a:r>
            <a:r>
              <a:rPr lang="en-US" sz="2400" b="1" i="0" dirty="0">
                <a:solidFill>
                  <a:srgbClr val="4E4E4E"/>
                </a:solidFill>
                <a:effectLst/>
                <a:latin typeface="source sans pro" panose="020B0503030403020204" pitchFamily="34" charset="0"/>
              </a:rPr>
              <a:t>Excel Start Screen</a:t>
            </a:r>
            <a:r>
              <a:rPr lang="en-US" sz="2400" b="0" i="0" dirty="0">
                <a:solidFill>
                  <a:srgbClr val="4E4E4E"/>
                </a:solidFill>
                <a:effectLst/>
                <a:latin typeface="source sans pro" panose="020B0503030403020204" pitchFamily="34" charset="0"/>
              </a:rPr>
              <a:t>, locate and select</a:t>
            </a:r>
            <a:r>
              <a:rPr lang="en-US" sz="2400" b="1" i="0" dirty="0">
                <a:solidFill>
                  <a:srgbClr val="4E4E4E"/>
                </a:solidFill>
                <a:effectLst/>
                <a:latin typeface="source sans pro" panose="020B0503030403020204" pitchFamily="34" charset="0"/>
              </a:rPr>
              <a:t> Blank workbook </a:t>
            </a:r>
            <a:r>
              <a:rPr lang="en-US" sz="2400" b="0" i="0" dirty="0">
                <a:solidFill>
                  <a:srgbClr val="4E4E4E"/>
                </a:solidFill>
                <a:effectLst/>
                <a:latin typeface="source sans pro" panose="020B0503030403020204" pitchFamily="34" charset="0"/>
              </a:rPr>
              <a:t>to access the Excel interface.</a:t>
            </a:r>
            <a:endParaRPr lang="en-US" sz="2400" dirty="0"/>
          </a:p>
        </p:txBody>
      </p:sp>
      <p:pic>
        <p:nvPicPr>
          <p:cNvPr id="1026" name="Picture 2" descr="The Excel Start screen">
            <a:extLst>
              <a:ext uri="{FF2B5EF4-FFF2-40B4-BE49-F238E27FC236}">
                <a16:creationId xmlns:a16="http://schemas.microsoft.com/office/drawing/2014/main" id="{28513288-3131-6097-8775-1B1532CB5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5900" y="2377329"/>
            <a:ext cx="6667500" cy="439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70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1BC3FF2-F3D0-069E-3D4A-A16CDBED9472}"/>
              </a:ext>
            </a:extLst>
          </p:cNvPr>
          <p:cNvSpPr txBox="1">
            <a:spLocks/>
          </p:cNvSpPr>
          <p:nvPr/>
        </p:nvSpPr>
        <p:spPr>
          <a:xfrm>
            <a:off x="0" y="152402"/>
            <a:ext cx="8001000" cy="896470"/>
          </a:xfrm>
          <a:prstGeom prst="rect">
            <a:avLst/>
          </a:prstGeom>
          <a:solidFill>
            <a:srgbClr val="00608B"/>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mn-lt"/>
              </a:rPr>
              <a:t>The Ribbon</a:t>
            </a:r>
          </a:p>
        </p:txBody>
      </p:sp>
      <p:sp>
        <p:nvSpPr>
          <p:cNvPr id="5" name="Subtitle 2">
            <a:extLst>
              <a:ext uri="{FF2B5EF4-FFF2-40B4-BE49-F238E27FC236}">
                <a16:creationId xmlns:a16="http://schemas.microsoft.com/office/drawing/2014/main" id="{536B5C1E-1677-CA1D-EAFD-B2E8690ED2A0}"/>
              </a:ext>
            </a:extLst>
          </p:cNvPr>
          <p:cNvSpPr txBox="1">
            <a:spLocks/>
          </p:cNvSpPr>
          <p:nvPr/>
        </p:nvSpPr>
        <p:spPr>
          <a:xfrm>
            <a:off x="228600" y="1219201"/>
            <a:ext cx="6521824" cy="164950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Excel 2016 uses a tabbed Ribbon system instead </a:t>
            </a:r>
          </a:p>
          <a:p>
            <a:pPr marL="0" indent="0">
              <a:buNone/>
            </a:pPr>
            <a:r>
              <a:rPr lang="en-US" sz="2400" dirty="0"/>
              <a:t>of traditional menus. The Ribbon contains multiple tabs, each with several groups of commands. You will use these tabs to perform the most common tasks in Excel.</a:t>
            </a:r>
          </a:p>
        </p:txBody>
      </p:sp>
      <p:sp>
        <p:nvSpPr>
          <p:cNvPr id="3" name="TextBox 2">
            <a:extLst>
              <a:ext uri="{FF2B5EF4-FFF2-40B4-BE49-F238E27FC236}">
                <a16:creationId xmlns:a16="http://schemas.microsoft.com/office/drawing/2014/main" id="{8C1FE565-9C66-80AD-B70A-116D27184504}"/>
              </a:ext>
            </a:extLst>
          </p:cNvPr>
          <p:cNvSpPr txBox="1"/>
          <p:nvPr/>
        </p:nvSpPr>
        <p:spPr>
          <a:xfrm>
            <a:off x="0" y="2684041"/>
            <a:ext cx="6096000"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Each tab will have one or more groups.</a:t>
            </a:r>
            <a:endParaRPr lang="en-US" dirty="0"/>
          </a:p>
        </p:txBody>
      </p:sp>
      <p:pic>
        <p:nvPicPr>
          <p:cNvPr id="2050" name="Picture 2" descr="Groups on the ribbon">
            <a:extLst>
              <a:ext uri="{FF2B5EF4-FFF2-40B4-BE49-F238E27FC236}">
                <a16:creationId xmlns:a16="http://schemas.microsoft.com/office/drawing/2014/main" id="{405E972C-9D74-18FA-2DDA-B1CEF8A089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0" y="2551019"/>
            <a:ext cx="7296150" cy="14382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4AE5FCE-0FFF-8B0A-EC94-C046240D6F8A}"/>
              </a:ext>
            </a:extLst>
          </p:cNvPr>
          <p:cNvSpPr txBox="1"/>
          <p:nvPr/>
        </p:nvSpPr>
        <p:spPr>
          <a:xfrm>
            <a:off x="0" y="3001729"/>
            <a:ext cx="2138082" cy="1200329"/>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Some groups will have an arrow you can click for more options.</a:t>
            </a:r>
            <a:endParaRPr lang="en-US" dirty="0"/>
          </a:p>
        </p:txBody>
      </p:sp>
      <p:sp>
        <p:nvSpPr>
          <p:cNvPr id="9" name="TextBox 8">
            <a:extLst>
              <a:ext uri="{FF2B5EF4-FFF2-40B4-BE49-F238E27FC236}">
                <a16:creationId xmlns:a16="http://schemas.microsoft.com/office/drawing/2014/main" id="{214798DF-E324-7015-9CDD-1DD416EDF56C}"/>
              </a:ext>
            </a:extLst>
          </p:cNvPr>
          <p:cNvSpPr txBox="1"/>
          <p:nvPr/>
        </p:nvSpPr>
        <p:spPr>
          <a:xfrm>
            <a:off x="23533" y="4174178"/>
            <a:ext cx="6096000"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Click a tab to see more commands.</a:t>
            </a:r>
            <a:endParaRPr lang="en-US" dirty="0"/>
          </a:p>
        </p:txBody>
      </p:sp>
      <p:pic>
        <p:nvPicPr>
          <p:cNvPr id="2052" name="Picture 4" descr="Tabs on the ribbon">
            <a:extLst>
              <a:ext uri="{FF2B5EF4-FFF2-40B4-BE49-F238E27FC236}">
                <a16:creationId xmlns:a16="http://schemas.microsoft.com/office/drawing/2014/main" id="{745318BA-21FF-982F-9C19-97CAD44B9D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1647" y="4130477"/>
            <a:ext cx="7296151" cy="14049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ome groups have a menu for more options">
            <a:extLst>
              <a:ext uri="{FF2B5EF4-FFF2-40B4-BE49-F238E27FC236}">
                <a16:creationId xmlns:a16="http://schemas.microsoft.com/office/drawing/2014/main" id="{09AE9639-A760-9B13-4029-DA5ED6D2CC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9812" y="3097068"/>
            <a:ext cx="1409700" cy="10096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6D9900D-B750-38C3-CF94-BF8CB60EBA20}"/>
              </a:ext>
            </a:extLst>
          </p:cNvPr>
          <p:cNvSpPr txBox="1"/>
          <p:nvPr/>
        </p:nvSpPr>
        <p:spPr>
          <a:xfrm>
            <a:off x="0" y="4515629"/>
            <a:ext cx="4661647" cy="646331"/>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You can adjust how the Ribbon is displayed with the Ribbon Display Options.</a:t>
            </a:r>
            <a:endParaRPr lang="en-US" dirty="0"/>
          </a:p>
        </p:txBody>
      </p:sp>
      <p:pic>
        <p:nvPicPr>
          <p:cNvPr id="2056" name="Picture 8" descr="The Ribbon Display Options menu">
            <a:extLst>
              <a:ext uri="{FF2B5EF4-FFF2-40B4-BE49-F238E27FC236}">
                <a16:creationId xmlns:a16="http://schemas.microsoft.com/office/drawing/2014/main" id="{044B208A-6152-2A74-BC44-18D4B97C9F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743" y="5227523"/>
            <a:ext cx="2749672" cy="1428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215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72D9AD1-1485-E274-E4EE-1FE58E1A159B}"/>
              </a:ext>
            </a:extLst>
          </p:cNvPr>
          <p:cNvSpPr txBox="1">
            <a:spLocks/>
          </p:cNvSpPr>
          <p:nvPr/>
        </p:nvSpPr>
        <p:spPr>
          <a:xfrm>
            <a:off x="0" y="0"/>
            <a:ext cx="8077200" cy="573741"/>
          </a:xfrm>
          <a:prstGeom prst="rect">
            <a:avLst/>
          </a:prstGeom>
          <a:solidFill>
            <a:srgbClr val="00608B"/>
          </a:solidFill>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chemeClr val="bg1"/>
                </a:solidFill>
              </a:rPr>
              <a:t>To change the Ribbon Display Options</a:t>
            </a:r>
          </a:p>
        </p:txBody>
      </p:sp>
      <p:sp>
        <p:nvSpPr>
          <p:cNvPr id="3" name="TextBox 2">
            <a:extLst>
              <a:ext uri="{FF2B5EF4-FFF2-40B4-BE49-F238E27FC236}">
                <a16:creationId xmlns:a16="http://schemas.microsoft.com/office/drawing/2014/main" id="{32F36DC2-FAF5-6F58-B14E-363F5E03C050}"/>
              </a:ext>
            </a:extLst>
          </p:cNvPr>
          <p:cNvSpPr txBox="1"/>
          <p:nvPr/>
        </p:nvSpPr>
        <p:spPr>
          <a:xfrm>
            <a:off x="333936" y="665220"/>
            <a:ext cx="5672417" cy="1477328"/>
          </a:xfrm>
          <a:prstGeom prst="rect">
            <a:avLst/>
          </a:prstGeom>
          <a:noFill/>
        </p:spPr>
        <p:txBody>
          <a:bodyPr wrap="square">
            <a:spAutoFit/>
          </a:bodyPr>
          <a:lstStyle/>
          <a:p>
            <a:pPr algn="l" fontAlgn="base"/>
            <a:r>
              <a:rPr lang="en-US" b="0" i="0" dirty="0">
                <a:solidFill>
                  <a:srgbClr val="4E4E4E"/>
                </a:solidFill>
                <a:effectLst/>
                <a:latin typeface="source sans pro" panose="020B0503030403020204" pitchFamily="34" charset="0"/>
              </a:rPr>
              <a:t>The Ribbon is designed to respond to your current task, but you can choose to </a:t>
            </a:r>
            <a:r>
              <a:rPr lang="en-US" b="1" i="0" dirty="0">
                <a:solidFill>
                  <a:srgbClr val="4E4E4E"/>
                </a:solidFill>
                <a:effectLst/>
                <a:latin typeface="source sans pro" panose="020B0503030403020204" pitchFamily="34" charset="0"/>
              </a:rPr>
              <a:t>minimize</a:t>
            </a:r>
            <a:r>
              <a:rPr lang="en-US" b="0" i="0" dirty="0">
                <a:solidFill>
                  <a:srgbClr val="4E4E4E"/>
                </a:solidFill>
                <a:effectLst/>
                <a:latin typeface="source sans pro" panose="020B0503030403020204" pitchFamily="34" charset="0"/>
              </a:rPr>
              <a:t> it if you find that it takes up too much screen space. Click the </a:t>
            </a:r>
            <a:r>
              <a:rPr lang="en-US" b="1" i="0" dirty="0">
                <a:solidFill>
                  <a:srgbClr val="4E4E4E"/>
                </a:solidFill>
                <a:effectLst/>
                <a:latin typeface="source sans pro" panose="020B0503030403020204" pitchFamily="34" charset="0"/>
              </a:rPr>
              <a:t>Ribbon Display Options</a:t>
            </a:r>
            <a:r>
              <a:rPr lang="en-US" b="0" i="0" dirty="0">
                <a:solidFill>
                  <a:srgbClr val="4E4E4E"/>
                </a:solidFill>
                <a:effectLst/>
                <a:latin typeface="source sans pro" panose="020B0503030403020204" pitchFamily="34" charset="0"/>
              </a:rPr>
              <a:t> arrow in the upper-right corner of the Ribbon to display the drop-down menu.</a:t>
            </a:r>
          </a:p>
        </p:txBody>
      </p:sp>
      <p:pic>
        <p:nvPicPr>
          <p:cNvPr id="3074" name="Picture 2" descr="The Ribbon Display Options menu">
            <a:extLst>
              <a:ext uri="{FF2B5EF4-FFF2-40B4-BE49-F238E27FC236}">
                <a16:creationId xmlns:a16="http://schemas.microsoft.com/office/drawing/2014/main" id="{50D78D91-AF29-D699-A5D2-10DCEAE79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5649" y="573741"/>
            <a:ext cx="3886200" cy="20193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CD69F6F-D4FF-AE67-64DB-57F451B3D667}"/>
              </a:ext>
            </a:extLst>
          </p:cNvPr>
          <p:cNvSpPr txBox="1"/>
          <p:nvPr/>
        </p:nvSpPr>
        <p:spPr>
          <a:xfrm>
            <a:off x="-4479" y="2315188"/>
            <a:ext cx="6190128" cy="369332"/>
          </a:xfrm>
          <a:prstGeom prst="rect">
            <a:avLst/>
          </a:prstGeom>
          <a:noFill/>
        </p:spPr>
        <p:txBody>
          <a:bodyPr wrap="square">
            <a:spAutoFit/>
          </a:bodyPr>
          <a:lstStyle/>
          <a:p>
            <a:pPr marL="285750" indent="-285750">
              <a:buFont typeface="Wingdings" panose="05000000000000000000" pitchFamily="2" charset="2"/>
              <a:buChar char="v"/>
            </a:pPr>
            <a:r>
              <a:rPr lang="en-US" b="0" i="0" dirty="0">
                <a:solidFill>
                  <a:srgbClr val="4E4E4E"/>
                </a:solidFill>
                <a:effectLst/>
                <a:latin typeface="source sans pro" panose="020B0503030403020204" pitchFamily="34" charset="0"/>
              </a:rPr>
              <a:t>There are three modes in the Ribbon Display Options menu:</a:t>
            </a:r>
            <a:endParaRPr lang="en-US" dirty="0"/>
          </a:p>
        </p:txBody>
      </p:sp>
      <p:sp>
        <p:nvSpPr>
          <p:cNvPr id="10" name="TextBox 9">
            <a:extLst>
              <a:ext uri="{FF2B5EF4-FFF2-40B4-BE49-F238E27FC236}">
                <a16:creationId xmlns:a16="http://schemas.microsoft.com/office/drawing/2014/main" id="{1953C4E1-B9F1-037F-D810-7354D8FF7685}"/>
              </a:ext>
            </a:extLst>
          </p:cNvPr>
          <p:cNvSpPr txBox="1"/>
          <p:nvPr/>
        </p:nvSpPr>
        <p:spPr>
          <a:xfrm>
            <a:off x="0" y="2684520"/>
            <a:ext cx="6096000" cy="1200329"/>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4E4E4E"/>
                </a:solidFill>
                <a:effectLst/>
                <a:latin typeface="source sans pro" panose="020B0503030403020204" pitchFamily="34" charset="0"/>
              </a:rPr>
              <a:t>Auto-hide Ribbon:</a:t>
            </a:r>
            <a:r>
              <a:rPr lang="en-US" b="0" i="0" dirty="0">
                <a:solidFill>
                  <a:srgbClr val="4E4E4E"/>
                </a:solidFill>
                <a:effectLst/>
                <a:latin typeface="source sans pro" panose="020B0503030403020204" pitchFamily="34" charset="0"/>
              </a:rPr>
              <a:t> Auto-hide displays your workbook in full-screen mode and completely hides the Ribbon. To </a:t>
            </a:r>
            <a:r>
              <a:rPr lang="en-US" b="1" i="0" dirty="0">
                <a:solidFill>
                  <a:srgbClr val="4E4E4E"/>
                </a:solidFill>
                <a:effectLst/>
                <a:latin typeface="source sans pro" panose="020B0503030403020204" pitchFamily="34" charset="0"/>
              </a:rPr>
              <a:t>show the Ribbon</a:t>
            </a:r>
            <a:r>
              <a:rPr lang="en-US" b="0" i="0" dirty="0">
                <a:solidFill>
                  <a:srgbClr val="4E4E4E"/>
                </a:solidFill>
                <a:effectLst/>
                <a:latin typeface="source sans pro" panose="020B0503030403020204" pitchFamily="34" charset="0"/>
              </a:rPr>
              <a:t>, click the </a:t>
            </a:r>
            <a:r>
              <a:rPr lang="en-US" b="1" i="0" dirty="0">
                <a:solidFill>
                  <a:srgbClr val="4E4E4E"/>
                </a:solidFill>
                <a:effectLst/>
                <a:latin typeface="source sans pro" panose="020B0503030403020204" pitchFamily="34" charset="0"/>
              </a:rPr>
              <a:t>Expand Ribbon</a:t>
            </a:r>
            <a:r>
              <a:rPr lang="en-US" b="0" i="0" dirty="0">
                <a:solidFill>
                  <a:srgbClr val="4E4E4E"/>
                </a:solidFill>
                <a:effectLst/>
                <a:latin typeface="source sans pro" panose="020B0503030403020204" pitchFamily="34" charset="0"/>
              </a:rPr>
              <a:t> command at the top of screen.</a:t>
            </a:r>
            <a:endParaRPr lang="en-US" dirty="0"/>
          </a:p>
        </p:txBody>
      </p:sp>
      <p:sp>
        <p:nvSpPr>
          <p:cNvPr id="12" name="TextBox 11">
            <a:extLst>
              <a:ext uri="{FF2B5EF4-FFF2-40B4-BE49-F238E27FC236}">
                <a16:creationId xmlns:a16="http://schemas.microsoft.com/office/drawing/2014/main" id="{EE81D7F9-DE4C-B0F2-7C4B-AFA4A0571B9B}"/>
              </a:ext>
            </a:extLst>
          </p:cNvPr>
          <p:cNvSpPr txBox="1"/>
          <p:nvPr/>
        </p:nvSpPr>
        <p:spPr>
          <a:xfrm>
            <a:off x="-4479" y="4277067"/>
            <a:ext cx="6010831" cy="923330"/>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4E4E4E"/>
                </a:solidFill>
                <a:effectLst/>
                <a:latin typeface="source sans pro" panose="020B0503030403020204" pitchFamily="34" charset="0"/>
              </a:rPr>
              <a:t>Show Tabs: </a:t>
            </a:r>
            <a:r>
              <a:rPr lang="en-US" b="0" i="0" dirty="0">
                <a:solidFill>
                  <a:srgbClr val="4E4E4E"/>
                </a:solidFill>
                <a:effectLst/>
                <a:latin typeface="source sans pro" panose="020B0503030403020204" pitchFamily="34" charset="0"/>
              </a:rPr>
              <a:t>This option hides all command groups when they're not in use, but </a:t>
            </a:r>
            <a:r>
              <a:rPr lang="en-US" b="1" i="0" dirty="0">
                <a:solidFill>
                  <a:srgbClr val="4E4E4E"/>
                </a:solidFill>
                <a:effectLst/>
                <a:latin typeface="source sans pro" panose="020B0503030403020204" pitchFamily="34" charset="0"/>
              </a:rPr>
              <a:t>tabs</a:t>
            </a:r>
            <a:r>
              <a:rPr lang="en-US" b="0" i="0" dirty="0">
                <a:solidFill>
                  <a:srgbClr val="4E4E4E"/>
                </a:solidFill>
                <a:effectLst/>
                <a:latin typeface="source sans pro" panose="020B0503030403020204" pitchFamily="34" charset="0"/>
              </a:rPr>
              <a:t> will remain visible. To </a:t>
            </a:r>
            <a:r>
              <a:rPr lang="en-US" b="1" i="0" dirty="0">
                <a:solidFill>
                  <a:srgbClr val="4E4E4E"/>
                </a:solidFill>
                <a:effectLst/>
                <a:latin typeface="source sans pro" panose="020B0503030403020204" pitchFamily="34" charset="0"/>
              </a:rPr>
              <a:t>show the Ribbon</a:t>
            </a:r>
            <a:r>
              <a:rPr lang="en-US" b="0" i="0" dirty="0">
                <a:solidFill>
                  <a:srgbClr val="4E4E4E"/>
                </a:solidFill>
                <a:effectLst/>
                <a:latin typeface="source sans pro" panose="020B0503030403020204" pitchFamily="34" charset="0"/>
              </a:rPr>
              <a:t>, simply click a tab.</a:t>
            </a:r>
            <a:endParaRPr lang="en-US" dirty="0"/>
          </a:p>
        </p:txBody>
      </p:sp>
      <p:sp>
        <p:nvSpPr>
          <p:cNvPr id="14" name="TextBox 13">
            <a:extLst>
              <a:ext uri="{FF2B5EF4-FFF2-40B4-BE49-F238E27FC236}">
                <a16:creationId xmlns:a16="http://schemas.microsoft.com/office/drawing/2014/main" id="{569390B8-54D6-EEED-CE00-3717FC76765E}"/>
              </a:ext>
            </a:extLst>
          </p:cNvPr>
          <p:cNvSpPr txBox="1"/>
          <p:nvPr/>
        </p:nvSpPr>
        <p:spPr>
          <a:xfrm>
            <a:off x="-4479" y="5592615"/>
            <a:ext cx="6190128" cy="1200329"/>
          </a:xfrm>
          <a:prstGeom prst="rect">
            <a:avLst/>
          </a:prstGeom>
          <a:noFill/>
        </p:spPr>
        <p:txBody>
          <a:bodyPr wrap="square">
            <a:spAutoFit/>
          </a:bodyPr>
          <a:lstStyle/>
          <a:p>
            <a:pPr marL="285750" indent="-285750" algn="l" fontAlgn="base">
              <a:buFont typeface="Arial" panose="020B0604020202020204" pitchFamily="34" charset="0"/>
              <a:buChar char="•"/>
            </a:pPr>
            <a:r>
              <a:rPr lang="en-US" b="1" i="0" dirty="0">
                <a:solidFill>
                  <a:srgbClr val="4E4E4E"/>
                </a:solidFill>
                <a:effectLst/>
                <a:latin typeface="inherit"/>
              </a:rPr>
              <a:t>Show Tabs and Commands:</a:t>
            </a:r>
            <a:r>
              <a:rPr lang="en-US" b="0" i="0" dirty="0">
                <a:solidFill>
                  <a:srgbClr val="4E4E4E"/>
                </a:solidFill>
                <a:effectLst/>
                <a:latin typeface="inherit"/>
              </a:rPr>
              <a:t> This option maximizes the Ribbon. All of the tabs and commands will be visible. This option is selected by default when you open Excel for the first time.</a:t>
            </a:r>
          </a:p>
        </p:txBody>
      </p:sp>
      <p:pic>
        <p:nvPicPr>
          <p:cNvPr id="3076" name="Picture 4" descr="Auto-hiding the ribbon">
            <a:extLst>
              <a:ext uri="{FF2B5EF4-FFF2-40B4-BE49-F238E27FC236}">
                <a16:creationId xmlns:a16="http://schemas.microsoft.com/office/drawing/2014/main" id="{C46075D6-67FB-3A12-65CA-25AE45E3CA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5649" y="2702860"/>
            <a:ext cx="3028950" cy="15621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he Show Tabs setting">
            <a:extLst>
              <a:ext uri="{FF2B5EF4-FFF2-40B4-BE49-F238E27FC236}">
                <a16:creationId xmlns:a16="http://schemas.microsoft.com/office/drawing/2014/main" id="{0C43F3C4-CBB3-EEDF-AB1D-1D74A511F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5649" y="4392286"/>
            <a:ext cx="5105400"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338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8F7BB-FC1D-61FE-E20C-39677D50687B}"/>
              </a:ext>
            </a:extLst>
          </p:cNvPr>
          <p:cNvSpPr txBox="1">
            <a:spLocks/>
          </p:cNvSpPr>
          <p:nvPr/>
        </p:nvSpPr>
        <p:spPr>
          <a:xfrm>
            <a:off x="0" y="331839"/>
            <a:ext cx="8001000" cy="71703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The Quick Access Toolbar</a:t>
            </a:r>
          </a:p>
        </p:txBody>
      </p:sp>
      <p:sp>
        <p:nvSpPr>
          <p:cNvPr id="3" name="Subtitle 2">
            <a:extLst>
              <a:ext uri="{FF2B5EF4-FFF2-40B4-BE49-F238E27FC236}">
                <a16:creationId xmlns:a16="http://schemas.microsoft.com/office/drawing/2014/main" id="{88A8CB01-D5E5-E854-4609-5516F6984F2C}"/>
              </a:ext>
            </a:extLst>
          </p:cNvPr>
          <p:cNvSpPr txBox="1">
            <a:spLocks/>
          </p:cNvSpPr>
          <p:nvPr/>
        </p:nvSpPr>
        <p:spPr>
          <a:xfrm>
            <a:off x="381000" y="1600199"/>
            <a:ext cx="6557682" cy="1828801"/>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Located just above the Ribbon, the Quick Access Toolbar lets you access common commands no matter which tab is selected. By default, it includes the Save, Undo, and Repeat commands. You can add other commands depending on your preference.</a:t>
            </a:r>
          </a:p>
        </p:txBody>
      </p:sp>
      <p:sp>
        <p:nvSpPr>
          <p:cNvPr id="7" name="TextBox 6">
            <a:extLst>
              <a:ext uri="{FF2B5EF4-FFF2-40B4-BE49-F238E27FC236}">
                <a16:creationId xmlns:a16="http://schemas.microsoft.com/office/drawing/2014/main" id="{BD22730F-4ABF-989A-5FC8-AC1ACB3FD990}"/>
              </a:ext>
            </a:extLst>
          </p:cNvPr>
          <p:cNvSpPr txBox="1"/>
          <p:nvPr/>
        </p:nvSpPr>
        <p:spPr>
          <a:xfrm>
            <a:off x="381000" y="3253804"/>
            <a:ext cx="6199094" cy="341632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To add Commands to the Quick Access Toolbar: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Click the drop-down arrow to the right of the Quick Access Toolbar.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Select the command you want to add from the drop-down menu. To choose from more commands, select More Commands.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command will be added to the Quick Access Toolbar.</a:t>
            </a:r>
          </a:p>
        </p:txBody>
      </p:sp>
      <p:pic>
        <p:nvPicPr>
          <p:cNvPr id="4098" name="Picture 2" descr="The Customize Quick Access Toolbar menu">
            <a:extLst>
              <a:ext uri="{FF2B5EF4-FFF2-40B4-BE49-F238E27FC236}">
                <a16:creationId xmlns:a16="http://schemas.microsoft.com/office/drawing/2014/main" id="{708F3B3F-A4FA-6B48-111F-396976F800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5885" y="3016201"/>
            <a:ext cx="2592010" cy="249303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he New command on the Quick Access Toolbar">
            <a:extLst>
              <a:ext uri="{FF2B5EF4-FFF2-40B4-BE49-F238E27FC236}">
                <a16:creationId xmlns:a16="http://schemas.microsoft.com/office/drawing/2014/main" id="{28618BCF-7098-C6AE-BA6C-53CBF3667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4612" y="5650949"/>
            <a:ext cx="4029075" cy="101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067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D0353A9-85A1-017D-3EC9-C3743F3953CE}"/>
              </a:ext>
            </a:extLst>
          </p:cNvPr>
          <p:cNvSpPr txBox="1">
            <a:spLocks/>
          </p:cNvSpPr>
          <p:nvPr/>
        </p:nvSpPr>
        <p:spPr>
          <a:xfrm>
            <a:off x="0" y="291855"/>
            <a:ext cx="8001000" cy="488755"/>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rgbClr val="00608B"/>
                </a:solidFill>
              </a:rPr>
              <a:t>Using the Tell me feature</a:t>
            </a:r>
          </a:p>
        </p:txBody>
      </p:sp>
      <p:sp>
        <p:nvSpPr>
          <p:cNvPr id="5" name="Subtitle 2">
            <a:extLst>
              <a:ext uri="{FF2B5EF4-FFF2-40B4-BE49-F238E27FC236}">
                <a16:creationId xmlns:a16="http://schemas.microsoft.com/office/drawing/2014/main" id="{68E48971-2B5D-1606-6EA6-5D41578CF90B}"/>
              </a:ext>
            </a:extLst>
          </p:cNvPr>
          <p:cNvSpPr txBox="1">
            <a:spLocks/>
          </p:cNvSpPr>
          <p:nvPr/>
        </p:nvSpPr>
        <p:spPr>
          <a:xfrm>
            <a:off x="0" y="901634"/>
            <a:ext cx="6096000" cy="6492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en-US" sz="1800" b="0" i="0" dirty="0">
                <a:solidFill>
                  <a:srgbClr val="4E4E4E"/>
                </a:solidFill>
                <a:effectLst/>
                <a:latin typeface="source sans pro" panose="020B0503030403020204" pitchFamily="34" charset="0"/>
              </a:rPr>
              <a:t>The </a:t>
            </a:r>
            <a:r>
              <a:rPr lang="en-US" sz="1800" b="1" i="0" dirty="0">
                <a:solidFill>
                  <a:srgbClr val="4E4E4E"/>
                </a:solidFill>
                <a:effectLst/>
                <a:latin typeface="source sans pro" panose="020B0503030403020204" pitchFamily="34" charset="0"/>
              </a:rPr>
              <a:t>Tell me</a:t>
            </a:r>
            <a:r>
              <a:rPr lang="en-US" sz="1800" b="0" i="0" dirty="0">
                <a:solidFill>
                  <a:srgbClr val="4E4E4E"/>
                </a:solidFill>
                <a:effectLst/>
                <a:latin typeface="source sans pro" panose="020B0503030403020204" pitchFamily="34" charset="0"/>
              </a:rPr>
              <a:t> box works like a search bar to help you quickly find tools or commands you want to use.</a:t>
            </a:r>
            <a:endParaRPr lang="en-US" dirty="0"/>
          </a:p>
        </p:txBody>
      </p:sp>
      <p:pic>
        <p:nvPicPr>
          <p:cNvPr id="5122" name="Picture 2" descr="The Tell me box on the ribbon">
            <a:extLst>
              <a:ext uri="{FF2B5EF4-FFF2-40B4-BE49-F238E27FC236}">
                <a16:creationId xmlns:a16="http://schemas.microsoft.com/office/drawing/2014/main" id="{27B9AA13-B0E9-AFAB-A325-9FE34A1A6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3870" y="516652"/>
            <a:ext cx="3857625" cy="14192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958B857-C3A5-E67F-CE3C-411DE9736B28}"/>
              </a:ext>
            </a:extLst>
          </p:cNvPr>
          <p:cNvSpPr txBox="1"/>
          <p:nvPr/>
        </p:nvSpPr>
        <p:spPr>
          <a:xfrm>
            <a:off x="481854" y="1720840"/>
            <a:ext cx="6181164" cy="3416320"/>
          </a:xfrm>
          <a:prstGeom prst="rect">
            <a:avLst/>
          </a:prstGeom>
          <a:noFill/>
        </p:spPr>
        <p:txBody>
          <a:bodyPr wrap="square">
            <a:spAutoFit/>
          </a:bodyPr>
          <a:lstStyle/>
          <a:p>
            <a:pPr marL="285750" indent="-285750">
              <a:buFont typeface="Arial" panose="020B0604020202020204" pitchFamily="34" charset="0"/>
              <a:buChar char="•"/>
            </a:pPr>
            <a:r>
              <a:rPr lang="en-US" dirty="0"/>
              <a:t>Type in your own words what you want to do.</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endParaRPr lang="en-US" dirty="0"/>
          </a:p>
          <a:p>
            <a:endParaRPr lang="en-US" dirty="0"/>
          </a:p>
          <a:p>
            <a:endParaRPr lang="en-US" dirty="0"/>
          </a:p>
          <a:p>
            <a:pPr marL="285750" indent="-285750">
              <a:buFont typeface="Arial" panose="020B0604020202020204" pitchFamily="34" charset="0"/>
              <a:buChar char="•"/>
            </a:pPr>
            <a:r>
              <a:rPr lang="en-US" dirty="0"/>
              <a:t>The results will give you a few relevant options. To use one, click it like you would a command on the Ribbon.</a:t>
            </a:r>
          </a:p>
        </p:txBody>
      </p:sp>
      <p:pic>
        <p:nvPicPr>
          <p:cNvPr id="5124" name="Picture 4" descr="Results from the Tell me bar">
            <a:extLst>
              <a:ext uri="{FF2B5EF4-FFF2-40B4-BE49-F238E27FC236}">
                <a16:creationId xmlns:a16="http://schemas.microsoft.com/office/drawing/2014/main" id="{BB19938F-6D6D-D5E0-2FE2-5B2E36083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5539" y="3891066"/>
            <a:ext cx="3054285" cy="249218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Typing a search phrase in the Tell me box">
            <a:extLst>
              <a:ext uri="{FF2B5EF4-FFF2-40B4-BE49-F238E27FC236}">
                <a16:creationId xmlns:a16="http://schemas.microsoft.com/office/drawing/2014/main" id="{60C8A642-2971-DBD1-44BB-7CAF06E5A2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6912" y="2211201"/>
            <a:ext cx="2162175" cy="193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205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87ECF-AB9F-0AB5-4220-72F63233A3D6}"/>
              </a:ext>
            </a:extLst>
          </p:cNvPr>
          <p:cNvSpPr txBox="1">
            <a:spLocks/>
          </p:cNvSpPr>
          <p:nvPr/>
        </p:nvSpPr>
        <p:spPr>
          <a:xfrm>
            <a:off x="0" y="0"/>
            <a:ext cx="11385176" cy="676834"/>
          </a:xfrm>
          <a:prstGeom prst="rect">
            <a:avLst/>
          </a:prstGeom>
          <a:solidFill>
            <a:srgbClr val="0079A2"/>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Worksheet views</a:t>
            </a:r>
          </a:p>
        </p:txBody>
      </p:sp>
      <p:sp>
        <p:nvSpPr>
          <p:cNvPr id="3" name="Subtitle 2">
            <a:extLst>
              <a:ext uri="{FF2B5EF4-FFF2-40B4-BE49-F238E27FC236}">
                <a16:creationId xmlns:a16="http://schemas.microsoft.com/office/drawing/2014/main" id="{F0FFF661-E462-4302-103A-4D79F8278237}"/>
              </a:ext>
            </a:extLst>
          </p:cNvPr>
          <p:cNvSpPr txBox="1">
            <a:spLocks/>
          </p:cNvSpPr>
          <p:nvPr/>
        </p:nvSpPr>
        <p:spPr>
          <a:xfrm>
            <a:off x="0" y="790052"/>
            <a:ext cx="8364071" cy="1227007"/>
          </a:xfrm>
          <a:prstGeom prst="rect">
            <a:avLst/>
          </a:prstGeom>
          <a:solidFill>
            <a:srgbClr val="00608B"/>
          </a:solidFill>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i="0" dirty="0">
                <a:solidFill>
                  <a:schemeClr val="bg1"/>
                </a:solidFill>
                <a:effectLst/>
                <a:latin typeface="source sans pro" panose="020B0503030403020204" pitchFamily="34" charset="0"/>
              </a:rPr>
              <a:t>Excel 2016 has a variety of viewing options that change how your workbook is displayed. These views can be useful for various tasks, especially if you're planning to </a:t>
            </a:r>
            <a:r>
              <a:rPr lang="en-US" sz="1800" b="1" i="0" dirty="0">
                <a:solidFill>
                  <a:schemeClr val="bg1"/>
                </a:solidFill>
                <a:effectLst/>
                <a:latin typeface="source sans pro" panose="020B0503030403020204" pitchFamily="34" charset="0"/>
              </a:rPr>
              <a:t>print</a:t>
            </a:r>
            <a:r>
              <a:rPr lang="en-US" sz="1800" b="0" i="0" dirty="0">
                <a:solidFill>
                  <a:schemeClr val="bg1"/>
                </a:solidFill>
                <a:effectLst/>
                <a:latin typeface="source sans pro" panose="020B0503030403020204" pitchFamily="34" charset="0"/>
              </a:rPr>
              <a:t> the spreadsheet. To </a:t>
            </a:r>
            <a:r>
              <a:rPr lang="en-US" sz="1800" b="1" i="0" dirty="0">
                <a:solidFill>
                  <a:schemeClr val="bg1"/>
                </a:solidFill>
                <a:effectLst/>
                <a:latin typeface="source sans pro" panose="020B0503030403020204" pitchFamily="34" charset="0"/>
              </a:rPr>
              <a:t>change worksheet views</a:t>
            </a:r>
            <a:r>
              <a:rPr lang="en-US" sz="1800" b="0" i="0" dirty="0">
                <a:solidFill>
                  <a:schemeClr val="bg1"/>
                </a:solidFill>
                <a:effectLst/>
                <a:latin typeface="source sans pro" panose="020B0503030403020204" pitchFamily="34" charset="0"/>
              </a:rPr>
              <a:t>, locate the commands in the bottom-right corner of the Excel window and select </a:t>
            </a:r>
            <a:r>
              <a:rPr lang="en-US" sz="1800" b="1" i="0" dirty="0">
                <a:solidFill>
                  <a:schemeClr val="bg1"/>
                </a:solidFill>
                <a:effectLst/>
                <a:latin typeface="source sans pro" panose="020B0503030403020204" pitchFamily="34" charset="0"/>
              </a:rPr>
              <a:t>Normal view</a:t>
            </a:r>
            <a:r>
              <a:rPr lang="en-US" sz="1800" b="0" i="0" dirty="0">
                <a:solidFill>
                  <a:schemeClr val="bg1"/>
                </a:solidFill>
                <a:effectLst/>
                <a:latin typeface="source sans pro" panose="020B0503030403020204" pitchFamily="34" charset="0"/>
              </a:rPr>
              <a:t>,</a:t>
            </a:r>
            <a:r>
              <a:rPr lang="en-US" sz="1800" b="1" i="0" dirty="0">
                <a:solidFill>
                  <a:schemeClr val="bg1"/>
                </a:solidFill>
                <a:effectLst/>
                <a:latin typeface="source sans pro" panose="020B0503030403020204" pitchFamily="34" charset="0"/>
              </a:rPr>
              <a:t> Page Layout view</a:t>
            </a:r>
            <a:r>
              <a:rPr lang="en-US" sz="1800" b="0" i="0" dirty="0">
                <a:solidFill>
                  <a:schemeClr val="bg1"/>
                </a:solidFill>
                <a:effectLst/>
                <a:latin typeface="source sans pro" panose="020B0503030403020204" pitchFamily="34" charset="0"/>
              </a:rPr>
              <a:t>, or</a:t>
            </a:r>
            <a:r>
              <a:rPr lang="en-US" sz="1800" b="1" i="0" dirty="0">
                <a:solidFill>
                  <a:schemeClr val="bg1"/>
                </a:solidFill>
                <a:effectLst/>
                <a:latin typeface="source sans pro" panose="020B0503030403020204" pitchFamily="34" charset="0"/>
              </a:rPr>
              <a:t> Page Break view</a:t>
            </a:r>
            <a:r>
              <a:rPr lang="en-US" sz="1800" b="0" i="0" dirty="0">
                <a:solidFill>
                  <a:schemeClr val="bg1"/>
                </a:solidFill>
                <a:effectLst/>
                <a:latin typeface="source sans pro" panose="020B0503030403020204" pitchFamily="34" charset="0"/>
              </a:rPr>
              <a:t>.</a:t>
            </a:r>
            <a:endParaRPr lang="en-US" dirty="0">
              <a:solidFill>
                <a:schemeClr val="bg1"/>
              </a:solidFill>
            </a:endParaRPr>
          </a:p>
        </p:txBody>
      </p:sp>
      <p:pic>
        <p:nvPicPr>
          <p:cNvPr id="6146" name="Picture 2" descr="The worksheet view commands">
            <a:extLst>
              <a:ext uri="{FF2B5EF4-FFF2-40B4-BE49-F238E27FC236}">
                <a16:creationId xmlns:a16="http://schemas.microsoft.com/office/drawing/2014/main" id="{2FB987D6-4647-FA25-934A-C6E53150A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896750"/>
            <a:ext cx="3409950" cy="9048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25C951C-2F92-8CA8-E2C4-538FF1AFF16F}"/>
              </a:ext>
            </a:extLst>
          </p:cNvPr>
          <p:cNvSpPr txBox="1"/>
          <p:nvPr/>
        </p:nvSpPr>
        <p:spPr>
          <a:xfrm>
            <a:off x="0" y="2142565"/>
            <a:ext cx="6113928" cy="369332"/>
          </a:xfrm>
          <a:prstGeom prst="rect">
            <a:avLst/>
          </a:prstGeom>
          <a:noFill/>
        </p:spPr>
        <p:txBody>
          <a:bodyPr wrap="square">
            <a:spAutoFit/>
          </a:bodyPr>
          <a:lstStyle/>
          <a:p>
            <a:pPr marL="285750" indent="-285750">
              <a:buFont typeface="Wingdings" panose="05000000000000000000" pitchFamily="2" charset="2"/>
              <a:buChar char="v"/>
            </a:pPr>
            <a:r>
              <a:rPr lang="en-US" b="1" i="0" dirty="0">
                <a:solidFill>
                  <a:srgbClr val="4E4E4E"/>
                </a:solidFill>
                <a:effectLst/>
                <a:latin typeface="source sans pro" panose="020B0503030403020204" pitchFamily="34" charset="0"/>
              </a:rPr>
              <a:t>Normal view</a:t>
            </a:r>
            <a:r>
              <a:rPr lang="en-US" b="0" i="0" dirty="0">
                <a:solidFill>
                  <a:srgbClr val="4E4E4E"/>
                </a:solidFill>
                <a:effectLst/>
                <a:latin typeface="source sans pro" panose="020B0503030403020204" pitchFamily="34" charset="0"/>
              </a:rPr>
              <a:t> is the default view for all worksheets in Excel.</a:t>
            </a:r>
            <a:endParaRPr lang="en-US" dirty="0"/>
          </a:p>
        </p:txBody>
      </p:sp>
      <p:pic>
        <p:nvPicPr>
          <p:cNvPr id="6148" name="Picture 4" descr="Normal view">
            <a:extLst>
              <a:ext uri="{FF2B5EF4-FFF2-40B4-BE49-F238E27FC236}">
                <a16:creationId xmlns:a16="http://schemas.microsoft.com/office/drawing/2014/main" id="{31AC125D-4FC8-B129-D75C-13DEB9C78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387" y="2637403"/>
            <a:ext cx="5361296" cy="4096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442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F7A57-8E2A-B31E-F704-CDB8D563BF14}"/>
              </a:ext>
            </a:extLst>
          </p:cNvPr>
          <p:cNvSpPr txBox="1">
            <a:spLocks/>
          </p:cNvSpPr>
          <p:nvPr/>
        </p:nvSpPr>
        <p:spPr>
          <a:xfrm>
            <a:off x="0" y="0"/>
            <a:ext cx="8153400" cy="6731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00608B"/>
                </a:solidFill>
              </a:rPr>
              <a:t>Worksheet views(Cont.) </a:t>
            </a:r>
          </a:p>
        </p:txBody>
      </p:sp>
      <p:sp>
        <p:nvSpPr>
          <p:cNvPr id="8" name="TextBox 7">
            <a:extLst>
              <a:ext uri="{FF2B5EF4-FFF2-40B4-BE49-F238E27FC236}">
                <a16:creationId xmlns:a16="http://schemas.microsoft.com/office/drawing/2014/main" id="{28DC763B-094A-09F5-BCE3-5582B92AEDB3}"/>
              </a:ext>
            </a:extLst>
          </p:cNvPr>
          <p:cNvSpPr txBox="1"/>
          <p:nvPr/>
        </p:nvSpPr>
        <p:spPr>
          <a:xfrm>
            <a:off x="-2" y="810516"/>
            <a:ext cx="5943601" cy="584775"/>
          </a:xfrm>
          <a:prstGeom prst="rect">
            <a:avLst/>
          </a:prstGeom>
          <a:solidFill>
            <a:srgbClr val="00608B"/>
          </a:solidFill>
        </p:spPr>
        <p:txBody>
          <a:bodyPr wrap="square">
            <a:spAutoFit/>
          </a:bodyPr>
          <a:lstStyle/>
          <a:p>
            <a:pPr marL="285750" indent="-285750">
              <a:buFont typeface="Wingdings" panose="05000000000000000000" pitchFamily="2" charset="2"/>
              <a:buChar char="v"/>
            </a:pPr>
            <a:r>
              <a:rPr lang="en-US" sz="1600" b="1" i="0" dirty="0">
                <a:solidFill>
                  <a:schemeClr val="bg1"/>
                </a:solidFill>
                <a:effectLst/>
                <a:latin typeface="source sans pro" panose="020B0503030403020204" pitchFamily="34" charset="0"/>
              </a:rPr>
              <a:t>Page Layout view</a:t>
            </a:r>
            <a:r>
              <a:rPr lang="en-US" sz="1600" b="0" i="0" dirty="0">
                <a:solidFill>
                  <a:schemeClr val="bg1"/>
                </a:solidFill>
                <a:effectLst/>
                <a:latin typeface="source sans pro" panose="020B0503030403020204" pitchFamily="34" charset="0"/>
              </a:rPr>
              <a:t> displays how your worksheets will appear when printed. You can also add headers and footers in this view.</a:t>
            </a:r>
            <a:endParaRPr lang="en-US" sz="1600" dirty="0">
              <a:solidFill>
                <a:schemeClr val="bg1"/>
              </a:solidFill>
            </a:endParaRPr>
          </a:p>
        </p:txBody>
      </p:sp>
      <p:pic>
        <p:nvPicPr>
          <p:cNvPr id="7170" name="Picture 2" descr="Page Layout view">
            <a:extLst>
              <a:ext uri="{FF2B5EF4-FFF2-40B4-BE49-F238E27FC236}">
                <a16:creationId xmlns:a16="http://schemas.microsoft.com/office/drawing/2014/main" id="{FCBA3A70-FBD4-AD76-DF09-4C7A375F32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71" y="1504740"/>
            <a:ext cx="4481254" cy="342367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Page Break view">
            <a:extLst>
              <a:ext uri="{FF2B5EF4-FFF2-40B4-BE49-F238E27FC236}">
                <a16:creationId xmlns:a16="http://schemas.microsoft.com/office/drawing/2014/main" id="{7261B04D-6A4D-0024-1463-3D6D83F88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7172" y="1504740"/>
            <a:ext cx="4481253" cy="342367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5E6B353-97B7-3728-5FE8-4FC4FBFC78DB}"/>
              </a:ext>
            </a:extLst>
          </p:cNvPr>
          <p:cNvSpPr txBox="1"/>
          <p:nvPr/>
        </p:nvSpPr>
        <p:spPr>
          <a:xfrm>
            <a:off x="5943599" y="810516"/>
            <a:ext cx="6248401" cy="584775"/>
          </a:xfrm>
          <a:prstGeom prst="rect">
            <a:avLst/>
          </a:prstGeom>
          <a:solidFill>
            <a:srgbClr val="00608B"/>
          </a:solidFill>
        </p:spPr>
        <p:txBody>
          <a:bodyPr wrap="square">
            <a:spAutoFit/>
          </a:bodyPr>
          <a:lstStyle/>
          <a:p>
            <a:pPr marL="285750" indent="-285750">
              <a:buFont typeface="Wingdings" panose="05000000000000000000" pitchFamily="2" charset="2"/>
              <a:buChar char="v"/>
            </a:pPr>
            <a:r>
              <a:rPr lang="en-US" sz="1600" b="1" i="0" dirty="0">
                <a:solidFill>
                  <a:schemeClr val="bg1"/>
                </a:solidFill>
                <a:effectLst/>
                <a:latin typeface="source sans pro" panose="020B0503030403020204" pitchFamily="34" charset="0"/>
              </a:rPr>
              <a:t>Page Break view</a:t>
            </a:r>
            <a:r>
              <a:rPr lang="en-US" sz="1600" b="0" i="0" dirty="0">
                <a:solidFill>
                  <a:schemeClr val="bg1"/>
                </a:solidFill>
                <a:effectLst/>
                <a:latin typeface="source sans pro" panose="020B0503030403020204" pitchFamily="34" charset="0"/>
              </a:rPr>
              <a:t> allows you to change the location of page breaks, which is especially helpful when printing a lot of data from Excel.</a:t>
            </a:r>
            <a:endParaRPr lang="en-US" sz="1600" dirty="0">
              <a:solidFill>
                <a:schemeClr val="bg1"/>
              </a:solidFill>
            </a:endParaRPr>
          </a:p>
        </p:txBody>
      </p:sp>
      <p:sp>
        <p:nvSpPr>
          <p:cNvPr id="12" name="TextBox 11">
            <a:extLst>
              <a:ext uri="{FF2B5EF4-FFF2-40B4-BE49-F238E27FC236}">
                <a16:creationId xmlns:a16="http://schemas.microsoft.com/office/drawing/2014/main" id="{921929CC-C323-EAF2-5698-C8B691E1FBAD}"/>
              </a:ext>
            </a:extLst>
          </p:cNvPr>
          <p:cNvSpPr txBox="1"/>
          <p:nvPr/>
        </p:nvSpPr>
        <p:spPr>
          <a:xfrm>
            <a:off x="233082" y="5355521"/>
            <a:ext cx="3944471" cy="1200329"/>
          </a:xfrm>
          <a:prstGeom prst="rect">
            <a:avLst/>
          </a:prstGeom>
          <a:noFill/>
        </p:spPr>
        <p:txBody>
          <a:bodyPr wrap="square">
            <a:spAutoFit/>
          </a:bodyPr>
          <a:lstStyle/>
          <a:p>
            <a:pPr marL="285750" indent="-285750" algn="l" fontAlgn="base">
              <a:buFont typeface="Wingdings" panose="05000000000000000000" pitchFamily="2" charset="2"/>
              <a:buChar char="v"/>
            </a:pPr>
            <a:r>
              <a:rPr lang="en-US" b="0" i="0" dirty="0">
                <a:solidFill>
                  <a:srgbClr val="4E4E4E"/>
                </a:solidFill>
                <a:effectLst/>
                <a:latin typeface="source sans pro" panose="020B0503030403020204" pitchFamily="34" charset="0"/>
              </a:rPr>
              <a:t>To access Backstage view:</a:t>
            </a:r>
          </a:p>
          <a:p>
            <a:pPr marL="742950" lvl="1" indent="-285750" fontAlgn="base">
              <a:buFont typeface="Arial" panose="020B0604020202020204" pitchFamily="34" charset="0"/>
              <a:buChar char="•"/>
            </a:pPr>
            <a:r>
              <a:rPr lang="en-US" b="0" i="0" dirty="0">
                <a:solidFill>
                  <a:srgbClr val="4E4E4E"/>
                </a:solidFill>
                <a:effectLst/>
                <a:latin typeface="Source Sans Pro" panose="020B0503030403020204" pitchFamily="34" charset="0"/>
              </a:rPr>
              <a:t>Click the </a:t>
            </a:r>
            <a:r>
              <a:rPr lang="en-US" b="1" i="0" dirty="0">
                <a:solidFill>
                  <a:srgbClr val="4E4E4E"/>
                </a:solidFill>
                <a:effectLst/>
                <a:latin typeface="Source Sans Pro" panose="020B0503030403020204" pitchFamily="34" charset="0"/>
              </a:rPr>
              <a:t>File</a:t>
            </a:r>
            <a:r>
              <a:rPr lang="en-US" b="0" i="0" dirty="0">
                <a:solidFill>
                  <a:srgbClr val="4E4E4E"/>
                </a:solidFill>
                <a:effectLst/>
                <a:latin typeface="Source Sans Pro" panose="020B0503030403020204" pitchFamily="34" charset="0"/>
              </a:rPr>
              <a:t> tab on the</a:t>
            </a:r>
            <a:r>
              <a:rPr lang="en-US" b="1" i="0" dirty="0">
                <a:solidFill>
                  <a:srgbClr val="4E4E4E"/>
                </a:solidFill>
                <a:effectLst/>
                <a:latin typeface="Source Sans Pro" panose="020B0503030403020204" pitchFamily="34" charset="0"/>
              </a:rPr>
              <a:t> Ribbon</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Backstage view</a:t>
            </a:r>
            <a:r>
              <a:rPr lang="en-US" b="0" i="0" dirty="0">
                <a:solidFill>
                  <a:srgbClr val="4E4E4E"/>
                </a:solidFill>
                <a:effectLst/>
                <a:latin typeface="Source Sans Pro" panose="020B0503030403020204" pitchFamily="34" charset="0"/>
              </a:rPr>
              <a:t> will appear.</a:t>
            </a:r>
            <a:endParaRPr lang="en-US" dirty="0"/>
          </a:p>
        </p:txBody>
      </p:sp>
      <p:pic>
        <p:nvPicPr>
          <p:cNvPr id="7174" name="Picture 6" descr="Click File on the Ribbon to go to the Backstage view.">
            <a:extLst>
              <a:ext uri="{FF2B5EF4-FFF2-40B4-BE49-F238E27FC236}">
                <a16:creationId xmlns:a16="http://schemas.microsoft.com/office/drawing/2014/main" id="{22E0CC6E-67DA-7203-30BA-8D02D2FD2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2508" y="5246072"/>
            <a:ext cx="2143125" cy="141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252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975173-F416-F8BC-481C-A7F748CCF862}"/>
              </a:ext>
            </a:extLst>
          </p:cNvPr>
          <p:cNvSpPr txBox="1"/>
          <p:nvPr/>
        </p:nvSpPr>
        <p:spPr>
          <a:xfrm>
            <a:off x="0" y="0"/>
            <a:ext cx="7055224" cy="400110"/>
          </a:xfrm>
          <a:prstGeom prst="rect">
            <a:avLst/>
          </a:prstGeom>
          <a:solidFill>
            <a:srgbClr val="00608B"/>
          </a:solidFill>
        </p:spPr>
        <p:txBody>
          <a:bodyPr wrap="square">
            <a:spAutoFit/>
          </a:bodyPr>
          <a:lstStyle/>
          <a:p>
            <a:pPr algn="ctr" fontAlgn="base"/>
            <a:r>
              <a:rPr lang="en-US" sz="2000" b="0" i="0">
                <a:solidFill>
                  <a:schemeClr val="bg1"/>
                </a:solidFill>
                <a:effectLst/>
                <a:latin typeface="Source Sans Pro" panose="020B0503030403020204" pitchFamily="34" charset="0"/>
              </a:rPr>
              <a:t>To create a new blank workbook</a:t>
            </a:r>
            <a:endParaRPr lang="en-US" sz="2000" b="0" i="0" dirty="0">
              <a:solidFill>
                <a:schemeClr val="bg1"/>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DEABCF78-1DC7-F845-AE27-692C6C57A4E9}"/>
              </a:ext>
            </a:extLst>
          </p:cNvPr>
          <p:cNvSpPr txBox="1"/>
          <p:nvPr/>
        </p:nvSpPr>
        <p:spPr>
          <a:xfrm>
            <a:off x="349623" y="550893"/>
            <a:ext cx="6096000" cy="923330"/>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File</a:t>
            </a:r>
            <a:r>
              <a:rPr lang="en-US" b="0" i="0" dirty="0">
                <a:solidFill>
                  <a:srgbClr val="4E4E4E"/>
                </a:solidFill>
                <a:effectLst/>
                <a:latin typeface="Source Sans Pro" panose="020B0503030403020204" pitchFamily="34" charset="0"/>
              </a:rPr>
              <a:t> tab. </a:t>
            </a:r>
            <a:r>
              <a:rPr lang="en-US" b="1" i="0" dirty="0">
                <a:solidFill>
                  <a:srgbClr val="4E4E4E"/>
                </a:solidFill>
                <a:effectLst/>
                <a:latin typeface="Source Sans Pro" panose="020B0503030403020204" pitchFamily="34" charset="0"/>
              </a:rPr>
              <a:t>Backstage view</a:t>
            </a:r>
            <a:r>
              <a:rPr lang="en-US" b="0" i="0" dirty="0">
                <a:solidFill>
                  <a:srgbClr val="4E4E4E"/>
                </a:solidFill>
                <a:effectLst/>
                <a:latin typeface="Source Sans Pro" panose="020B0503030403020204" pitchFamily="34" charset="0"/>
              </a:rPr>
              <a:t> will appear.</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a:t>
            </a:r>
            <a:r>
              <a:rPr lang="en-US" b="1" i="0" dirty="0">
                <a:solidFill>
                  <a:srgbClr val="4E4E4E"/>
                </a:solidFill>
                <a:effectLst/>
                <a:latin typeface="Source Sans Pro" panose="020B0503030403020204" pitchFamily="34" charset="0"/>
              </a:rPr>
              <a:t>New</a:t>
            </a:r>
            <a:r>
              <a:rPr lang="en-US" b="0" i="0" dirty="0">
                <a:solidFill>
                  <a:srgbClr val="4E4E4E"/>
                </a:solidFill>
                <a:effectLst/>
                <a:latin typeface="Source Sans Pro" panose="020B0503030403020204" pitchFamily="34" charset="0"/>
              </a:rPr>
              <a:t>, then click </a:t>
            </a:r>
            <a:r>
              <a:rPr lang="en-US" b="1" i="0" dirty="0">
                <a:solidFill>
                  <a:srgbClr val="4E4E4E"/>
                </a:solidFill>
                <a:effectLst/>
                <a:latin typeface="Source Sans Pro" panose="020B0503030403020204" pitchFamily="34" charset="0"/>
              </a:rPr>
              <a:t>Blank workbook</a:t>
            </a:r>
            <a:r>
              <a:rPr lang="en-US" b="0" i="0" dirty="0">
                <a:solidFill>
                  <a:srgbClr val="4E4E4E"/>
                </a:solidFill>
                <a:effectLst/>
                <a:latin typeface="Source Sans Pro" panose="020B0503030403020204" pitchFamily="34" charset="0"/>
              </a:rPr>
              <a:t>.</a:t>
            </a:r>
          </a:p>
          <a:p>
            <a:pPr marL="285750" indent="-285750">
              <a:buFont typeface="Arial" panose="020B0604020202020204" pitchFamily="34" charset="0"/>
              <a:buChar char="•"/>
            </a:pPr>
            <a:r>
              <a:rPr lang="en-US" b="0" i="0" dirty="0">
                <a:solidFill>
                  <a:srgbClr val="4E4E4E"/>
                </a:solidFill>
                <a:effectLst/>
                <a:latin typeface="inherit"/>
              </a:rPr>
              <a:t>A new blank workbook will appear.</a:t>
            </a:r>
          </a:p>
        </p:txBody>
      </p:sp>
      <p:pic>
        <p:nvPicPr>
          <p:cNvPr id="8194" name="Picture 2" descr="Click the File tab to go to the Backstage view.">
            <a:extLst>
              <a:ext uri="{FF2B5EF4-FFF2-40B4-BE49-F238E27FC236}">
                <a16:creationId xmlns:a16="http://schemas.microsoft.com/office/drawing/2014/main" id="{2B6AAB2D-4844-A55F-4670-9B77F6EB26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3238" y="302945"/>
            <a:ext cx="2143125" cy="141922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lick Blank workbook in the New tab.">
            <a:extLst>
              <a:ext uri="{FF2B5EF4-FFF2-40B4-BE49-F238E27FC236}">
                <a16:creationId xmlns:a16="http://schemas.microsoft.com/office/drawing/2014/main" id="{48A0558B-E9ED-B95F-91A2-987E2DE4BE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74223"/>
            <a:ext cx="58674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800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8B0326-C54F-CF32-65C5-E75DEC242BE6}"/>
              </a:ext>
            </a:extLst>
          </p:cNvPr>
          <p:cNvSpPr txBox="1"/>
          <p:nvPr/>
        </p:nvSpPr>
        <p:spPr>
          <a:xfrm>
            <a:off x="0" y="0"/>
            <a:ext cx="7055224" cy="400110"/>
          </a:xfrm>
          <a:prstGeom prst="rect">
            <a:avLst/>
          </a:prstGeom>
          <a:solidFill>
            <a:srgbClr val="00608B"/>
          </a:solidFill>
        </p:spPr>
        <p:txBody>
          <a:bodyPr wrap="square">
            <a:spAutoFit/>
          </a:bodyPr>
          <a:lstStyle/>
          <a:p>
            <a:pPr algn="ctr" fontAlgn="base"/>
            <a:r>
              <a:rPr lang="en-US" sz="2000" b="0" i="0">
                <a:solidFill>
                  <a:schemeClr val="bg1"/>
                </a:solidFill>
                <a:effectLst/>
                <a:latin typeface="Source Sans Pro" panose="020B0503030403020204" pitchFamily="34" charset="0"/>
              </a:rPr>
              <a:t>To open an existing workbook</a:t>
            </a:r>
            <a:endParaRPr lang="en-US" sz="2000" b="0" i="0" dirty="0">
              <a:solidFill>
                <a:schemeClr val="bg1"/>
              </a:solidFill>
              <a:effectLst/>
              <a:latin typeface="Source Sans Pro" panose="020B0503030403020204" pitchFamily="34" charset="0"/>
            </a:endParaRPr>
          </a:p>
        </p:txBody>
      </p:sp>
      <p:sp>
        <p:nvSpPr>
          <p:cNvPr id="6" name="TextBox 5">
            <a:extLst>
              <a:ext uri="{FF2B5EF4-FFF2-40B4-BE49-F238E27FC236}">
                <a16:creationId xmlns:a16="http://schemas.microsoft.com/office/drawing/2014/main" id="{BE3F0549-6FF1-B570-39AB-EE2DD11DCA9B}"/>
              </a:ext>
            </a:extLst>
          </p:cNvPr>
          <p:cNvSpPr txBox="1"/>
          <p:nvPr/>
        </p:nvSpPr>
        <p:spPr>
          <a:xfrm>
            <a:off x="349623" y="550893"/>
            <a:ext cx="5611906" cy="1754326"/>
          </a:xfrm>
          <a:prstGeom prst="rect">
            <a:avLst/>
          </a:prstGeom>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Navigate to </a:t>
            </a:r>
            <a:r>
              <a:rPr lang="en-US" b="1" i="0" dirty="0">
                <a:solidFill>
                  <a:srgbClr val="4E4E4E"/>
                </a:solidFill>
                <a:effectLst/>
                <a:latin typeface="Source Sans Pro" panose="020B0503030403020204" pitchFamily="34" charset="0"/>
              </a:rPr>
              <a:t>Backstage view</a:t>
            </a:r>
            <a:r>
              <a:rPr lang="en-US" b="0" i="0" dirty="0">
                <a:solidFill>
                  <a:srgbClr val="4E4E4E"/>
                </a:solidFill>
                <a:effectLst/>
                <a:latin typeface="Source Sans Pro" panose="020B0503030403020204" pitchFamily="34" charset="0"/>
              </a:rPr>
              <a:t>, then click </a:t>
            </a:r>
            <a:r>
              <a:rPr lang="en-US" b="1" i="0" dirty="0">
                <a:solidFill>
                  <a:srgbClr val="4E4E4E"/>
                </a:solidFill>
                <a:effectLst/>
                <a:latin typeface="Source Sans Pro" panose="020B0503030403020204" pitchFamily="34" charset="0"/>
              </a:rPr>
              <a:t>Open</a:t>
            </a:r>
            <a:r>
              <a:rPr lang="en-US" b="0" i="0" dirty="0">
                <a:solidFill>
                  <a:srgbClr val="4E4E4E"/>
                </a:solidFill>
                <a:effectLst/>
                <a:latin typeface="Source Sans Pro" panose="020B0503030403020204" pitchFamily="34" charset="0"/>
              </a:rPr>
              <a:t>.</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a:t>
            </a:r>
            <a:r>
              <a:rPr lang="en-US" b="1" i="0" dirty="0">
                <a:solidFill>
                  <a:srgbClr val="4E4E4E"/>
                </a:solidFill>
                <a:effectLst/>
                <a:latin typeface="Source Sans Pro" panose="020B0503030403020204" pitchFamily="34" charset="0"/>
              </a:rPr>
              <a:t>Computer</a:t>
            </a:r>
            <a:r>
              <a:rPr lang="en-US" b="0" i="0" dirty="0">
                <a:solidFill>
                  <a:srgbClr val="4E4E4E"/>
                </a:solidFill>
                <a:effectLst/>
                <a:latin typeface="Source Sans Pro" panose="020B0503030403020204" pitchFamily="34" charset="0"/>
              </a:rPr>
              <a:t>, then click </a:t>
            </a:r>
            <a:r>
              <a:rPr lang="en-US" b="1" i="0" dirty="0">
                <a:solidFill>
                  <a:srgbClr val="4E4E4E"/>
                </a:solidFill>
                <a:effectLst/>
                <a:latin typeface="Source Sans Pro" panose="020B0503030403020204" pitchFamily="34" charset="0"/>
              </a:rPr>
              <a:t>Browse</a:t>
            </a:r>
            <a:r>
              <a:rPr lang="en-US" b="0" i="0" dirty="0">
                <a:solidFill>
                  <a:srgbClr val="4E4E4E"/>
                </a:solidFill>
                <a:effectLst/>
                <a:latin typeface="Source Sans Pro" panose="020B0503030403020204" pitchFamily="34" charset="0"/>
              </a:rPr>
              <a:t>. Alternatively, you can choose </a:t>
            </a:r>
            <a:r>
              <a:rPr lang="en-US" b="1" i="0" dirty="0">
                <a:solidFill>
                  <a:srgbClr val="4E4E4E"/>
                </a:solidFill>
                <a:effectLst/>
                <a:latin typeface="Source Sans Pro" panose="020B0503030403020204" pitchFamily="34" charset="0"/>
              </a:rPr>
              <a:t>OneDrive</a:t>
            </a:r>
            <a:r>
              <a:rPr lang="en-US" b="0" i="0" dirty="0">
                <a:solidFill>
                  <a:srgbClr val="4E4E4E"/>
                </a:solidFill>
                <a:effectLst/>
                <a:latin typeface="Source Sans Pro" panose="020B0503030403020204" pitchFamily="34" charset="0"/>
              </a:rPr>
              <a:t> to open files stored on your </a:t>
            </a:r>
            <a:r>
              <a:rPr lang="en-US" b="1" i="0" dirty="0">
                <a:solidFill>
                  <a:srgbClr val="4E4E4E"/>
                </a:solidFill>
                <a:effectLst/>
                <a:latin typeface="Source Sans Pro" panose="020B0503030403020204" pitchFamily="34" charset="0"/>
              </a:rPr>
              <a:t>OneDrive</a:t>
            </a:r>
            <a:r>
              <a:rPr lang="en-US" b="0" i="0" dirty="0">
                <a:solidFill>
                  <a:srgbClr val="4E4E4E"/>
                </a:solidFill>
                <a:effectLst/>
                <a:latin typeface="Source Sans Pro" panose="020B0503030403020204" pitchFamily="34" charset="0"/>
              </a:rPr>
              <a:t>.</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a:t>
            </a:r>
            <a:r>
              <a:rPr lang="en-US" b="1" i="0" dirty="0">
                <a:solidFill>
                  <a:srgbClr val="4E4E4E"/>
                </a:solidFill>
                <a:effectLst/>
                <a:latin typeface="Source Sans Pro" panose="020B0503030403020204" pitchFamily="34" charset="0"/>
              </a:rPr>
              <a:t>Open</a:t>
            </a:r>
            <a:r>
              <a:rPr lang="en-US" b="0" i="0" dirty="0">
                <a:solidFill>
                  <a:srgbClr val="4E4E4E"/>
                </a:solidFill>
                <a:effectLst/>
                <a:latin typeface="Source Sans Pro" panose="020B0503030403020204" pitchFamily="34" charset="0"/>
              </a:rPr>
              <a:t> dialog box will appear. Locate and select your </a:t>
            </a:r>
            <a:r>
              <a:rPr lang="en-US" b="1" i="0" dirty="0">
                <a:solidFill>
                  <a:srgbClr val="4E4E4E"/>
                </a:solidFill>
                <a:effectLst/>
                <a:latin typeface="Source Sans Pro" panose="020B0503030403020204" pitchFamily="34" charset="0"/>
              </a:rPr>
              <a:t>workbook,</a:t>
            </a:r>
            <a:r>
              <a:rPr lang="en-US" b="0" i="0" dirty="0">
                <a:solidFill>
                  <a:srgbClr val="4E4E4E"/>
                </a:solidFill>
                <a:effectLst/>
                <a:latin typeface="Source Sans Pro" panose="020B0503030403020204" pitchFamily="34" charset="0"/>
              </a:rPr>
              <a:t> then click </a:t>
            </a:r>
            <a:r>
              <a:rPr lang="en-US" b="1" i="0" dirty="0">
                <a:solidFill>
                  <a:srgbClr val="4E4E4E"/>
                </a:solidFill>
                <a:effectLst/>
                <a:latin typeface="Source Sans Pro" panose="020B0503030403020204" pitchFamily="34" charset="0"/>
              </a:rPr>
              <a:t>Open</a:t>
            </a:r>
            <a:r>
              <a:rPr lang="en-US" b="0" i="0" dirty="0">
                <a:solidFill>
                  <a:srgbClr val="4E4E4E"/>
                </a:solidFill>
                <a:effectLst/>
                <a:latin typeface="Source Sans Pro" panose="020B0503030403020204" pitchFamily="34" charset="0"/>
              </a:rPr>
              <a:t>.</a:t>
            </a:r>
            <a:endParaRPr lang="en-US" dirty="0"/>
          </a:p>
        </p:txBody>
      </p:sp>
      <p:pic>
        <p:nvPicPr>
          <p:cNvPr id="9218" name="Picture 2" descr="Open in the Backstage view">
            <a:extLst>
              <a:ext uri="{FF2B5EF4-FFF2-40B4-BE49-F238E27FC236}">
                <a16:creationId xmlns:a16="http://schemas.microsoft.com/office/drawing/2014/main" id="{D8286897-F7D9-99FC-7A1F-F004A68661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8622" y="200055"/>
            <a:ext cx="116205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Browse">
            <a:extLst>
              <a:ext uri="{FF2B5EF4-FFF2-40B4-BE49-F238E27FC236}">
                <a16:creationId xmlns:a16="http://schemas.microsoft.com/office/drawing/2014/main" id="{928951C4-7C98-DD0B-9E08-F74F2EC09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4986" y="200056"/>
            <a:ext cx="2144838" cy="28575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The Open dialog">
            <a:extLst>
              <a:ext uri="{FF2B5EF4-FFF2-40B4-BE49-F238E27FC236}">
                <a16:creationId xmlns:a16="http://schemas.microsoft.com/office/drawing/2014/main" id="{BC281B56-0C9E-E9E4-A8FD-AD4D38026C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623" y="2305219"/>
            <a:ext cx="5914976" cy="33262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4B89B81-EF8B-D41E-EF44-2326D435041F}"/>
              </a:ext>
            </a:extLst>
          </p:cNvPr>
          <p:cNvSpPr txBox="1"/>
          <p:nvPr/>
        </p:nvSpPr>
        <p:spPr>
          <a:xfrm>
            <a:off x="0" y="6011613"/>
            <a:ext cx="6580094" cy="646331"/>
          </a:xfrm>
          <a:prstGeom prst="rect">
            <a:avLst/>
          </a:prstGeom>
          <a:noFill/>
        </p:spPr>
        <p:txBody>
          <a:bodyPr wrap="square">
            <a:spAutoFit/>
          </a:bodyPr>
          <a:lstStyle/>
          <a:p>
            <a:pPr marL="285750" indent="-285750" algn="l" fontAlgn="base">
              <a:buFont typeface="Wingdings" panose="05000000000000000000" pitchFamily="2" charset="2"/>
              <a:buChar char="v"/>
            </a:pPr>
            <a:r>
              <a:rPr lang="en-US" b="0" i="0" dirty="0">
                <a:solidFill>
                  <a:srgbClr val="4E4E4E"/>
                </a:solidFill>
                <a:effectLst/>
                <a:latin typeface="source sans pro" panose="020B0503030403020204" pitchFamily="34" charset="0"/>
              </a:rPr>
              <a:t>If you've opened the desired workbook recently, you can browse your </a:t>
            </a:r>
            <a:r>
              <a:rPr lang="en-US" b="1" i="0" dirty="0">
                <a:solidFill>
                  <a:srgbClr val="4E4E4E"/>
                </a:solidFill>
                <a:effectLst/>
                <a:latin typeface="source sans pro" panose="020B0503030403020204" pitchFamily="34" charset="0"/>
              </a:rPr>
              <a:t>Recent Workbooks</a:t>
            </a:r>
            <a:r>
              <a:rPr lang="en-US" b="0" i="0" dirty="0">
                <a:solidFill>
                  <a:srgbClr val="4E4E4E"/>
                </a:solidFill>
                <a:effectLst/>
                <a:latin typeface="source sans pro" panose="020B0503030403020204" pitchFamily="34" charset="0"/>
              </a:rPr>
              <a:t> rather than search for the file.</a:t>
            </a:r>
          </a:p>
        </p:txBody>
      </p:sp>
      <p:pic>
        <p:nvPicPr>
          <p:cNvPr id="9224" name="Picture 8" descr="Open a recent workbook">
            <a:extLst>
              <a:ext uri="{FF2B5EF4-FFF2-40B4-BE49-F238E27FC236}">
                <a16:creationId xmlns:a16="http://schemas.microsoft.com/office/drawing/2014/main" id="{1DE40FE2-5B86-A02B-DEFE-C3F6809B45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4497" y="4568607"/>
            <a:ext cx="3580978" cy="2089337"/>
          </a:xfrm>
          <a:prstGeom prst="rect">
            <a:avLst/>
          </a:prstGeom>
          <a:noFill/>
          <a:extLst>
            <a:ext uri="{909E8E84-426E-40DD-AFC4-6F175D3DCCD1}">
              <a14:hiddenFill xmlns:a14="http://schemas.microsoft.com/office/drawing/2010/main">
                <a:solidFill>
                  <a:srgbClr val="FFFFFF"/>
                </a:solidFill>
              </a14:hiddenFill>
            </a:ext>
          </a:extLst>
        </p:spPr>
      </p:pic>
      <p:sp>
        <p:nvSpPr>
          <p:cNvPr id="11" name="Arrow: Right 10">
            <a:extLst>
              <a:ext uri="{FF2B5EF4-FFF2-40B4-BE49-F238E27FC236}">
                <a16:creationId xmlns:a16="http://schemas.microsoft.com/office/drawing/2014/main" id="{3F0682A6-C8CF-4996-800C-090FE08038BB}"/>
              </a:ext>
            </a:extLst>
          </p:cNvPr>
          <p:cNvSpPr/>
          <p:nvPr/>
        </p:nvSpPr>
        <p:spPr>
          <a:xfrm>
            <a:off x="5961529" y="5984718"/>
            <a:ext cx="798423" cy="424117"/>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4711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E9031B-0474-82B2-58C6-3D309693E3A1}"/>
              </a:ext>
            </a:extLst>
          </p:cNvPr>
          <p:cNvSpPr txBox="1"/>
          <p:nvPr/>
        </p:nvSpPr>
        <p:spPr>
          <a:xfrm>
            <a:off x="349622" y="550893"/>
            <a:ext cx="5181602" cy="2308324"/>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Source Sans Pro" panose="020B0503030403020204" pitchFamily="34" charset="0"/>
              </a:rPr>
              <a:t>Navigate to </a:t>
            </a:r>
            <a:r>
              <a:rPr lang="en-US" b="1" i="0" dirty="0">
                <a:effectLst/>
                <a:latin typeface="Source Sans Pro" panose="020B0503030403020204" pitchFamily="34" charset="0"/>
              </a:rPr>
              <a:t>Backstage</a:t>
            </a:r>
            <a:r>
              <a:rPr lang="en-US" b="0" i="0" dirty="0">
                <a:effectLst/>
                <a:latin typeface="Source Sans Pro" panose="020B0503030403020204" pitchFamily="34" charset="0"/>
              </a:rPr>
              <a:t> </a:t>
            </a:r>
            <a:r>
              <a:rPr lang="en-US" b="1" i="0" dirty="0">
                <a:effectLst/>
                <a:latin typeface="Source Sans Pro" panose="020B0503030403020204" pitchFamily="34" charset="0"/>
              </a:rPr>
              <a:t>view</a:t>
            </a:r>
            <a:r>
              <a:rPr lang="en-US" b="0" i="0" dirty="0">
                <a:effectLst/>
                <a:latin typeface="Source Sans Pro" panose="020B0503030403020204" pitchFamily="34" charset="0"/>
              </a:rPr>
              <a:t>, then click </a:t>
            </a:r>
            <a:r>
              <a:rPr lang="en-US" b="1" i="0" dirty="0">
                <a:effectLst/>
                <a:latin typeface="Source Sans Pro" panose="020B0503030403020204" pitchFamily="34" charset="0"/>
              </a:rPr>
              <a:t>Open</a:t>
            </a:r>
            <a:r>
              <a:rPr lang="en-US" b="0" i="0" dirty="0">
                <a:effectLst/>
                <a:latin typeface="Source Sans Pro" panose="020B0503030403020204" pitchFamily="34" charset="0"/>
              </a:rPr>
              <a:t>. Your </a:t>
            </a:r>
            <a:r>
              <a:rPr lang="en-US" b="1" i="0" dirty="0">
                <a:effectLst/>
                <a:latin typeface="Source Sans Pro" panose="020B0503030403020204" pitchFamily="34" charset="0"/>
              </a:rPr>
              <a:t>recently edited workbooks</a:t>
            </a:r>
            <a:r>
              <a:rPr lang="en-US" b="0" i="0" dirty="0">
                <a:effectLst/>
                <a:latin typeface="Source Sans Pro" panose="020B0503030403020204" pitchFamily="34" charset="0"/>
              </a:rPr>
              <a:t> will appear.</a:t>
            </a:r>
          </a:p>
          <a:p>
            <a:pPr marL="285750" indent="-285750">
              <a:buFont typeface="Arial" panose="020B0604020202020204" pitchFamily="34" charset="0"/>
              <a:buChar char="•"/>
            </a:pPr>
            <a:r>
              <a:rPr lang="en-US" b="0" i="0" dirty="0">
                <a:effectLst/>
                <a:latin typeface="Source Sans Pro" panose="020B0503030403020204" pitchFamily="34" charset="0"/>
              </a:rPr>
              <a:t>Hover the mouse over the </a:t>
            </a:r>
            <a:r>
              <a:rPr lang="en-US" b="1" i="0" dirty="0">
                <a:effectLst/>
                <a:latin typeface="Source Sans Pro" panose="020B0503030403020204" pitchFamily="34" charset="0"/>
              </a:rPr>
              <a:t>workbook </a:t>
            </a:r>
            <a:r>
              <a:rPr lang="en-US" b="0" i="0" dirty="0">
                <a:effectLst/>
                <a:latin typeface="Source Sans Pro" panose="020B0503030403020204" pitchFamily="34" charset="0"/>
              </a:rPr>
              <a:t>you want to pin. A </a:t>
            </a:r>
            <a:r>
              <a:rPr lang="en-US" b="1" i="0" dirty="0">
                <a:effectLst/>
                <a:latin typeface="Source Sans Pro" panose="020B0503030403020204" pitchFamily="34" charset="0"/>
              </a:rPr>
              <a:t>pushpin</a:t>
            </a:r>
            <a:r>
              <a:rPr lang="en-US" b="0" i="0" dirty="0">
                <a:effectLst/>
                <a:latin typeface="Source Sans Pro" panose="020B0503030403020204" pitchFamily="34" charset="0"/>
              </a:rPr>
              <a:t> </a:t>
            </a:r>
            <a:r>
              <a:rPr lang="en-US" b="1" i="0" dirty="0">
                <a:effectLst/>
                <a:latin typeface="Source Sans Pro" panose="020B0503030403020204" pitchFamily="34" charset="0"/>
              </a:rPr>
              <a:t>icon</a:t>
            </a:r>
            <a:r>
              <a:rPr lang="en-US" b="0" i="0" dirty="0">
                <a:effectLst/>
                <a:latin typeface="Source Sans Pro" panose="020B0503030403020204" pitchFamily="34" charset="0"/>
              </a:rPr>
              <a:t> will appear next to the workbook. Click the </a:t>
            </a:r>
            <a:r>
              <a:rPr lang="en-US" b="1" i="0" dirty="0">
                <a:effectLst/>
                <a:latin typeface="Source Sans Pro" panose="020B0503030403020204" pitchFamily="34" charset="0"/>
              </a:rPr>
              <a:t>pushpin icon</a:t>
            </a:r>
            <a:r>
              <a:rPr lang="en-US" b="0" i="0" dirty="0">
                <a:effectLst/>
                <a:latin typeface="Source Sans Pro" panose="020B0503030403020204" pitchFamily="34" charset="0"/>
              </a:rPr>
              <a:t>.</a:t>
            </a:r>
            <a:endParaRPr lang="en-US" dirty="0">
              <a:latin typeface="Source Sans Pro" panose="020B0503030403020204" pitchFamily="34" charset="0"/>
            </a:endParaRPr>
          </a:p>
          <a:p>
            <a:pPr marL="285750" indent="-285750">
              <a:buFont typeface="Arial" panose="020B0604020202020204" pitchFamily="34" charset="0"/>
              <a:buChar char="•"/>
            </a:pPr>
            <a:r>
              <a:rPr lang="en-US" b="0" i="0" dirty="0">
                <a:effectLst/>
                <a:latin typeface="Source Sans Pro" panose="020B0503030403020204" pitchFamily="34" charset="0"/>
              </a:rPr>
              <a:t>The workbook will stay in Recent Workbooks. To </a:t>
            </a:r>
            <a:r>
              <a:rPr lang="en-US" b="1" i="0" dirty="0">
                <a:effectLst/>
                <a:latin typeface="Source Sans Pro" panose="020B0503030403020204" pitchFamily="34" charset="0"/>
              </a:rPr>
              <a:t>unpin</a:t>
            </a:r>
            <a:r>
              <a:rPr lang="en-US" b="0" i="0" dirty="0">
                <a:effectLst/>
                <a:latin typeface="Source Sans Pro" panose="020B0503030403020204" pitchFamily="34" charset="0"/>
              </a:rPr>
              <a:t> a workbook, simply click the pushpin icon again.</a:t>
            </a:r>
            <a:endParaRPr lang="en-US" dirty="0"/>
          </a:p>
        </p:txBody>
      </p:sp>
      <p:pic>
        <p:nvPicPr>
          <p:cNvPr id="10242" name="Picture 2" descr="Navigate to recently edited workbooks">
            <a:extLst>
              <a:ext uri="{FF2B5EF4-FFF2-40B4-BE49-F238E27FC236}">
                <a16:creationId xmlns:a16="http://schemas.microsoft.com/office/drawing/2014/main" id="{69F969BB-A75D-B8EA-CD45-AE7B2375CF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9217"/>
            <a:ext cx="4154922" cy="248762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Pin a recent workbook">
            <a:extLst>
              <a:ext uri="{FF2B5EF4-FFF2-40B4-BE49-F238E27FC236}">
                <a16:creationId xmlns:a16="http://schemas.microsoft.com/office/drawing/2014/main" id="{0E3F8413-1371-D856-34E3-E6266D3C87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1744" y="3536524"/>
            <a:ext cx="4079438" cy="2549649"/>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A pinned workbook">
            <a:extLst>
              <a:ext uri="{FF2B5EF4-FFF2-40B4-BE49-F238E27FC236}">
                <a16:creationId xmlns:a16="http://schemas.microsoft.com/office/drawing/2014/main" id="{904DD1B5-31A0-5331-063F-DA55BA5BE8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8004" y="4103030"/>
            <a:ext cx="3683996" cy="25504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E1A7FA0-7AF9-D369-AFA9-A00B88B2A9A6}"/>
              </a:ext>
            </a:extLst>
          </p:cNvPr>
          <p:cNvSpPr txBox="1"/>
          <p:nvPr/>
        </p:nvSpPr>
        <p:spPr>
          <a:xfrm>
            <a:off x="0" y="0"/>
            <a:ext cx="7055224" cy="400110"/>
          </a:xfrm>
          <a:prstGeom prst="rect">
            <a:avLst/>
          </a:prstGeom>
          <a:solidFill>
            <a:srgbClr val="00608B"/>
          </a:solidFill>
        </p:spPr>
        <p:txBody>
          <a:bodyPr wrap="square">
            <a:spAutoFit/>
          </a:bodyPr>
          <a:lstStyle/>
          <a:p>
            <a:pPr algn="ctr" fontAlgn="base"/>
            <a:r>
              <a:rPr lang="en-US" sz="2000" b="0" i="0" dirty="0">
                <a:solidFill>
                  <a:schemeClr val="bg1"/>
                </a:solidFill>
                <a:effectLst/>
                <a:latin typeface="Source Sans Pro" panose="020B0503030403020204" pitchFamily="34" charset="0"/>
              </a:rPr>
              <a:t>To pin a workbook</a:t>
            </a:r>
          </a:p>
        </p:txBody>
      </p:sp>
    </p:spTree>
    <p:extLst>
      <p:ext uri="{BB962C8B-B14F-4D97-AF65-F5344CB8AC3E}">
        <p14:creationId xmlns:p14="http://schemas.microsoft.com/office/powerpoint/2010/main" val="4070243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59F8C9-C8EF-836E-6933-0DFA2122772D}"/>
              </a:ext>
            </a:extLst>
          </p:cNvPr>
          <p:cNvSpPr txBox="1"/>
          <p:nvPr/>
        </p:nvSpPr>
        <p:spPr>
          <a:xfrm>
            <a:off x="0" y="0"/>
            <a:ext cx="7055224" cy="400110"/>
          </a:xfrm>
          <a:prstGeom prst="rect">
            <a:avLst/>
          </a:prstGeom>
          <a:solidFill>
            <a:srgbClr val="00608B"/>
          </a:solidFill>
        </p:spPr>
        <p:txBody>
          <a:bodyPr wrap="square">
            <a:spAutoFit/>
          </a:bodyPr>
          <a:lstStyle/>
          <a:p>
            <a:pPr algn="ctr" fontAlgn="base"/>
            <a:r>
              <a:rPr lang="en-US" sz="2000" b="0" i="0">
                <a:solidFill>
                  <a:schemeClr val="bg1"/>
                </a:solidFill>
                <a:effectLst/>
                <a:latin typeface="Source Sans Pro" panose="020B0503030403020204" pitchFamily="34" charset="0"/>
              </a:rPr>
              <a:t>To create a new workbook from a template</a:t>
            </a:r>
            <a:endParaRPr lang="en-US" sz="2000" b="0" i="0" dirty="0">
              <a:solidFill>
                <a:schemeClr val="bg1"/>
              </a:solidFill>
              <a:effectLst/>
              <a:latin typeface="Source Sans Pro" panose="020B0503030403020204" pitchFamily="34" charset="0"/>
            </a:endParaRPr>
          </a:p>
        </p:txBody>
      </p:sp>
      <p:sp>
        <p:nvSpPr>
          <p:cNvPr id="3" name="TextBox 2">
            <a:extLst>
              <a:ext uri="{FF2B5EF4-FFF2-40B4-BE49-F238E27FC236}">
                <a16:creationId xmlns:a16="http://schemas.microsoft.com/office/drawing/2014/main" id="{A77BC614-77D2-B6C8-5B97-603B0FC5F2FF}"/>
              </a:ext>
            </a:extLst>
          </p:cNvPr>
          <p:cNvSpPr txBox="1"/>
          <p:nvPr/>
        </p:nvSpPr>
        <p:spPr>
          <a:xfrm>
            <a:off x="349623" y="550893"/>
            <a:ext cx="5611906" cy="2862322"/>
          </a:xfrm>
          <a:prstGeom prst="rect">
            <a:avLst/>
          </a:prstGeom>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Click the </a:t>
            </a:r>
            <a:r>
              <a:rPr lang="en-US" b="1" i="0" dirty="0">
                <a:solidFill>
                  <a:srgbClr val="4E4E4E"/>
                </a:solidFill>
                <a:effectLst/>
                <a:latin typeface="Source Sans Pro" panose="020B0503030403020204" pitchFamily="34" charset="0"/>
              </a:rPr>
              <a:t>File</a:t>
            </a:r>
            <a:r>
              <a:rPr lang="en-US" b="0" i="0" dirty="0">
                <a:solidFill>
                  <a:srgbClr val="4E4E4E"/>
                </a:solidFill>
                <a:effectLst/>
                <a:latin typeface="Source Sans Pro" panose="020B0503030403020204" pitchFamily="34" charset="0"/>
              </a:rPr>
              <a:t> tab to access </a:t>
            </a:r>
            <a:r>
              <a:rPr lang="en-US" b="1" i="0" dirty="0">
                <a:solidFill>
                  <a:srgbClr val="4E4E4E"/>
                </a:solidFill>
                <a:effectLst/>
                <a:latin typeface="Source Sans Pro" panose="020B0503030403020204" pitchFamily="34" charset="0"/>
              </a:rPr>
              <a:t>Backstage</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view</a:t>
            </a:r>
            <a:r>
              <a:rPr lang="en-US" b="0" i="0" dirty="0">
                <a:solidFill>
                  <a:srgbClr val="4E4E4E"/>
                </a:solidFill>
                <a:effectLst/>
                <a:latin typeface="Source Sans Pro" panose="020B0503030403020204" pitchFamily="34" charset="0"/>
              </a:rPr>
              <a:t>.</a:t>
            </a:r>
          </a:p>
          <a:p>
            <a:pPr marL="285750" indent="-285750">
              <a:buFont typeface="Arial" panose="020B0604020202020204" pitchFamily="34" charset="0"/>
              <a:buChar char="•"/>
            </a:pPr>
            <a:r>
              <a:rPr lang="en-US" b="0" i="0" dirty="0">
                <a:solidFill>
                  <a:srgbClr val="4E4E4E"/>
                </a:solidFill>
                <a:effectLst/>
                <a:latin typeface="inherit"/>
              </a:rPr>
              <a:t>Select </a:t>
            </a:r>
            <a:r>
              <a:rPr lang="en-US" b="1" i="0" dirty="0">
                <a:solidFill>
                  <a:srgbClr val="4E4E4E"/>
                </a:solidFill>
                <a:effectLst/>
                <a:latin typeface="inherit"/>
              </a:rPr>
              <a:t>New</a:t>
            </a:r>
            <a:r>
              <a:rPr lang="en-US" b="0" i="0" dirty="0">
                <a:solidFill>
                  <a:srgbClr val="4E4E4E"/>
                </a:solidFill>
                <a:effectLst/>
                <a:latin typeface="inherit"/>
              </a:rPr>
              <a:t>. Several templates will appear below the </a:t>
            </a:r>
            <a:r>
              <a:rPr lang="en-US" b="1" i="0" dirty="0">
                <a:solidFill>
                  <a:srgbClr val="4E4E4E"/>
                </a:solidFill>
                <a:effectLst/>
                <a:latin typeface="inherit"/>
              </a:rPr>
              <a:t>Blank workbook</a:t>
            </a:r>
            <a:r>
              <a:rPr lang="en-US" b="0" i="0" dirty="0">
                <a:solidFill>
                  <a:srgbClr val="4E4E4E"/>
                </a:solidFill>
                <a:effectLst/>
                <a:latin typeface="inherit"/>
              </a:rPr>
              <a:t> option.</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a </a:t>
            </a:r>
            <a:r>
              <a:rPr lang="en-US" b="1" i="0" dirty="0">
                <a:solidFill>
                  <a:srgbClr val="4E4E4E"/>
                </a:solidFill>
                <a:effectLst/>
                <a:latin typeface="Source Sans Pro" panose="020B0503030403020204" pitchFamily="34" charset="0"/>
              </a:rPr>
              <a:t>template</a:t>
            </a:r>
            <a:r>
              <a:rPr lang="en-US" b="0" i="0" dirty="0">
                <a:solidFill>
                  <a:srgbClr val="4E4E4E"/>
                </a:solidFill>
                <a:effectLst/>
                <a:latin typeface="Source Sans Pro" panose="020B0503030403020204" pitchFamily="34" charset="0"/>
              </a:rPr>
              <a:t> to review it.</a:t>
            </a:r>
          </a:p>
          <a:p>
            <a:pPr marL="285750" indent="-285750">
              <a:buFont typeface="Arial" panose="020B0604020202020204" pitchFamily="34" charset="0"/>
              <a:buChar char="•"/>
            </a:pPr>
            <a:r>
              <a:rPr lang="en-US" b="0" i="0" dirty="0">
                <a:solidFill>
                  <a:srgbClr val="4E4E4E"/>
                </a:solidFill>
                <a:effectLst/>
                <a:latin typeface="inherit"/>
              </a:rPr>
              <a:t>A </a:t>
            </a:r>
            <a:r>
              <a:rPr lang="en-US" b="1" i="0" dirty="0">
                <a:solidFill>
                  <a:srgbClr val="4E4E4E"/>
                </a:solidFill>
                <a:effectLst/>
                <a:latin typeface="inherit"/>
              </a:rPr>
              <a:t>preview</a:t>
            </a:r>
            <a:r>
              <a:rPr lang="en-US" b="0" i="0" dirty="0">
                <a:solidFill>
                  <a:srgbClr val="4E4E4E"/>
                </a:solidFill>
                <a:effectLst/>
                <a:latin typeface="inherit"/>
              </a:rPr>
              <a:t> of the template will appear, along with </a:t>
            </a:r>
            <a:r>
              <a:rPr lang="en-US" b="1" i="0" dirty="0">
                <a:solidFill>
                  <a:srgbClr val="4E4E4E"/>
                </a:solidFill>
                <a:effectLst/>
                <a:latin typeface="inherit"/>
              </a:rPr>
              <a:t>additional</a:t>
            </a:r>
            <a:r>
              <a:rPr lang="en-US" b="0" i="0" dirty="0">
                <a:solidFill>
                  <a:srgbClr val="4E4E4E"/>
                </a:solidFill>
                <a:effectLst/>
                <a:latin typeface="inherit"/>
              </a:rPr>
              <a:t> </a:t>
            </a:r>
            <a:r>
              <a:rPr lang="en-US" b="1" i="0" dirty="0">
                <a:solidFill>
                  <a:srgbClr val="4E4E4E"/>
                </a:solidFill>
                <a:effectLst/>
                <a:latin typeface="inherit"/>
              </a:rPr>
              <a:t>information</a:t>
            </a:r>
            <a:r>
              <a:rPr lang="en-US" b="0" i="0" dirty="0">
                <a:solidFill>
                  <a:srgbClr val="4E4E4E"/>
                </a:solidFill>
                <a:effectLst/>
                <a:latin typeface="inherit"/>
              </a:rPr>
              <a:t> on how the template can be used.</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Click </a:t>
            </a:r>
            <a:r>
              <a:rPr lang="en-US" b="1" i="0" dirty="0">
                <a:solidFill>
                  <a:srgbClr val="4E4E4E"/>
                </a:solidFill>
                <a:effectLst/>
                <a:latin typeface="Source Sans Pro" panose="020B0503030403020204" pitchFamily="34" charset="0"/>
              </a:rPr>
              <a:t>Create </a:t>
            </a:r>
            <a:r>
              <a:rPr lang="en-US" b="0" i="0" dirty="0">
                <a:solidFill>
                  <a:srgbClr val="4E4E4E"/>
                </a:solidFill>
                <a:effectLst/>
                <a:latin typeface="Source Sans Pro" panose="020B0503030403020204" pitchFamily="34" charset="0"/>
              </a:rPr>
              <a:t>to use the selected template.</a:t>
            </a: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inherit"/>
              </a:rPr>
              <a:t>A new workbook will appear with the </a:t>
            </a:r>
            <a:r>
              <a:rPr lang="en-US" b="1" i="0" dirty="0">
                <a:solidFill>
                  <a:srgbClr val="4E4E4E"/>
                </a:solidFill>
                <a:effectLst/>
                <a:latin typeface="inherit"/>
              </a:rPr>
              <a:t>selected</a:t>
            </a:r>
            <a:r>
              <a:rPr lang="en-US" b="0" i="0" dirty="0">
                <a:solidFill>
                  <a:srgbClr val="4E4E4E"/>
                </a:solidFill>
                <a:effectLst/>
                <a:latin typeface="inherit"/>
              </a:rPr>
              <a:t> </a:t>
            </a:r>
            <a:r>
              <a:rPr lang="en-US" b="1" i="0" dirty="0">
                <a:solidFill>
                  <a:srgbClr val="4E4E4E"/>
                </a:solidFill>
                <a:effectLst/>
                <a:latin typeface="inherit"/>
              </a:rPr>
              <a:t>template</a:t>
            </a:r>
            <a:r>
              <a:rPr lang="en-US" b="0" i="0" dirty="0">
                <a:solidFill>
                  <a:srgbClr val="4E4E4E"/>
                </a:solidFill>
                <a:effectLst/>
                <a:latin typeface="inherit"/>
              </a:rPr>
              <a:t>.</a:t>
            </a:r>
          </a:p>
        </p:txBody>
      </p:sp>
      <p:pic>
        <p:nvPicPr>
          <p:cNvPr id="11266" name="Picture 2" descr="Click File to go to the Backstage View">
            <a:extLst>
              <a:ext uri="{FF2B5EF4-FFF2-40B4-BE49-F238E27FC236}">
                <a16:creationId xmlns:a16="http://schemas.microsoft.com/office/drawing/2014/main" id="{B096906D-66EE-8D64-95F6-DD399546CC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7850" y="400110"/>
            <a:ext cx="2143125" cy="141922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Selecting a template">
            <a:extLst>
              <a:ext uri="{FF2B5EF4-FFF2-40B4-BE49-F238E27FC236}">
                <a16:creationId xmlns:a16="http://schemas.microsoft.com/office/drawing/2014/main" id="{19EEDEE9-88F1-64A0-2A45-87D6F42BB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00" y="3444786"/>
            <a:ext cx="4201905" cy="3284877"/>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Creating a new workbook with a template">
            <a:extLst>
              <a:ext uri="{FF2B5EF4-FFF2-40B4-BE49-F238E27FC236}">
                <a16:creationId xmlns:a16="http://schemas.microsoft.com/office/drawing/2014/main" id="{D38B6FD5-6DB0-7570-BC8F-9CF38F0316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907" y="3428999"/>
            <a:ext cx="6867412" cy="3284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154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EC1333-C446-AE9E-C31F-8380405AB60E}"/>
              </a:ext>
            </a:extLst>
          </p:cNvPr>
          <p:cNvSpPr txBox="1"/>
          <p:nvPr/>
        </p:nvSpPr>
        <p:spPr>
          <a:xfrm>
            <a:off x="0" y="0"/>
            <a:ext cx="9951720" cy="400110"/>
          </a:xfrm>
          <a:prstGeom prst="rect">
            <a:avLst/>
          </a:prstGeom>
          <a:solidFill>
            <a:srgbClr val="00608B"/>
          </a:solidFill>
        </p:spPr>
        <p:txBody>
          <a:bodyPr wrap="square">
            <a:spAutoFit/>
          </a:bodyPr>
          <a:lstStyle/>
          <a:p>
            <a:pPr algn="ctr" fontAlgn="base"/>
            <a:r>
              <a:rPr lang="en-US" sz="2000" b="0" i="0" dirty="0">
                <a:solidFill>
                  <a:schemeClr val="bg1"/>
                </a:solidFill>
                <a:effectLst/>
                <a:latin typeface="Source Sans Pro" panose="020B0503030403020204" pitchFamily="34" charset="0"/>
              </a:rPr>
              <a:t>To insert a new worksheet:</a:t>
            </a:r>
          </a:p>
        </p:txBody>
      </p:sp>
      <p:sp>
        <p:nvSpPr>
          <p:cNvPr id="3" name="TextBox 2">
            <a:extLst>
              <a:ext uri="{FF2B5EF4-FFF2-40B4-BE49-F238E27FC236}">
                <a16:creationId xmlns:a16="http://schemas.microsoft.com/office/drawing/2014/main" id="{6DE8F4BC-2C80-B6D2-4939-2CFA90274977}"/>
              </a:ext>
            </a:extLst>
          </p:cNvPr>
          <p:cNvSpPr txBox="1"/>
          <p:nvPr/>
        </p:nvSpPr>
        <p:spPr>
          <a:xfrm>
            <a:off x="141279" y="509166"/>
            <a:ext cx="5611906" cy="923330"/>
          </a:xfrm>
          <a:prstGeom prst="rect">
            <a:avLst/>
          </a:prstGeom>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Locate and select the </a:t>
            </a:r>
            <a:r>
              <a:rPr lang="en-US" b="1" i="0" dirty="0">
                <a:solidFill>
                  <a:srgbClr val="4E4E4E"/>
                </a:solidFill>
                <a:effectLst/>
                <a:latin typeface="Source Sans Pro" panose="020B0503030403020204" pitchFamily="34" charset="0"/>
              </a:rPr>
              <a:t>New sheet</a:t>
            </a:r>
            <a:r>
              <a:rPr lang="en-US" b="0" i="0" dirty="0">
                <a:solidFill>
                  <a:srgbClr val="4E4E4E"/>
                </a:solidFill>
                <a:effectLst/>
                <a:latin typeface="Source Sans Pro" panose="020B0503030403020204" pitchFamily="34" charset="0"/>
              </a:rPr>
              <a:t> button near the bottom-right corner of the Excel window.</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A </a:t>
            </a:r>
            <a:r>
              <a:rPr lang="en-US" b="1" i="0" dirty="0">
                <a:solidFill>
                  <a:srgbClr val="4E4E4E"/>
                </a:solidFill>
                <a:effectLst/>
                <a:latin typeface="Source Sans Pro" panose="020B0503030403020204" pitchFamily="34" charset="0"/>
              </a:rPr>
              <a:t>new blank worksheet</a:t>
            </a:r>
            <a:r>
              <a:rPr lang="en-US" b="0" i="0" dirty="0">
                <a:solidFill>
                  <a:srgbClr val="4E4E4E"/>
                </a:solidFill>
                <a:effectLst/>
                <a:latin typeface="Source Sans Pro" panose="020B0503030403020204" pitchFamily="34" charset="0"/>
              </a:rPr>
              <a:t> will appear.</a:t>
            </a:r>
          </a:p>
        </p:txBody>
      </p:sp>
      <p:pic>
        <p:nvPicPr>
          <p:cNvPr id="26626" name="Picture 2" descr="adding a new worksheet">
            <a:extLst>
              <a:ext uri="{FF2B5EF4-FFF2-40B4-BE49-F238E27FC236}">
                <a16:creationId xmlns:a16="http://schemas.microsoft.com/office/drawing/2014/main" id="{42BEBA4E-C777-E56A-5D7B-A6CD2D11F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772" y="1474223"/>
            <a:ext cx="50673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the new, blank worksheet added to the workbook">
            <a:extLst>
              <a:ext uri="{FF2B5EF4-FFF2-40B4-BE49-F238E27FC236}">
                <a16:creationId xmlns:a16="http://schemas.microsoft.com/office/drawing/2014/main" id="{C68F92FB-12BC-E192-0E9B-8A6DB20D2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9125" y="1474223"/>
            <a:ext cx="3997915"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934F340-F4BE-5F44-ADB5-C88ACB2AB622}"/>
              </a:ext>
            </a:extLst>
          </p:cNvPr>
          <p:cNvSpPr txBox="1"/>
          <p:nvPr/>
        </p:nvSpPr>
        <p:spPr>
          <a:xfrm>
            <a:off x="0" y="3429000"/>
            <a:ext cx="9951720" cy="400110"/>
          </a:xfrm>
          <a:prstGeom prst="rect">
            <a:avLst/>
          </a:prstGeom>
          <a:solidFill>
            <a:srgbClr val="00608B"/>
          </a:solidFill>
        </p:spPr>
        <p:txBody>
          <a:bodyPr wrap="square">
            <a:spAutoFit/>
          </a:bodyPr>
          <a:lstStyle/>
          <a:p>
            <a:pPr algn="ctr" fontAlgn="base"/>
            <a:r>
              <a:rPr lang="en-US" sz="2000" b="0" i="0">
                <a:solidFill>
                  <a:schemeClr val="bg1"/>
                </a:solidFill>
                <a:effectLst/>
                <a:latin typeface="Source Sans Pro" panose="020B0503030403020204" pitchFamily="34" charset="0"/>
              </a:rPr>
              <a:t>To copy a worksheet:</a:t>
            </a:r>
            <a:endParaRPr lang="en-US" sz="2000" b="0" i="0" dirty="0">
              <a:solidFill>
                <a:schemeClr val="bg1"/>
              </a:solidFill>
              <a:effectLst/>
              <a:latin typeface="Source Sans Pro" panose="020B0503030403020204" pitchFamily="34" charset="0"/>
            </a:endParaRPr>
          </a:p>
        </p:txBody>
      </p:sp>
      <p:sp>
        <p:nvSpPr>
          <p:cNvPr id="5" name="TextBox 4">
            <a:extLst>
              <a:ext uri="{FF2B5EF4-FFF2-40B4-BE49-F238E27FC236}">
                <a16:creationId xmlns:a16="http://schemas.microsoft.com/office/drawing/2014/main" id="{7F404198-BB82-5B26-EEF4-B9EC66973E0F}"/>
              </a:ext>
            </a:extLst>
          </p:cNvPr>
          <p:cNvSpPr txBox="1"/>
          <p:nvPr/>
        </p:nvSpPr>
        <p:spPr>
          <a:xfrm>
            <a:off x="141279" y="3952616"/>
            <a:ext cx="9118468" cy="2862322"/>
          </a:xfrm>
          <a:prstGeom prst="rect">
            <a:avLst/>
          </a:prstGeom>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Right-click the worksheet you want to copy, then select </a:t>
            </a:r>
            <a:r>
              <a:rPr lang="en-US" b="1" i="0" dirty="0">
                <a:solidFill>
                  <a:srgbClr val="4E4E4E"/>
                </a:solidFill>
                <a:effectLst/>
                <a:latin typeface="Source Sans Pro" panose="020B0503030403020204" pitchFamily="34" charset="0"/>
              </a:rPr>
              <a:t>Move or Copy </a:t>
            </a:r>
            <a:r>
              <a:rPr lang="en-US" b="0" i="0" dirty="0">
                <a:solidFill>
                  <a:srgbClr val="4E4E4E"/>
                </a:solidFill>
                <a:effectLst/>
                <a:latin typeface="Source Sans Pro" panose="020B0503030403020204" pitchFamily="34" charset="0"/>
              </a:rPr>
              <a:t>from the worksheet menu.</a:t>
            </a:r>
          </a:p>
          <a:p>
            <a:pPr marL="285750" indent="-285750" algn="l" fontAlgn="base">
              <a:buFont typeface="Arial" panose="020B0604020202020204" pitchFamily="34" charset="0"/>
              <a:buChar char="•"/>
            </a:pPr>
            <a:r>
              <a:rPr lang="en-US" b="0" i="0" dirty="0">
                <a:solidFill>
                  <a:srgbClr val="4E4E4E"/>
                </a:solidFill>
                <a:effectLst/>
                <a:latin typeface="inherit"/>
              </a:rPr>
              <a:t>The </a:t>
            </a:r>
            <a:r>
              <a:rPr lang="en-US" b="1" i="0" dirty="0">
                <a:solidFill>
                  <a:srgbClr val="4E4E4E"/>
                </a:solidFill>
                <a:effectLst/>
                <a:latin typeface="inherit"/>
              </a:rPr>
              <a:t>Move or Copy</a:t>
            </a:r>
            <a:r>
              <a:rPr lang="en-US" b="0" i="0" dirty="0">
                <a:solidFill>
                  <a:srgbClr val="4E4E4E"/>
                </a:solidFill>
                <a:effectLst/>
                <a:latin typeface="inherit"/>
              </a:rPr>
              <a:t> dialog box will appear. Choose where the sheet will appear in the</a:t>
            </a:r>
            <a:r>
              <a:rPr lang="en-US" b="1" i="0" dirty="0">
                <a:solidFill>
                  <a:srgbClr val="4E4E4E"/>
                </a:solidFill>
                <a:effectLst/>
                <a:latin typeface="inherit"/>
              </a:rPr>
              <a:t> Before sheet: </a:t>
            </a:r>
            <a:r>
              <a:rPr lang="en-US" b="0" i="0" dirty="0">
                <a:solidFill>
                  <a:srgbClr val="4E4E4E"/>
                </a:solidFill>
                <a:effectLst/>
                <a:latin typeface="inherit"/>
              </a:rPr>
              <a:t>field. In our example, we'll choose</a:t>
            </a:r>
            <a:r>
              <a:rPr lang="en-US" b="1" i="0" dirty="0">
                <a:solidFill>
                  <a:srgbClr val="4E4E4E"/>
                </a:solidFill>
                <a:effectLst/>
                <a:latin typeface="inherit"/>
              </a:rPr>
              <a:t> (move to end)</a:t>
            </a:r>
            <a:r>
              <a:rPr lang="en-US" b="0" i="0" dirty="0">
                <a:solidFill>
                  <a:srgbClr val="4E4E4E"/>
                </a:solidFill>
                <a:effectLst/>
                <a:latin typeface="inherit"/>
              </a:rPr>
              <a:t> to place the worksheet to the right of the existing worksheet.</a:t>
            </a:r>
          </a:p>
          <a:p>
            <a:pPr marL="285750" indent="-285750">
              <a:buFont typeface="Arial" panose="020B0604020202020204" pitchFamily="34" charset="0"/>
              <a:buChar char="•"/>
            </a:pPr>
            <a:r>
              <a:rPr lang="en-US" b="1" i="0" dirty="0">
                <a:solidFill>
                  <a:srgbClr val="4E4E4E"/>
                </a:solidFill>
                <a:effectLst/>
                <a:latin typeface="Source Sans Pro" panose="020B0503030403020204" pitchFamily="34" charset="0"/>
              </a:rPr>
              <a:t>Check the box</a:t>
            </a:r>
            <a:r>
              <a:rPr lang="en-US" b="0" i="0" dirty="0">
                <a:solidFill>
                  <a:srgbClr val="4E4E4E"/>
                </a:solidFill>
                <a:effectLst/>
                <a:latin typeface="Source Sans Pro" panose="020B0503030403020204" pitchFamily="34" charset="0"/>
              </a:rPr>
              <a:t> next to </a:t>
            </a:r>
            <a:r>
              <a:rPr lang="en-US" b="1" i="0" dirty="0">
                <a:solidFill>
                  <a:srgbClr val="4E4E4E"/>
                </a:solidFill>
                <a:effectLst/>
                <a:latin typeface="Source Sans Pro" panose="020B0503030403020204" pitchFamily="34" charset="0"/>
              </a:rPr>
              <a:t>Create a copy</a:t>
            </a:r>
            <a:r>
              <a:rPr lang="en-US" b="0" i="0" dirty="0">
                <a:solidFill>
                  <a:srgbClr val="4E4E4E"/>
                </a:solidFill>
                <a:effectLst/>
                <a:latin typeface="Source Sans Pro" panose="020B0503030403020204" pitchFamily="34" charset="0"/>
              </a:rPr>
              <a:t>, then click</a:t>
            </a:r>
            <a:r>
              <a:rPr lang="en-US" b="1" i="0" dirty="0">
                <a:solidFill>
                  <a:srgbClr val="4E4E4E"/>
                </a:solidFill>
                <a:effectLst/>
                <a:latin typeface="Source Sans Pro" panose="020B0503030403020204" pitchFamily="34" charset="0"/>
              </a:rPr>
              <a:t> OK</a:t>
            </a:r>
            <a:r>
              <a:rPr lang="en-US" b="0" i="0" dirty="0">
                <a:solidFill>
                  <a:srgbClr val="4E4E4E"/>
                </a:solidFill>
                <a:effectLst/>
                <a:latin typeface="Source Sans Pro" panose="020B0503030403020204" pitchFamily="34" charset="0"/>
              </a:rPr>
              <a:t>.</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worksheet will be </a:t>
            </a:r>
            <a:r>
              <a:rPr lang="en-US" b="1" i="0" dirty="0">
                <a:solidFill>
                  <a:srgbClr val="4E4E4E"/>
                </a:solidFill>
                <a:effectLst/>
                <a:latin typeface="Source Sans Pro" panose="020B0503030403020204" pitchFamily="34" charset="0"/>
              </a:rPr>
              <a:t>copied</a:t>
            </a:r>
            <a:r>
              <a:rPr lang="en-US" b="0" i="0" dirty="0">
                <a:solidFill>
                  <a:srgbClr val="4E4E4E"/>
                </a:solidFill>
                <a:effectLst/>
                <a:latin typeface="Source Sans Pro" panose="020B0503030403020204" pitchFamily="34" charset="0"/>
              </a:rPr>
              <a:t>. It will have the same title as the original worksheet, as well as a </a:t>
            </a:r>
            <a:r>
              <a:rPr lang="en-US" b="1" i="0" dirty="0">
                <a:solidFill>
                  <a:srgbClr val="4E4E4E"/>
                </a:solidFill>
                <a:effectLst/>
                <a:latin typeface="Source Sans Pro" panose="020B0503030403020204" pitchFamily="34" charset="0"/>
              </a:rPr>
              <a:t>version</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number</a:t>
            </a:r>
            <a:r>
              <a:rPr lang="en-US" b="0" i="0" dirty="0">
                <a:solidFill>
                  <a:srgbClr val="4E4E4E"/>
                </a:solidFill>
                <a:effectLst/>
                <a:latin typeface="Source Sans Pro" panose="020B0503030403020204" pitchFamily="34" charset="0"/>
              </a:rPr>
              <a:t>. In our example, we copied the </a:t>
            </a:r>
            <a:r>
              <a:rPr lang="en-US" b="1" i="0" dirty="0">
                <a:solidFill>
                  <a:srgbClr val="4E4E4E"/>
                </a:solidFill>
                <a:effectLst/>
                <a:latin typeface="Source Sans Pro" panose="020B0503030403020204" pitchFamily="34" charset="0"/>
              </a:rPr>
              <a:t>November</a:t>
            </a:r>
            <a:r>
              <a:rPr lang="en-US" b="0" i="0" dirty="0">
                <a:solidFill>
                  <a:srgbClr val="4E4E4E"/>
                </a:solidFill>
                <a:effectLst/>
                <a:latin typeface="Source Sans Pro" panose="020B0503030403020204" pitchFamily="34" charset="0"/>
              </a:rPr>
              <a:t> worksheet, so our new worksheet is named </a:t>
            </a:r>
            <a:r>
              <a:rPr lang="en-US" b="1" i="0" dirty="0">
                <a:solidFill>
                  <a:srgbClr val="4E4E4E"/>
                </a:solidFill>
                <a:effectLst/>
                <a:latin typeface="Source Sans Pro" panose="020B0503030403020204" pitchFamily="34" charset="0"/>
              </a:rPr>
              <a:t>November (2)</a:t>
            </a:r>
            <a:r>
              <a:rPr lang="en-US" b="0" i="0" dirty="0">
                <a:solidFill>
                  <a:srgbClr val="4E4E4E"/>
                </a:solidFill>
                <a:effectLst/>
                <a:latin typeface="Source Sans Pro" panose="020B0503030403020204" pitchFamily="34" charset="0"/>
              </a:rPr>
              <a:t>. All content from the November worksheet has also been copied to the new worksheet.</a:t>
            </a:r>
          </a:p>
        </p:txBody>
      </p:sp>
    </p:spTree>
    <p:extLst>
      <p:ext uri="{BB962C8B-B14F-4D97-AF65-F5344CB8AC3E}">
        <p14:creationId xmlns:p14="http://schemas.microsoft.com/office/powerpoint/2010/main" val="1477052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selecting the Move or Copy command">
            <a:extLst>
              <a:ext uri="{FF2B5EF4-FFF2-40B4-BE49-F238E27FC236}">
                <a16:creationId xmlns:a16="http://schemas.microsoft.com/office/drawing/2014/main" id="{1DE08A1C-DA91-7923-64F2-2E6482F071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15" y="452467"/>
            <a:ext cx="3242667" cy="2312223"/>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choosing the copy worksheet options in the dialog box">
            <a:extLst>
              <a:ext uri="{FF2B5EF4-FFF2-40B4-BE49-F238E27FC236}">
                <a16:creationId xmlns:a16="http://schemas.microsoft.com/office/drawing/2014/main" id="{B0EE7F3E-9560-2962-F328-D05320B13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7437" y="138876"/>
            <a:ext cx="3148742" cy="2939407"/>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descr="the duplicated worksheet">
            <a:extLst>
              <a:ext uri="{FF2B5EF4-FFF2-40B4-BE49-F238E27FC236}">
                <a16:creationId xmlns:a16="http://schemas.microsoft.com/office/drawing/2014/main" id="{9F58A4B4-69EA-8194-581E-6B3F816A2B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2934" y="956115"/>
            <a:ext cx="4591050" cy="1304925"/>
          </a:xfrm>
          <a:prstGeom prst="rect">
            <a:avLst/>
          </a:prstGeom>
          <a:noFill/>
          <a:extLst>
            <a:ext uri="{909E8E84-426E-40DD-AFC4-6F175D3DCCD1}">
              <a14:hiddenFill xmlns:a14="http://schemas.microsoft.com/office/drawing/2010/main">
                <a:solidFill>
                  <a:srgbClr val="FFFFFF"/>
                </a:solidFill>
              </a14:hiddenFill>
            </a:ext>
          </a:extLst>
        </p:spPr>
      </p:pic>
      <p:sp>
        <p:nvSpPr>
          <p:cNvPr id="2" name="Arrow: Right 1">
            <a:extLst>
              <a:ext uri="{FF2B5EF4-FFF2-40B4-BE49-F238E27FC236}">
                <a16:creationId xmlns:a16="http://schemas.microsoft.com/office/drawing/2014/main" id="{7C025C9A-FDB5-636C-B6AA-99F3D5CC951B}"/>
              </a:ext>
            </a:extLst>
          </p:cNvPr>
          <p:cNvSpPr/>
          <p:nvPr/>
        </p:nvSpPr>
        <p:spPr>
          <a:xfrm>
            <a:off x="3410682" y="1608577"/>
            <a:ext cx="436755" cy="424117"/>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93515B61-4A8A-F90B-8D57-4EA52231EC82}"/>
              </a:ext>
            </a:extLst>
          </p:cNvPr>
          <p:cNvSpPr/>
          <p:nvPr/>
        </p:nvSpPr>
        <p:spPr>
          <a:xfrm>
            <a:off x="6996179" y="1608576"/>
            <a:ext cx="436755" cy="424117"/>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2EFFB7B-320B-E644-4EDF-A374C0C5B397}"/>
              </a:ext>
            </a:extLst>
          </p:cNvPr>
          <p:cNvSpPr txBox="1"/>
          <p:nvPr/>
        </p:nvSpPr>
        <p:spPr>
          <a:xfrm>
            <a:off x="0" y="3087429"/>
            <a:ext cx="9537539" cy="400110"/>
          </a:xfrm>
          <a:prstGeom prst="rect">
            <a:avLst/>
          </a:prstGeom>
          <a:solidFill>
            <a:srgbClr val="00608B"/>
          </a:solidFill>
        </p:spPr>
        <p:txBody>
          <a:bodyPr wrap="square">
            <a:spAutoFit/>
          </a:bodyPr>
          <a:lstStyle/>
          <a:p>
            <a:pPr algn="ctr" fontAlgn="base"/>
            <a:r>
              <a:rPr lang="en-US" sz="2000" b="0" i="0">
                <a:solidFill>
                  <a:schemeClr val="bg1"/>
                </a:solidFill>
                <a:effectLst/>
                <a:latin typeface="Source Sans Pro" panose="020B0503030403020204" pitchFamily="34" charset="0"/>
              </a:rPr>
              <a:t>To change the worksheet tab color:</a:t>
            </a:r>
            <a:endParaRPr lang="en-US" sz="2000" b="0" i="0" dirty="0">
              <a:solidFill>
                <a:schemeClr val="bg1"/>
              </a:solidFill>
              <a:effectLst/>
              <a:latin typeface="Source Sans Pro" panose="020B0503030403020204" pitchFamily="34" charset="0"/>
            </a:endParaRPr>
          </a:p>
        </p:txBody>
      </p:sp>
      <p:sp>
        <p:nvSpPr>
          <p:cNvPr id="6" name="TextBox 5">
            <a:extLst>
              <a:ext uri="{FF2B5EF4-FFF2-40B4-BE49-F238E27FC236}">
                <a16:creationId xmlns:a16="http://schemas.microsoft.com/office/drawing/2014/main" id="{16B38944-52AC-A634-64B6-87C29CA0BF85}"/>
              </a:ext>
            </a:extLst>
          </p:cNvPr>
          <p:cNvSpPr txBox="1"/>
          <p:nvPr/>
        </p:nvSpPr>
        <p:spPr>
          <a:xfrm>
            <a:off x="393538" y="3591079"/>
            <a:ext cx="8750461" cy="1200329"/>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inherit"/>
              </a:rPr>
              <a:t>Right-click the desired worksheet tab, and hover the mouse over </a:t>
            </a:r>
            <a:r>
              <a:rPr lang="en-US" b="1" i="0" dirty="0">
                <a:solidFill>
                  <a:srgbClr val="4E4E4E"/>
                </a:solidFill>
                <a:effectLst/>
                <a:latin typeface="inherit"/>
              </a:rPr>
              <a:t>Tab Color</a:t>
            </a:r>
            <a:r>
              <a:rPr lang="en-US" b="0" i="0" dirty="0">
                <a:solidFill>
                  <a:srgbClr val="4E4E4E"/>
                </a:solidFill>
                <a:effectLst/>
                <a:latin typeface="inherit"/>
              </a:rPr>
              <a:t>. The </a:t>
            </a:r>
            <a:r>
              <a:rPr lang="en-US" b="1" i="0" dirty="0">
                <a:solidFill>
                  <a:srgbClr val="4E4E4E"/>
                </a:solidFill>
                <a:effectLst/>
                <a:latin typeface="inherit"/>
              </a:rPr>
              <a:t>Color</a:t>
            </a:r>
            <a:r>
              <a:rPr lang="en-US" b="0" i="0" dirty="0">
                <a:solidFill>
                  <a:srgbClr val="4E4E4E"/>
                </a:solidFill>
                <a:effectLst/>
                <a:latin typeface="inherit"/>
              </a:rPr>
              <a:t> menu will appear.</a:t>
            </a:r>
          </a:p>
          <a:p>
            <a:pPr marL="285750" indent="-285750" algn="l" fontAlgn="base">
              <a:buFont typeface="Arial" panose="020B0604020202020204" pitchFamily="34" charset="0"/>
              <a:buChar char="•"/>
            </a:pPr>
            <a:r>
              <a:rPr lang="en-US" b="0" i="0" dirty="0">
                <a:solidFill>
                  <a:srgbClr val="4E4E4E"/>
                </a:solidFill>
                <a:effectLst/>
                <a:latin typeface="inherit"/>
              </a:rPr>
              <a:t>Select the desired </a:t>
            </a:r>
            <a:r>
              <a:rPr lang="en-US" b="1" i="0" dirty="0">
                <a:solidFill>
                  <a:srgbClr val="4E4E4E"/>
                </a:solidFill>
                <a:effectLst/>
                <a:latin typeface="inherit"/>
              </a:rPr>
              <a:t>color</a:t>
            </a:r>
            <a:r>
              <a:rPr lang="en-US" b="0" i="0" dirty="0">
                <a:solidFill>
                  <a:srgbClr val="4E4E4E"/>
                </a:solidFill>
                <a:effectLst/>
                <a:latin typeface="inherit"/>
              </a:rPr>
              <a:t>.</a:t>
            </a: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The worksheet tab color will be </a:t>
            </a:r>
            <a:r>
              <a:rPr lang="en-US" b="1" i="0" dirty="0">
                <a:solidFill>
                  <a:srgbClr val="4E4E4E"/>
                </a:solidFill>
                <a:effectLst/>
                <a:latin typeface="Source Sans Pro" panose="020B0503030403020204" pitchFamily="34" charset="0"/>
              </a:rPr>
              <a:t>changed</a:t>
            </a:r>
            <a:r>
              <a:rPr lang="en-US" b="0" i="0" dirty="0">
                <a:solidFill>
                  <a:srgbClr val="4E4E4E"/>
                </a:solidFill>
                <a:effectLst/>
                <a:latin typeface="Source Sans Pro" panose="020B0503030403020204" pitchFamily="34" charset="0"/>
              </a:rPr>
              <a:t>.</a:t>
            </a:r>
            <a:endParaRPr lang="en-US" b="0" i="0" dirty="0">
              <a:solidFill>
                <a:srgbClr val="4E4E4E"/>
              </a:solidFill>
              <a:effectLst/>
              <a:latin typeface="inherit"/>
            </a:endParaRPr>
          </a:p>
        </p:txBody>
      </p:sp>
      <p:pic>
        <p:nvPicPr>
          <p:cNvPr id="27656" name="Picture 8" descr="choosing a worksheet color">
            <a:extLst>
              <a:ext uri="{FF2B5EF4-FFF2-40B4-BE49-F238E27FC236}">
                <a16:creationId xmlns:a16="http://schemas.microsoft.com/office/drawing/2014/main" id="{CF7F934D-E96E-F6E0-AF2A-C6BAC02436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6047" y="4790958"/>
            <a:ext cx="3489585" cy="2030975"/>
          </a:xfrm>
          <a:prstGeom prst="rect">
            <a:avLst/>
          </a:prstGeom>
          <a:noFill/>
          <a:extLst>
            <a:ext uri="{909E8E84-426E-40DD-AFC4-6F175D3DCCD1}">
              <a14:hiddenFill xmlns:a14="http://schemas.microsoft.com/office/drawing/2010/main">
                <a:solidFill>
                  <a:srgbClr val="FFFFFF"/>
                </a:solidFill>
              </a14:hiddenFill>
            </a:ext>
          </a:extLst>
        </p:spPr>
      </p:pic>
      <p:pic>
        <p:nvPicPr>
          <p:cNvPr id="27658" name="Picture 10" descr="the applied worksheet color">
            <a:extLst>
              <a:ext uri="{FF2B5EF4-FFF2-40B4-BE49-F238E27FC236}">
                <a16:creationId xmlns:a16="http://schemas.microsoft.com/office/drawing/2014/main" id="{61278565-45AB-B453-3BED-6E35460206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8141" y="4791408"/>
            <a:ext cx="3489585" cy="2030525"/>
          </a:xfrm>
          <a:prstGeom prst="rect">
            <a:avLst/>
          </a:prstGeom>
          <a:noFill/>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E344AA22-781A-A3DF-E6EC-21E2C6032DE5}"/>
              </a:ext>
            </a:extLst>
          </p:cNvPr>
          <p:cNvSpPr/>
          <p:nvPr/>
        </p:nvSpPr>
        <p:spPr>
          <a:xfrm>
            <a:off x="4800131" y="5594386"/>
            <a:ext cx="888010" cy="424117"/>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1787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DE9ADB-134C-CC4D-EF96-49852770FAD0}"/>
              </a:ext>
            </a:extLst>
          </p:cNvPr>
          <p:cNvSpPr txBox="1"/>
          <p:nvPr/>
        </p:nvSpPr>
        <p:spPr>
          <a:xfrm>
            <a:off x="0" y="0"/>
            <a:ext cx="9951720" cy="400110"/>
          </a:xfrm>
          <a:prstGeom prst="rect">
            <a:avLst/>
          </a:prstGeom>
          <a:solidFill>
            <a:srgbClr val="00608B"/>
          </a:solidFill>
        </p:spPr>
        <p:txBody>
          <a:bodyPr wrap="square">
            <a:spAutoFit/>
          </a:bodyPr>
          <a:lstStyle/>
          <a:p>
            <a:pPr algn="ctr" fontAlgn="base"/>
            <a:r>
              <a:rPr lang="en-US" sz="2000" b="0" i="0">
                <a:solidFill>
                  <a:schemeClr val="bg1"/>
                </a:solidFill>
                <a:effectLst/>
                <a:latin typeface="Source Sans Pro" panose="020B0503030403020204" pitchFamily="34" charset="0"/>
              </a:rPr>
              <a:t>To group worksheets:</a:t>
            </a:r>
            <a:endParaRPr lang="en-US" sz="2000" b="0" i="0" dirty="0">
              <a:solidFill>
                <a:schemeClr val="bg1"/>
              </a:solidFill>
              <a:effectLst/>
              <a:latin typeface="Source Sans Pro" panose="020B0503030403020204" pitchFamily="34" charset="0"/>
            </a:endParaRPr>
          </a:p>
        </p:txBody>
      </p:sp>
      <p:sp>
        <p:nvSpPr>
          <p:cNvPr id="5" name="TextBox 4">
            <a:extLst>
              <a:ext uri="{FF2B5EF4-FFF2-40B4-BE49-F238E27FC236}">
                <a16:creationId xmlns:a16="http://schemas.microsoft.com/office/drawing/2014/main" id="{B5903D88-825C-4B60-F812-FF6C8373F234}"/>
              </a:ext>
            </a:extLst>
          </p:cNvPr>
          <p:cNvSpPr txBox="1"/>
          <p:nvPr/>
        </p:nvSpPr>
        <p:spPr>
          <a:xfrm>
            <a:off x="245963" y="559288"/>
            <a:ext cx="6094070" cy="2031325"/>
          </a:xfrm>
          <a:prstGeom prst="rect">
            <a:avLst/>
          </a:prstGeom>
          <a:noFill/>
        </p:spPr>
        <p:txBody>
          <a:bodyPr wrap="square">
            <a:spAutoFit/>
          </a:bodyPr>
          <a:lstStyle/>
          <a:p>
            <a:pPr marL="285750" indent="-285750">
              <a:buFont typeface="Arial" panose="020B0604020202020204" pitchFamily="34" charset="0"/>
              <a:buChar char="•"/>
            </a:pPr>
            <a:r>
              <a:rPr lang="en-US" dirty="0"/>
              <a:t>Select the first worksheet you want to include in the worksheet group.</a:t>
            </a:r>
          </a:p>
          <a:p>
            <a:pPr marL="285750" indent="-285750">
              <a:buFont typeface="Arial" panose="020B0604020202020204" pitchFamily="34" charset="0"/>
              <a:buChar char="•"/>
            </a:pPr>
            <a:r>
              <a:rPr lang="en-US" dirty="0"/>
              <a:t>Press and hold the Ctrl key on your keyboard. Select the next worksheet you want in the group.</a:t>
            </a:r>
          </a:p>
          <a:p>
            <a:pPr marL="285750" indent="-285750">
              <a:buFont typeface="Arial" panose="020B0604020202020204" pitchFamily="34" charset="0"/>
              <a:buChar char="•"/>
            </a:pPr>
            <a:r>
              <a:rPr lang="en-US" dirty="0"/>
              <a:t>Continue to select worksheets until all of the worksheets you want to group are selected, then release the Ctrl key. The worksheets are now grouped.</a:t>
            </a:r>
          </a:p>
        </p:txBody>
      </p:sp>
      <p:pic>
        <p:nvPicPr>
          <p:cNvPr id="28677" name="Picture 5" descr="selecting the first worksheet in a group">
            <a:extLst>
              <a:ext uri="{FF2B5EF4-FFF2-40B4-BE49-F238E27FC236}">
                <a16:creationId xmlns:a16="http://schemas.microsoft.com/office/drawing/2014/main" id="{5C25638F-6441-D04A-DDB5-A423D49098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507" y="2776725"/>
            <a:ext cx="5724525" cy="990600"/>
          </a:xfrm>
          <a:prstGeom prst="rect">
            <a:avLst/>
          </a:prstGeom>
          <a:noFill/>
          <a:extLst>
            <a:ext uri="{909E8E84-426E-40DD-AFC4-6F175D3DCCD1}">
              <a14:hiddenFill xmlns:a14="http://schemas.microsoft.com/office/drawing/2010/main">
                <a:solidFill>
                  <a:srgbClr val="FFFFFF"/>
                </a:solidFill>
              </a14:hiddenFill>
            </a:ext>
          </a:extLst>
        </p:spPr>
      </p:pic>
      <p:pic>
        <p:nvPicPr>
          <p:cNvPr id="28679" name="Picture 7" descr="adding a worksheet to a group">
            <a:extLst>
              <a:ext uri="{FF2B5EF4-FFF2-40B4-BE49-F238E27FC236}">
                <a16:creationId xmlns:a16="http://schemas.microsoft.com/office/drawing/2014/main" id="{D1E5B7D8-CBB5-C6D9-70C5-26103E76F8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506" y="4037656"/>
            <a:ext cx="5724525" cy="1000125"/>
          </a:xfrm>
          <a:prstGeom prst="rect">
            <a:avLst/>
          </a:prstGeom>
          <a:noFill/>
          <a:extLst>
            <a:ext uri="{909E8E84-426E-40DD-AFC4-6F175D3DCCD1}">
              <a14:hiddenFill xmlns:a14="http://schemas.microsoft.com/office/drawing/2010/main">
                <a:solidFill>
                  <a:srgbClr val="FFFFFF"/>
                </a:solidFill>
              </a14:hiddenFill>
            </a:ext>
          </a:extLst>
        </p:spPr>
      </p:pic>
      <p:pic>
        <p:nvPicPr>
          <p:cNvPr id="28681" name="Picture 9" descr="the grouped worksheets">
            <a:extLst>
              <a:ext uri="{FF2B5EF4-FFF2-40B4-BE49-F238E27FC236}">
                <a16:creationId xmlns:a16="http://schemas.microsoft.com/office/drawing/2014/main" id="{AEFF3358-FA66-C84F-1FFE-CBEEA41104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507" y="5308112"/>
            <a:ext cx="5724525" cy="990600"/>
          </a:xfrm>
          <a:prstGeom prst="rect">
            <a:avLst/>
          </a:prstGeom>
          <a:noFill/>
          <a:extLst>
            <a:ext uri="{909E8E84-426E-40DD-AFC4-6F175D3DCCD1}">
              <a14:hiddenFill xmlns:a14="http://schemas.microsoft.com/office/drawing/2010/main">
                <a:solidFill>
                  <a:srgbClr val="FFFFFF"/>
                </a:solidFill>
              </a14:hiddenFill>
            </a:ext>
          </a:extLst>
        </p:spPr>
      </p:pic>
      <p:sp>
        <p:nvSpPr>
          <p:cNvPr id="6" name="Arrow: Down 5">
            <a:extLst>
              <a:ext uri="{FF2B5EF4-FFF2-40B4-BE49-F238E27FC236}">
                <a16:creationId xmlns:a16="http://schemas.microsoft.com/office/drawing/2014/main" id="{E009DE38-BCC0-A5BF-3753-CC4491E37338}"/>
              </a:ext>
            </a:extLst>
          </p:cNvPr>
          <p:cNvSpPr/>
          <p:nvPr/>
        </p:nvSpPr>
        <p:spPr>
          <a:xfrm>
            <a:off x="3142775" y="3767325"/>
            <a:ext cx="300446" cy="392410"/>
          </a:xfrm>
          <a:prstGeom prst="down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08DA6166-04CD-EC93-9F66-097B9D0C165A}"/>
              </a:ext>
            </a:extLst>
          </p:cNvPr>
          <p:cNvSpPr/>
          <p:nvPr/>
        </p:nvSpPr>
        <p:spPr>
          <a:xfrm>
            <a:off x="3142775" y="5037781"/>
            <a:ext cx="300446" cy="392410"/>
          </a:xfrm>
          <a:prstGeom prst="down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2035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DE9ADB-134C-CC4D-EF96-49852770FAD0}"/>
              </a:ext>
            </a:extLst>
          </p:cNvPr>
          <p:cNvSpPr txBox="1"/>
          <p:nvPr/>
        </p:nvSpPr>
        <p:spPr>
          <a:xfrm>
            <a:off x="0" y="0"/>
            <a:ext cx="9951720" cy="400110"/>
          </a:xfrm>
          <a:prstGeom prst="rect">
            <a:avLst/>
          </a:prstGeom>
          <a:solidFill>
            <a:srgbClr val="00608B"/>
          </a:solidFill>
        </p:spPr>
        <p:txBody>
          <a:bodyPr wrap="square">
            <a:spAutoFit/>
          </a:bodyPr>
          <a:lstStyle/>
          <a:p>
            <a:pPr algn="ctr" fontAlgn="base"/>
            <a:r>
              <a:rPr lang="en-US" sz="2000" b="0" i="0">
                <a:solidFill>
                  <a:schemeClr val="bg1"/>
                </a:solidFill>
                <a:effectLst/>
                <a:latin typeface="Source Sans Pro" panose="020B0503030403020204" pitchFamily="34" charset="0"/>
              </a:rPr>
              <a:t>To ungroup worksheets:</a:t>
            </a:r>
            <a:endParaRPr lang="en-US" sz="2000" b="0" i="0" dirty="0">
              <a:solidFill>
                <a:schemeClr val="bg1"/>
              </a:solidFill>
              <a:effectLst/>
              <a:latin typeface="Source Sans Pro" panose="020B0503030403020204" pitchFamily="34" charset="0"/>
            </a:endParaRPr>
          </a:p>
        </p:txBody>
      </p:sp>
      <p:sp>
        <p:nvSpPr>
          <p:cNvPr id="5" name="TextBox 4">
            <a:extLst>
              <a:ext uri="{FF2B5EF4-FFF2-40B4-BE49-F238E27FC236}">
                <a16:creationId xmlns:a16="http://schemas.microsoft.com/office/drawing/2014/main" id="{B5903D88-825C-4B60-F812-FF6C8373F234}"/>
              </a:ext>
            </a:extLst>
          </p:cNvPr>
          <p:cNvSpPr txBox="1"/>
          <p:nvPr/>
        </p:nvSpPr>
        <p:spPr>
          <a:xfrm>
            <a:off x="245963" y="559288"/>
            <a:ext cx="6094070" cy="1477328"/>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Right-click a worksheet in the group, then select </a:t>
            </a:r>
            <a:r>
              <a:rPr lang="en-US" b="1" i="0" dirty="0">
                <a:solidFill>
                  <a:srgbClr val="4E4E4E"/>
                </a:solidFill>
                <a:effectLst/>
                <a:latin typeface="Source Sans Pro" panose="020B0503030403020204" pitchFamily="34" charset="0"/>
              </a:rPr>
              <a:t>Ungroup</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Sheets</a:t>
            </a:r>
            <a:r>
              <a:rPr lang="en-US" b="0" i="0" dirty="0">
                <a:solidFill>
                  <a:srgbClr val="4E4E4E"/>
                </a:solidFill>
                <a:effectLst/>
                <a:latin typeface="Source Sans Pro" panose="020B0503030403020204" pitchFamily="34" charset="0"/>
              </a:rPr>
              <a:t> from the worksheet</a:t>
            </a:r>
            <a:r>
              <a:rPr lang="en-US" b="1" i="0" dirty="0">
                <a:solidFill>
                  <a:srgbClr val="4E4E4E"/>
                </a:solidFill>
                <a:effectLst/>
                <a:latin typeface="Source Sans Pro" panose="020B0503030403020204" pitchFamily="34" charset="0"/>
              </a:rPr>
              <a:t> </a:t>
            </a:r>
            <a:r>
              <a:rPr lang="en-US" b="0" i="0" dirty="0">
                <a:solidFill>
                  <a:srgbClr val="4E4E4E"/>
                </a:solidFill>
                <a:effectLst/>
                <a:latin typeface="Source Sans Pro" panose="020B0503030403020204" pitchFamily="34" charset="0"/>
              </a:rPr>
              <a:t>menu.</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worksheets will be </a:t>
            </a:r>
            <a:r>
              <a:rPr lang="en-US" b="1" i="0" dirty="0">
                <a:solidFill>
                  <a:srgbClr val="4E4E4E"/>
                </a:solidFill>
                <a:effectLst/>
                <a:latin typeface="Source Sans Pro" panose="020B0503030403020204" pitchFamily="34" charset="0"/>
              </a:rPr>
              <a:t>ungrouped</a:t>
            </a:r>
            <a:r>
              <a:rPr lang="en-US" b="0" i="0" dirty="0">
                <a:solidFill>
                  <a:srgbClr val="4E4E4E"/>
                </a:solidFill>
                <a:effectLst/>
                <a:latin typeface="Source Sans Pro" panose="020B0503030403020204" pitchFamily="34" charset="0"/>
              </a:rPr>
              <a:t>. Alternatively, you can simply click any worksheet not included in the group to </a:t>
            </a:r>
            <a:r>
              <a:rPr lang="en-US" b="1" i="0" dirty="0">
                <a:solidFill>
                  <a:srgbClr val="4E4E4E"/>
                </a:solidFill>
                <a:effectLst/>
                <a:latin typeface="Source Sans Pro" panose="020B0503030403020204" pitchFamily="34" charset="0"/>
              </a:rPr>
              <a:t>ungroup all worksheets</a:t>
            </a:r>
            <a:r>
              <a:rPr lang="en-US" b="0" i="0" dirty="0">
                <a:solidFill>
                  <a:srgbClr val="4E4E4E"/>
                </a:solidFill>
                <a:effectLst/>
                <a:latin typeface="Source Sans Pro" panose="020B0503030403020204" pitchFamily="34" charset="0"/>
              </a:rPr>
              <a:t>.</a:t>
            </a:r>
            <a:endParaRPr lang="en-US" dirty="0"/>
          </a:p>
        </p:txBody>
      </p:sp>
      <p:pic>
        <p:nvPicPr>
          <p:cNvPr id="29700" name="Picture 4" descr="ungrouping worksheets">
            <a:extLst>
              <a:ext uri="{FF2B5EF4-FFF2-40B4-BE49-F238E27FC236}">
                <a16:creationId xmlns:a16="http://schemas.microsoft.com/office/drawing/2014/main" id="{8EC520C2-9693-1FA3-089B-FE399AD68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031" y="2195794"/>
            <a:ext cx="5248275" cy="3514725"/>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the ungrouped worksheets">
            <a:extLst>
              <a:ext uri="{FF2B5EF4-FFF2-40B4-BE49-F238E27FC236}">
                <a16:creationId xmlns:a16="http://schemas.microsoft.com/office/drawing/2014/main" id="{346903C2-A193-0763-6AD3-F9F7798FA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819" y="3205342"/>
            <a:ext cx="5391150" cy="933450"/>
          </a:xfrm>
          <a:prstGeom prst="rect">
            <a:avLst/>
          </a:prstGeom>
          <a:noFill/>
          <a:extLst>
            <a:ext uri="{909E8E84-426E-40DD-AFC4-6F175D3DCCD1}">
              <a14:hiddenFill xmlns:a14="http://schemas.microsoft.com/office/drawing/2010/main">
                <a:solidFill>
                  <a:srgbClr val="FFFFFF"/>
                </a:solidFill>
              </a14:hiddenFill>
            </a:ext>
          </a:extLst>
        </p:spPr>
      </p:pic>
      <p:sp>
        <p:nvSpPr>
          <p:cNvPr id="3" name="Arrow: Right 2">
            <a:extLst>
              <a:ext uri="{FF2B5EF4-FFF2-40B4-BE49-F238E27FC236}">
                <a16:creationId xmlns:a16="http://schemas.microsoft.com/office/drawing/2014/main" id="{02290B14-5CC0-D17F-0DC5-16CD67D02C91}"/>
              </a:ext>
            </a:extLst>
          </p:cNvPr>
          <p:cNvSpPr/>
          <p:nvPr/>
        </p:nvSpPr>
        <p:spPr>
          <a:xfrm>
            <a:off x="5737306" y="3460008"/>
            <a:ext cx="574513" cy="424117"/>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2983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6282-C5C8-8091-A1E1-AD13087C131D}"/>
              </a:ext>
            </a:extLst>
          </p:cNvPr>
          <p:cNvSpPr txBox="1">
            <a:spLocks/>
          </p:cNvSpPr>
          <p:nvPr/>
        </p:nvSpPr>
        <p:spPr>
          <a:xfrm>
            <a:off x="0" y="152401"/>
            <a:ext cx="9780104" cy="708212"/>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a:solidFill>
                  <a:schemeClr val="bg1"/>
                </a:solidFill>
              </a:rPr>
              <a:t>Understanding cells</a:t>
            </a:r>
            <a:endParaRPr lang="en-US" sz="4800" dirty="0">
              <a:solidFill>
                <a:schemeClr val="bg1"/>
              </a:solidFill>
            </a:endParaRPr>
          </a:p>
        </p:txBody>
      </p:sp>
      <p:sp>
        <p:nvSpPr>
          <p:cNvPr id="4" name="TextBox 3">
            <a:extLst>
              <a:ext uri="{FF2B5EF4-FFF2-40B4-BE49-F238E27FC236}">
                <a16:creationId xmlns:a16="http://schemas.microsoft.com/office/drawing/2014/main" id="{3E0357BD-EBEC-EC99-415F-4A5880400654}"/>
              </a:ext>
            </a:extLst>
          </p:cNvPr>
          <p:cNvSpPr txBox="1"/>
          <p:nvPr/>
        </p:nvSpPr>
        <p:spPr>
          <a:xfrm>
            <a:off x="143435" y="1120676"/>
            <a:ext cx="6096000" cy="2062103"/>
          </a:xfrm>
          <a:prstGeom prst="rect">
            <a:avLst/>
          </a:prstGeom>
          <a:noFill/>
        </p:spPr>
        <p:txBody>
          <a:bodyPr wrap="square">
            <a:spAutoFit/>
          </a:bodyPr>
          <a:lstStyle/>
          <a:p>
            <a:pPr marL="285750" indent="-285750" algn="l" fontAlgn="base">
              <a:buFont typeface="Wingdings" panose="05000000000000000000" pitchFamily="2" charset="2"/>
              <a:buChar char="v"/>
            </a:pPr>
            <a:r>
              <a:rPr lang="en-US" sz="1600" b="0" i="0">
                <a:solidFill>
                  <a:srgbClr val="4E4E4E"/>
                </a:solidFill>
                <a:effectLst/>
                <a:latin typeface="source sans pro" panose="020B0503030403020204" pitchFamily="34" charset="0"/>
              </a:rPr>
              <a:t>Every worksheet is made up of thousands of rectangles, which are called </a:t>
            </a:r>
            <a:r>
              <a:rPr lang="en-US" sz="1600" b="1" i="0">
                <a:solidFill>
                  <a:srgbClr val="4E4E4E"/>
                </a:solidFill>
                <a:effectLst/>
                <a:latin typeface="source sans pro" panose="020B0503030403020204" pitchFamily="34" charset="0"/>
              </a:rPr>
              <a:t>cells</a:t>
            </a:r>
            <a:r>
              <a:rPr lang="en-US" sz="1600" b="0" i="0">
                <a:solidFill>
                  <a:srgbClr val="4E4E4E"/>
                </a:solidFill>
                <a:effectLst/>
                <a:latin typeface="source sans pro" panose="020B0503030403020204" pitchFamily="34" charset="0"/>
              </a:rPr>
              <a:t>. </a:t>
            </a:r>
            <a:r>
              <a:rPr lang="en-US" sz="1600" b="0" i="0" dirty="0">
                <a:solidFill>
                  <a:srgbClr val="4E4E4E"/>
                </a:solidFill>
                <a:effectLst/>
                <a:latin typeface="source sans pro" panose="020B0503030403020204" pitchFamily="34" charset="0"/>
              </a:rPr>
              <a:t>A cell is the </a:t>
            </a:r>
            <a:r>
              <a:rPr lang="en-US" sz="1600" b="1" i="0" dirty="0">
                <a:solidFill>
                  <a:srgbClr val="4E4E4E"/>
                </a:solidFill>
                <a:effectLst/>
                <a:latin typeface="source sans pro" panose="020B0503030403020204" pitchFamily="34" charset="0"/>
              </a:rPr>
              <a:t>intersection</a:t>
            </a:r>
            <a:r>
              <a:rPr lang="en-US" sz="1600" b="0" i="0" dirty="0">
                <a:solidFill>
                  <a:srgbClr val="4E4E4E"/>
                </a:solidFill>
                <a:effectLst/>
                <a:latin typeface="source sans pro" panose="020B0503030403020204" pitchFamily="34" charset="0"/>
              </a:rPr>
              <a:t> of a </a:t>
            </a:r>
            <a:r>
              <a:rPr lang="en-US" sz="1600" b="1" i="0" dirty="0">
                <a:solidFill>
                  <a:srgbClr val="4E4E4E"/>
                </a:solidFill>
                <a:effectLst/>
                <a:latin typeface="source sans pro" panose="020B0503030403020204" pitchFamily="34" charset="0"/>
              </a:rPr>
              <a:t>row</a:t>
            </a:r>
            <a:r>
              <a:rPr lang="en-US" sz="1600" b="0" i="0" dirty="0">
                <a:solidFill>
                  <a:srgbClr val="4E4E4E"/>
                </a:solidFill>
                <a:effectLst/>
                <a:latin typeface="source sans pro" panose="020B0503030403020204" pitchFamily="34" charset="0"/>
              </a:rPr>
              <a:t> and a </a:t>
            </a:r>
            <a:r>
              <a:rPr lang="en-US" sz="1600" b="1" i="0" dirty="0">
                <a:solidFill>
                  <a:srgbClr val="4E4E4E"/>
                </a:solidFill>
                <a:effectLst/>
                <a:latin typeface="source sans pro" panose="020B0503030403020204" pitchFamily="34" charset="0"/>
              </a:rPr>
              <a:t>column</a:t>
            </a:r>
            <a:r>
              <a:rPr lang="en-US" sz="1600" b="0" i="0" dirty="0">
                <a:solidFill>
                  <a:srgbClr val="4E4E4E"/>
                </a:solidFill>
                <a:effectLst/>
                <a:latin typeface="source sans pro" panose="020B0503030403020204" pitchFamily="34" charset="0"/>
              </a:rPr>
              <a:t>—in other words, where a row and column meet.</a:t>
            </a:r>
          </a:p>
          <a:p>
            <a:pPr marL="285750" indent="-285750" algn="l" fontAlgn="base">
              <a:buFont typeface="Wingdings" panose="05000000000000000000" pitchFamily="2" charset="2"/>
              <a:buChar char="v"/>
            </a:pPr>
            <a:r>
              <a:rPr lang="en-US" sz="1600" b="0" i="0" dirty="0">
                <a:solidFill>
                  <a:srgbClr val="4E4E4E"/>
                </a:solidFill>
                <a:effectLst/>
                <a:latin typeface="source sans pro" panose="020B0503030403020204" pitchFamily="34" charset="0"/>
              </a:rPr>
              <a:t>Columns are identified by </a:t>
            </a:r>
            <a:r>
              <a:rPr lang="en-US" sz="1600" b="1" i="0" dirty="0">
                <a:solidFill>
                  <a:srgbClr val="4E4E4E"/>
                </a:solidFill>
                <a:effectLst/>
                <a:latin typeface="source sans pro" panose="020B0503030403020204" pitchFamily="34" charset="0"/>
              </a:rPr>
              <a:t>letters</a:t>
            </a:r>
            <a:r>
              <a:rPr lang="en-US" sz="1600" b="0" i="0" dirty="0">
                <a:solidFill>
                  <a:srgbClr val="4E4E4E"/>
                </a:solidFill>
                <a:effectLst/>
                <a:latin typeface="source sans pro" panose="020B0503030403020204" pitchFamily="34" charset="0"/>
              </a:rPr>
              <a:t> </a:t>
            </a:r>
            <a:r>
              <a:rPr lang="en-US" sz="1600" b="1" i="0" dirty="0">
                <a:solidFill>
                  <a:srgbClr val="4E4E4E"/>
                </a:solidFill>
                <a:effectLst/>
                <a:latin typeface="source sans pro" panose="020B0503030403020204" pitchFamily="34" charset="0"/>
              </a:rPr>
              <a:t>(A, B, C)</a:t>
            </a:r>
            <a:r>
              <a:rPr lang="en-US" sz="1600" b="0" i="0" dirty="0">
                <a:solidFill>
                  <a:srgbClr val="4E4E4E"/>
                </a:solidFill>
                <a:effectLst/>
                <a:latin typeface="source sans pro" panose="020B0503030403020204" pitchFamily="34" charset="0"/>
              </a:rPr>
              <a:t>, while rows are identified by </a:t>
            </a:r>
            <a:r>
              <a:rPr lang="en-US" sz="1600" b="1" i="0" dirty="0">
                <a:solidFill>
                  <a:srgbClr val="4E4E4E"/>
                </a:solidFill>
                <a:effectLst/>
                <a:latin typeface="source sans pro" panose="020B0503030403020204" pitchFamily="34" charset="0"/>
              </a:rPr>
              <a:t>numbers (1, 2, 3)</a:t>
            </a:r>
            <a:r>
              <a:rPr lang="en-US" sz="1600" b="0" i="0" dirty="0">
                <a:solidFill>
                  <a:srgbClr val="4E4E4E"/>
                </a:solidFill>
                <a:effectLst/>
                <a:latin typeface="source sans pro" panose="020B0503030403020204" pitchFamily="34" charset="0"/>
              </a:rPr>
              <a:t>.</a:t>
            </a:r>
            <a:r>
              <a:rPr lang="en-US" sz="1600" b="1" i="0" dirty="0">
                <a:solidFill>
                  <a:srgbClr val="4E4E4E"/>
                </a:solidFill>
                <a:effectLst/>
                <a:latin typeface="source sans pro" panose="020B0503030403020204" pitchFamily="34" charset="0"/>
              </a:rPr>
              <a:t> </a:t>
            </a:r>
            <a:r>
              <a:rPr lang="en-US" sz="1600" b="0" i="0" dirty="0">
                <a:solidFill>
                  <a:srgbClr val="4E4E4E"/>
                </a:solidFill>
                <a:effectLst/>
                <a:latin typeface="source sans pro" panose="020B0503030403020204" pitchFamily="34" charset="0"/>
              </a:rPr>
              <a:t>Each cell has its own </a:t>
            </a:r>
            <a:r>
              <a:rPr lang="en-US" sz="1600" b="1" i="0" dirty="0">
                <a:solidFill>
                  <a:srgbClr val="4E4E4E"/>
                </a:solidFill>
                <a:effectLst/>
                <a:latin typeface="source sans pro" panose="020B0503030403020204" pitchFamily="34" charset="0"/>
              </a:rPr>
              <a:t>name</a:t>
            </a:r>
            <a:r>
              <a:rPr lang="en-US" sz="1600" b="0" i="0" dirty="0">
                <a:solidFill>
                  <a:srgbClr val="4E4E4E"/>
                </a:solidFill>
                <a:effectLst/>
                <a:latin typeface="source sans pro" panose="020B0503030403020204" pitchFamily="34" charset="0"/>
              </a:rPr>
              <a:t>—or </a:t>
            </a:r>
            <a:r>
              <a:rPr lang="en-US" sz="1600" b="1" i="0" dirty="0">
                <a:solidFill>
                  <a:srgbClr val="4E4E4E"/>
                </a:solidFill>
                <a:effectLst/>
                <a:latin typeface="source sans pro" panose="020B0503030403020204" pitchFamily="34" charset="0"/>
              </a:rPr>
              <a:t>cell address</a:t>
            </a:r>
            <a:r>
              <a:rPr lang="en-US" sz="1600" b="0" i="0" dirty="0">
                <a:solidFill>
                  <a:srgbClr val="4E4E4E"/>
                </a:solidFill>
                <a:effectLst/>
                <a:latin typeface="source sans pro" panose="020B0503030403020204" pitchFamily="34" charset="0"/>
              </a:rPr>
              <a:t>—based on its column and row. In the example below, the selected cell intersects </a:t>
            </a:r>
            <a:r>
              <a:rPr lang="en-US" sz="1600" b="1" i="0" dirty="0">
                <a:solidFill>
                  <a:srgbClr val="4E4E4E"/>
                </a:solidFill>
                <a:effectLst/>
                <a:latin typeface="source sans pro" panose="020B0503030403020204" pitchFamily="34" charset="0"/>
              </a:rPr>
              <a:t>column C</a:t>
            </a:r>
            <a:r>
              <a:rPr lang="en-US" sz="1600" b="0" i="0" dirty="0">
                <a:solidFill>
                  <a:srgbClr val="4E4E4E"/>
                </a:solidFill>
                <a:effectLst/>
                <a:latin typeface="source sans pro" panose="020B0503030403020204" pitchFamily="34" charset="0"/>
              </a:rPr>
              <a:t> and </a:t>
            </a:r>
            <a:r>
              <a:rPr lang="en-US" sz="1600" b="1" i="0" dirty="0">
                <a:solidFill>
                  <a:srgbClr val="4E4E4E"/>
                </a:solidFill>
                <a:effectLst/>
                <a:latin typeface="source sans pro" panose="020B0503030403020204" pitchFamily="34" charset="0"/>
              </a:rPr>
              <a:t>row 5</a:t>
            </a:r>
            <a:r>
              <a:rPr lang="en-US" sz="1600" b="0" i="0" dirty="0">
                <a:solidFill>
                  <a:srgbClr val="4E4E4E"/>
                </a:solidFill>
                <a:effectLst/>
                <a:latin typeface="source sans pro" panose="020B0503030403020204" pitchFamily="34" charset="0"/>
              </a:rPr>
              <a:t>, so the cell address is </a:t>
            </a:r>
            <a:r>
              <a:rPr lang="en-US" sz="1600" b="1" i="0" dirty="0">
                <a:solidFill>
                  <a:srgbClr val="4E4E4E"/>
                </a:solidFill>
                <a:effectLst/>
                <a:latin typeface="source sans pro" panose="020B0503030403020204" pitchFamily="34" charset="0"/>
              </a:rPr>
              <a:t>C5</a:t>
            </a:r>
            <a:r>
              <a:rPr lang="en-US" sz="1600" b="0" i="0" dirty="0">
                <a:solidFill>
                  <a:srgbClr val="4E4E4E"/>
                </a:solidFill>
                <a:effectLst/>
                <a:latin typeface="source sans pro" panose="020B0503030403020204" pitchFamily="34" charset="0"/>
              </a:rPr>
              <a:t>.</a:t>
            </a:r>
          </a:p>
        </p:txBody>
      </p:sp>
      <p:pic>
        <p:nvPicPr>
          <p:cNvPr id="20482" name="Picture 2" descr="cell C5">
            <a:extLst>
              <a:ext uri="{FF2B5EF4-FFF2-40B4-BE49-F238E27FC236}">
                <a16:creationId xmlns:a16="http://schemas.microsoft.com/office/drawing/2014/main" id="{D95AF820-D0A1-291E-E89E-93F5A6D83F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0072" y="860613"/>
            <a:ext cx="4476750" cy="24955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DB4FC80-356D-3B44-585B-383404C8325F}"/>
              </a:ext>
            </a:extLst>
          </p:cNvPr>
          <p:cNvSpPr txBox="1"/>
          <p:nvPr/>
        </p:nvSpPr>
        <p:spPr>
          <a:xfrm>
            <a:off x="143436" y="3393450"/>
            <a:ext cx="9140524" cy="1815882"/>
          </a:xfrm>
          <a:prstGeom prst="rect">
            <a:avLst/>
          </a:prstGeom>
          <a:noFill/>
        </p:spPr>
        <p:txBody>
          <a:bodyPr wrap="square">
            <a:spAutoFit/>
          </a:bodyPr>
          <a:lstStyle/>
          <a:p>
            <a:pPr marL="285750" indent="-285750" algn="l" fontAlgn="base">
              <a:buFont typeface="Wingdings" panose="05000000000000000000" pitchFamily="2" charset="2"/>
              <a:buChar char="v"/>
            </a:pPr>
            <a:r>
              <a:rPr lang="en-US" sz="1600" b="0" i="0" dirty="0">
                <a:solidFill>
                  <a:srgbClr val="4E4E4E"/>
                </a:solidFill>
                <a:effectLst/>
                <a:latin typeface="source sans pro" panose="020B0503030403020204" pitchFamily="34" charset="0"/>
              </a:rPr>
              <a:t>Note that the cell address also appears in the </a:t>
            </a:r>
            <a:r>
              <a:rPr lang="en-US" sz="1600" b="1" i="0" dirty="0">
                <a:solidFill>
                  <a:srgbClr val="4E4E4E"/>
                </a:solidFill>
                <a:effectLst/>
                <a:latin typeface="source sans pro" panose="020B0503030403020204" pitchFamily="34" charset="0"/>
              </a:rPr>
              <a:t>Name box</a:t>
            </a:r>
            <a:r>
              <a:rPr lang="en-US" sz="1600" b="0" i="0" dirty="0">
                <a:solidFill>
                  <a:srgbClr val="4E4E4E"/>
                </a:solidFill>
                <a:effectLst/>
                <a:latin typeface="source sans pro" panose="020B0503030403020204" pitchFamily="34" charset="0"/>
              </a:rPr>
              <a:t> in the top-left corner, and that a cell's </a:t>
            </a:r>
            <a:r>
              <a:rPr lang="en-US" sz="1600" b="1" i="0" dirty="0">
                <a:solidFill>
                  <a:srgbClr val="4E4E4E"/>
                </a:solidFill>
                <a:effectLst/>
                <a:latin typeface="source sans pro" panose="020B0503030403020204" pitchFamily="34" charset="0"/>
              </a:rPr>
              <a:t>column</a:t>
            </a:r>
            <a:r>
              <a:rPr lang="en-US" sz="1600" b="0" i="0" dirty="0">
                <a:solidFill>
                  <a:srgbClr val="4E4E4E"/>
                </a:solidFill>
                <a:effectLst/>
                <a:latin typeface="source sans pro" panose="020B0503030403020204" pitchFamily="34" charset="0"/>
              </a:rPr>
              <a:t> and </a:t>
            </a:r>
            <a:r>
              <a:rPr lang="en-US" sz="1600" b="1" i="0" dirty="0">
                <a:solidFill>
                  <a:srgbClr val="4E4E4E"/>
                </a:solidFill>
                <a:effectLst/>
                <a:latin typeface="source sans pro" panose="020B0503030403020204" pitchFamily="34" charset="0"/>
              </a:rPr>
              <a:t>row headings</a:t>
            </a:r>
            <a:r>
              <a:rPr lang="en-US" sz="1600" b="0" i="0" dirty="0">
                <a:solidFill>
                  <a:srgbClr val="4E4E4E"/>
                </a:solidFill>
                <a:effectLst/>
                <a:latin typeface="source sans pro" panose="020B0503030403020204" pitchFamily="34" charset="0"/>
              </a:rPr>
              <a:t> are </a:t>
            </a:r>
            <a:r>
              <a:rPr lang="en-US" sz="1600" b="1" i="0" dirty="0">
                <a:solidFill>
                  <a:srgbClr val="4E4E4E"/>
                </a:solidFill>
                <a:effectLst/>
                <a:latin typeface="source sans pro" panose="020B0503030403020204" pitchFamily="34" charset="0"/>
              </a:rPr>
              <a:t>highlighted </a:t>
            </a:r>
            <a:r>
              <a:rPr lang="en-US" sz="1600" b="0" i="0" dirty="0">
                <a:solidFill>
                  <a:srgbClr val="4E4E4E"/>
                </a:solidFill>
                <a:effectLst/>
                <a:latin typeface="source sans pro" panose="020B0503030403020204" pitchFamily="34" charset="0"/>
              </a:rPr>
              <a:t>when the cell is selected.</a:t>
            </a:r>
          </a:p>
          <a:p>
            <a:pPr marL="285750" indent="-285750" algn="l" fontAlgn="base">
              <a:buFont typeface="Wingdings" panose="05000000000000000000" pitchFamily="2" charset="2"/>
              <a:buChar char="v"/>
            </a:pPr>
            <a:r>
              <a:rPr lang="en-US" sz="1600" b="0" i="0" dirty="0">
                <a:solidFill>
                  <a:srgbClr val="4E4E4E"/>
                </a:solidFill>
                <a:effectLst/>
                <a:latin typeface="source sans pro" panose="020B0503030403020204" pitchFamily="34" charset="0"/>
              </a:rPr>
              <a:t>You can also select </a:t>
            </a:r>
            <a:r>
              <a:rPr lang="en-US" sz="1600" b="1" i="0" dirty="0">
                <a:solidFill>
                  <a:srgbClr val="4E4E4E"/>
                </a:solidFill>
                <a:effectLst/>
                <a:latin typeface="source sans pro" panose="020B0503030403020204" pitchFamily="34" charset="0"/>
              </a:rPr>
              <a:t>multiple cells</a:t>
            </a:r>
            <a:r>
              <a:rPr lang="en-US" sz="1600" b="0" i="0" dirty="0">
                <a:solidFill>
                  <a:srgbClr val="4E4E4E"/>
                </a:solidFill>
                <a:effectLst/>
                <a:latin typeface="source sans pro" panose="020B0503030403020204" pitchFamily="34" charset="0"/>
              </a:rPr>
              <a:t> at the same time. A group of cells is known as a </a:t>
            </a:r>
            <a:r>
              <a:rPr lang="en-US" sz="1600" b="1" i="0" dirty="0">
                <a:solidFill>
                  <a:srgbClr val="4E4E4E"/>
                </a:solidFill>
                <a:effectLst/>
                <a:latin typeface="source sans pro" panose="020B0503030403020204" pitchFamily="34" charset="0"/>
              </a:rPr>
              <a:t>cell range</a:t>
            </a:r>
            <a:r>
              <a:rPr lang="en-US" sz="1600" b="0" i="0" dirty="0">
                <a:solidFill>
                  <a:srgbClr val="4E4E4E"/>
                </a:solidFill>
                <a:effectLst/>
                <a:latin typeface="source sans pro" panose="020B0503030403020204" pitchFamily="34" charset="0"/>
              </a:rPr>
              <a:t>. Rather than a single cell address, you will refer to a cell range using the cell addresses of the </a:t>
            </a:r>
            <a:r>
              <a:rPr lang="en-US" sz="1600" b="1" i="0" dirty="0">
                <a:solidFill>
                  <a:srgbClr val="4E4E4E"/>
                </a:solidFill>
                <a:effectLst/>
                <a:latin typeface="source sans pro" panose="020B0503030403020204" pitchFamily="34" charset="0"/>
              </a:rPr>
              <a:t>first </a:t>
            </a:r>
            <a:r>
              <a:rPr lang="en-US" sz="1600" b="0" i="0" dirty="0">
                <a:solidFill>
                  <a:srgbClr val="4E4E4E"/>
                </a:solidFill>
                <a:effectLst/>
                <a:latin typeface="source sans pro" panose="020B0503030403020204" pitchFamily="34" charset="0"/>
              </a:rPr>
              <a:t>and </a:t>
            </a:r>
            <a:r>
              <a:rPr lang="en-US" sz="1600" b="1" i="0" dirty="0">
                <a:solidFill>
                  <a:srgbClr val="4E4E4E"/>
                </a:solidFill>
                <a:effectLst/>
                <a:latin typeface="source sans pro" panose="020B0503030403020204" pitchFamily="34" charset="0"/>
              </a:rPr>
              <a:t>last</a:t>
            </a:r>
            <a:r>
              <a:rPr lang="en-US" sz="1600" b="0" i="0" dirty="0">
                <a:solidFill>
                  <a:srgbClr val="4E4E4E"/>
                </a:solidFill>
                <a:effectLst/>
                <a:latin typeface="source sans pro" panose="020B0503030403020204" pitchFamily="34" charset="0"/>
              </a:rPr>
              <a:t> cells in the cell range, separated by a </a:t>
            </a:r>
            <a:r>
              <a:rPr lang="en-US" sz="1600" b="1" i="0" dirty="0">
                <a:solidFill>
                  <a:srgbClr val="4E4E4E"/>
                </a:solidFill>
                <a:effectLst/>
                <a:latin typeface="source sans pro" panose="020B0503030403020204" pitchFamily="34" charset="0"/>
              </a:rPr>
              <a:t>colon</a:t>
            </a:r>
            <a:r>
              <a:rPr lang="en-US" sz="1600" b="0" i="0" dirty="0">
                <a:solidFill>
                  <a:srgbClr val="4E4E4E"/>
                </a:solidFill>
                <a:effectLst/>
                <a:latin typeface="source sans pro" panose="020B0503030403020204" pitchFamily="34" charset="0"/>
              </a:rPr>
              <a:t>. For example, a cell range that included cells A1, A2, A3, A4, and A5 would be written as </a:t>
            </a:r>
            <a:r>
              <a:rPr lang="en-US" sz="1600" b="1" i="0" dirty="0">
                <a:solidFill>
                  <a:srgbClr val="4E4E4E"/>
                </a:solidFill>
                <a:effectLst/>
                <a:latin typeface="source sans pro" panose="020B0503030403020204" pitchFamily="34" charset="0"/>
              </a:rPr>
              <a:t>A1:A5</a:t>
            </a:r>
            <a:r>
              <a:rPr lang="en-US" sz="1600" b="0" i="0" dirty="0">
                <a:solidFill>
                  <a:srgbClr val="4E4E4E"/>
                </a:solidFill>
                <a:effectLst/>
                <a:latin typeface="source sans pro" panose="020B0503030403020204" pitchFamily="34" charset="0"/>
              </a:rPr>
              <a:t>. Take a look at the different cell ranges below:</a:t>
            </a:r>
          </a:p>
        </p:txBody>
      </p:sp>
      <p:sp>
        <p:nvSpPr>
          <p:cNvPr id="8" name="TextBox 7">
            <a:extLst>
              <a:ext uri="{FF2B5EF4-FFF2-40B4-BE49-F238E27FC236}">
                <a16:creationId xmlns:a16="http://schemas.microsoft.com/office/drawing/2014/main" id="{DDC51E41-2FD6-F89E-4E97-47DD699A145D}"/>
              </a:ext>
            </a:extLst>
          </p:cNvPr>
          <p:cNvSpPr txBox="1"/>
          <p:nvPr/>
        </p:nvSpPr>
        <p:spPr>
          <a:xfrm>
            <a:off x="143435" y="5173781"/>
            <a:ext cx="1981200" cy="369332"/>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Cell range </a:t>
            </a:r>
            <a:r>
              <a:rPr lang="en-US" b="1" i="0" dirty="0">
                <a:solidFill>
                  <a:srgbClr val="4E4E4E"/>
                </a:solidFill>
                <a:effectLst/>
                <a:latin typeface="source sans pro" panose="020B0503030403020204" pitchFamily="34" charset="0"/>
              </a:rPr>
              <a:t>A1:A8</a:t>
            </a:r>
            <a:endParaRPr lang="en-US" dirty="0"/>
          </a:p>
        </p:txBody>
      </p:sp>
      <p:sp>
        <p:nvSpPr>
          <p:cNvPr id="11" name="TextBox 10">
            <a:extLst>
              <a:ext uri="{FF2B5EF4-FFF2-40B4-BE49-F238E27FC236}">
                <a16:creationId xmlns:a16="http://schemas.microsoft.com/office/drawing/2014/main" id="{586E3DB3-F087-E7E8-0043-78D26865496F}"/>
              </a:ext>
            </a:extLst>
          </p:cNvPr>
          <p:cNvSpPr txBox="1"/>
          <p:nvPr/>
        </p:nvSpPr>
        <p:spPr>
          <a:xfrm>
            <a:off x="3272118" y="5173781"/>
            <a:ext cx="1981200" cy="369332"/>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Cell range </a:t>
            </a:r>
            <a:r>
              <a:rPr lang="en-US" b="1" i="0" dirty="0">
                <a:solidFill>
                  <a:srgbClr val="4E4E4E"/>
                </a:solidFill>
                <a:effectLst/>
                <a:latin typeface="source sans pro" panose="020B0503030403020204" pitchFamily="34" charset="0"/>
              </a:rPr>
              <a:t>A1:A8</a:t>
            </a:r>
            <a:endParaRPr lang="en-US" dirty="0"/>
          </a:p>
        </p:txBody>
      </p:sp>
      <p:sp>
        <p:nvSpPr>
          <p:cNvPr id="12" name="TextBox 11">
            <a:extLst>
              <a:ext uri="{FF2B5EF4-FFF2-40B4-BE49-F238E27FC236}">
                <a16:creationId xmlns:a16="http://schemas.microsoft.com/office/drawing/2014/main" id="{B795AEC4-8942-DBE2-6773-C0B4C3DFE9EC}"/>
              </a:ext>
            </a:extLst>
          </p:cNvPr>
          <p:cNvSpPr txBox="1"/>
          <p:nvPr/>
        </p:nvSpPr>
        <p:spPr>
          <a:xfrm>
            <a:off x="6400801" y="5173781"/>
            <a:ext cx="1981200" cy="369332"/>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Cell range </a:t>
            </a:r>
            <a:r>
              <a:rPr lang="en-US" b="1" i="0" dirty="0">
                <a:solidFill>
                  <a:srgbClr val="4E4E4E"/>
                </a:solidFill>
                <a:effectLst/>
                <a:latin typeface="source sans pro" panose="020B0503030403020204" pitchFamily="34" charset="0"/>
              </a:rPr>
              <a:t>A1:A8</a:t>
            </a:r>
            <a:endParaRPr lang="en-US" dirty="0"/>
          </a:p>
        </p:txBody>
      </p:sp>
      <p:pic>
        <p:nvPicPr>
          <p:cNvPr id="20484" name="Picture 4" descr="cell range A1:A8">
            <a:extLst>
              <a:ext uri="{FF2B5EF4-FFF2-40B4-BE49-F238E27FC236}">
                <a16:creationId xmlns:a16="http://schemas.microsoft.com/office/drawing/2014/main" id="{26139D45-8339-4507-F765-3F40F832E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01" y="5600494"/>
            <a:ext cx="2121468" cy="1182605"/>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cell range A1:F1">
            <a:extLst>
              <a:ext uri="{FF2B5EF4-FFF2-40B4-BE49-F238E27FC236}">
                <a16:creationId xmlns:a16="http://schemas.microsoft.com/office/drawing/2014/main" id="{B8B1AB93-6B6F-9A0C-6527-67FBE69309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2118" y="5600494"/>
            <a:ext cx="2121468" cy="1182605"/>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cell range A1:F8">
            <a:extLst>
              <a:ext uri="{FF2B5EF4-FFF2-40B4-BE49-F238E27FC236}">
                <a16:creationId xmlns:a16="http://schemas.microsoft.com/office/drawing/2014/main" id="{3F5EB22B-3365-4931-A3F1-DC8AEBC29C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3520" y="5586940"/>
            <a:ext cx="2145784" cy="1196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46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AF27ED-C0BF-DEAB-0BF7-FB555140D589}"/>
              </a:ext>
            </a:extLst>
          </p:cNvPr>
          <p:cNvSpPr txBox="1"/>
          <p:nvPr/>
        </p:nvSpPr>
        <p:spPr>
          <a:xfrm>
            <a:off x="0" y="0"/>
            <a:ext cx="230014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select a cell:</a:t>
            </a:r>
          </a:p>
        </p:txBody>
      </p:sp>
      <p:sp>
        <p:nvSpPr>
          <p:cNvPr id="16" name="TextBox 15">
            <a:extLst>
              <a:ext uri="{FF2B5EF4-FFF2-40B4-BE49-F238E27FC236}">
                <a16:creationId xmlns:a16="http://schemas.microsoft.com/office/drawing/2014/main" id="{729701C3-B08A-ABAA-D41D-1423911A00E9}"/>
              </a:ext>
            </a:extLst>
          </p:cNvPr>
          <p:cNvSpPr txBox="1"/>
          <p:nvPr/>
        </p:nvSpPr>
        <p:spPr>
          <a:xfrm>
            <a:off x="270235" y="461665"/>
            <a:ext cx="5825765" cy="1754326"/>
          </a:xfrm>
          <a:prstGeom prst="rect">
            <a:avLst/>
          </a:prstGeom>
          <a:noFill/>
        </p:spPr>
        <p:txBody>
          <a:bodyPr wrap="square">
            <a:spAutoFit/>
          </a:bodyPr>
          <a:lstStyle/>
          <a:p>
            <a:pPr marL="342900" indent="-342900" algn="l" fontAlgn="base">
              <a:buFont typeface="+mj-lt"/>
              <a:buAutoNum type="arabicPeriod"/>
            </a:pPr>
            <a:r>
              <a:rPr lang="en-US" b="0" i="0" dirty="0">
                <a:solidFill>
                  <a:srgbClr val="4E4E4E"/>
                </a:solidFill>
                <a:effectLst/>
                <a:latin typeface="inherit"/>
              </a:rPr>
              <a:t>Click a </a:t>
            </a:r>
            <a:r>
              <a:rPr lang="en-US" b="1" i="0" dirty="0">
                <a:solidFill>
                  <a:srgbClr val="4E4E4E"/>
                </a:solidFill>
                <a:effectLst/>
                <a:latin typeface="inherit"/>
              </a:rPr>
              <a:t>cell </a:t>
            </a:r>
            <a:r>
              <a:rPr lang="en-US" b="0" i="0" dirty="0">
                <a:solidFill>
                  <a:srgbClr val="4E4E4E"/>
                </a:solidFill>
                <a:effectLst/>
                <a:latin typeface="inherit"/>
              </a:rPr>
              <a:t>to select it. In our example, we'll select cell </a:t>
            </a:r>
            <a:r>
              <a:rPr lang="en-US" b="1" i="0" dirty="0">
                <a:solidFill>
                  <a:srgbClr val="4E4E4E"/>
                </a:solidFill>
                <a:effectLst/>
                <a:latin typeface="inherit"/>
              </a:rPr>
              <a:t>D9</a:t>
            </a:r>
            <a:r>
              <a:rPr lang="en-US" b="0" i="0" dirty="0">
                <a:solidFill>
                  <a:srgbClr val="4E4E4E"/>
                </a:solidFill>
                <a:effectLst/>
                <a:latin typeface="inherit"/>
              </a:rPr>
              <a:t>.</a:t>
            </a:r>
          </a:p>
          <a:p>
            <a:pPr marL="342900" indent="-342900" algn="l" fontAlgn="base">
              <a:buFont typeface="+mj-lt"/>
              <a:buAutoNum type="arabicPeriod"/>
            </a:pPr>
            <a:r>
              <a:rPr lang="en-US" b="0" i="0" dirty="0">
                <a:solidFill>
                  <a:srgbClr val="4E4E4E"/>
                </a:solidFill>
                <a:effectLst/>
                <a:latin typeface="inherit"/>
              </a:rPr>
              <a:t>A</a:t>
            </a:r>
            <a:r>
              <a:rPr lang="en-US" b="1" i="0" dirty="0">
                <a:solidFill>
                  <a:srgbClr val="4E4E4E"/>
                </a:solidFill>
                <a:effectLst/>
                <a:latin typeface="inherit"/>
              </a:rPr>
              <a:t> border</a:t>
            </a:r>
            <a:r>
              <a:rPr lang="en-US" b="0" i="0" dirty="0">
                <a:solidFill>
                  <a:srgbClr val="4E4E4E"/>
                </a:solidFill>
                <a:effectLst/>
                <a:latin typeface="inherit"/>
              </a:rPr>
              <a:t> will appear around the selected cell, and the </a:t>
            </a:r>
            <a:r>
              <a:rPr lang="en-US" b="1" i="0" dirty="0">
                <a:solidFill>
                  <a:srgbClr val="4E4E4E"/>
                </a:solidFill>
                <a:effectLst/>
                <a:latin typeface="inherit"/>
              </a:rPr>
              <a:t>column heading</a:t>
            </a:r>
            <a:r>
              <a:rPr lang="en-US" b="0" i="0" dirty="0">
                <a:solidFill>
                  <a:srgbClr val="4E4E4E"/>
                </a:solidFill>
                <a:effectLst/>
                <a:latin typeface="inherit"/>
              </a:rPr>
              <a:t> and </a:t>
            </a:r>
            <a:r>
              <a:rPr lang="en-US" b="1" i="0" dirty="0">
                <a:solidFill>
                  <a:srgbClr val="4E4E4E"/>
                </a:solidFill>
                <a:effectLst/>
                <a:latin typeface="inherit"/>
              </a:rPr>
              <a:t>row heading</a:t>
            </a:r>
            <a:r>
              <a:rPr lang="en-US" b="0" i="0" dirty="0">
                <a:solidFill>
                  <a:srgbClr val="4E4E4E"/>
                </a:solidFill>
                <a:effectLst/>
                <a:latin typeface="inherit"/>
              </a:rPr>
              <a:t> will be highlighted. The cell will remain selected until you click another cell in the worksheet.</a:t>
            </a:r>
          </a:p>
        </p:txBody>
      </p:sp>
      <p:pic>
        <p:nvPicPr>
          <p:cNvPr id="17" name="Picture 2" descr="selecting cell D9">
            <a:extLst>
              <a:ext uri="{FF2B5EF4-FFF2-40B4-BE49-F238E27FC236}">
                <a16:creationId xmlns:a16="http://schemas.microsoft.com/office/drawing/2014/main" id="{D4DFEECD-E8A0-52ED-1DE9-9DC2C356F5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8886" y="230832"/>
            <a:ext cx="3284623" cy="305678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F00A1D0-8AAA-F64A-B494-28751E5B8A07}"/>
              </a:ext>
            </a:extLst>
          </p:cNvPr>
          <p:cNvSpPr txBox="1"/>
          <p:nvPr/>
        </p:nvSpPr>
        <p:spPr>
          <a:xfrm>
            <a:off x="-1" y="2659919"/>
            <a:ext cx="3853544"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select a cell range:</a:t>
            </a:r>
          </a:p>
        </p:txBody>
      </p:sp>
      <p:sp>
        <p:nvSpPr>
          <p:cNvPr id="19" name="TextBox 18">
            <a:extLst>
              <a:ext uri="{FF2B5EF4-FFF2-40B4-BE49-F238E27FC236}">
                <a16:creationId xmlns:a16="http://schemas.microsoft.com/office/drawing/2014/main" id="{0A95234C-103A-3199-ED54-36006DB6F8C2}"/>
              </a:ext>
            </a:extLst>
          </p:cNvPr>
          <p:cNvSpPr txBox="1"/>
          <p:nvPr/>
        </p:nvSpPr>
        <p:spPr>
          <a:xfrm>
            <a:off x="270235" y="3121584"/>
            <a:ext cx="6141562" cy="1754326"/>
          </a:xfrm>
          <a:prstGeom prst="rect">
            <a:avLst/>
          </a:prstGeom>
          <a:noFill/>
        </p:spPr>
        <p:txBody>
          <a:bodyPr wrap="square">
            <a:spAutoFit/>
          </a:bodyPr>
          <a:lstStyle/>
          <a:p>
            <a:pPr marL="342900" indent="-342900" algn="l" fontAlgn="base">
              <a:buFont typeface="+mj-lt"/>
              <a:buAutoNum type="arabicPeriod"/>
            </a:pPr>
            <a:r>
              <a:rPr lang="en-US" b="0" i="0" dirty="0">
                <a:solidFill>
                  <a:srgbClr val="4E4E4E"/>
                </a:solidFill>
                <a:effectLst/>
                <a:latin typeface="inherit"/>
              </a:rPr>
              <a:t>Click and drag the mouse until all of the </a:t>
            </a:r>
            <a:r>
              <a:rPr lang="en-US" b="1" i="0" dirty="0">
                <a:solidFill>
                  <a:srgbClr val="4E4E4E"/>
                </a:solidFill>
                <a:effectLst/>
                <a:latin typeface="inherit"/>
              </a:rPr>
              <a:t>adjoining</a:t>
            </a:r>
            <a:r>
              <a:rPr lang="en-US" b="0" i="0" dirty="0">
                <a:solidFill>
                  <a:srgbClr val="4E4E4E"/>
                </a:solidFill>
                <a:effectLst/>
                <a:latin typeface="inherit"/>
              </a:rPr>
              <a:t> </a:t>
            </a:r>
            <a:r>
              <a:rPr lang="en-US" b="1" i="0" dirty="0">
                <a:solidFill>
                  <a:srgbClr val="4E4E4E"/>
                </a:solidFill>
                <a:effectLst/>
                <a:latin typeface="inherit"/>
              </a:rPr>
              <a:t>cells</a:t>
            </a:r>
            <a:r>
              <a:rPr lang="en-US" b="0" i="0" dirty="0">
                <a:solidFill>
                  <a:srgbClr val="4E4E4E"/>
                </a:solidFill>
                <a:effectLst/>
                <a:latin typeface="inherit"/>
              </a:rPr>
              <a:t> you want to select are </a:t>
            </a:r>
            <a:r>
              <a:rPr lang="en-US" b="1" i="0" dirty="0">
                <a:solidFill>
                  <a:srgbClr val="4E4E4E"/>
                </a:solidFill>
                <a:effectLst/>
                <a:latin typeface="inherit"/>
              </a:rPr>
              <a:t>highlighted</a:t>
            </a:r>
            <a:r>
              <a:rPr lang="en-US" b="0" i="0" dirty="0">
                <a:solidFill>
                  <a:srgbClr val="4E4E4E"/>
                </a:solidFill>
                <a:effectLst/>
                <a:latin typeface="inherit"/>
              </a:rPr>
              <a:t>. In our example, we'll select the cell range </a:t>
            </a:r>
            <a:r>
              <a:rPr lang="en-US" b="1" i="0" dirty="0">
                <a:solidFill>
                  <a:srgbClr val="4E4E4E"/>
                </a:solidFill>
                <a:effectLst/>
                <a:latin typeface="inherit"/>
              </a:rPr>
              <a:t>B5:C18</a:t>
            </a:r>
            <a:r>
              <a:rPr lang="en-US" b="0" i="0" dirty="0">
                <a:solidFill>
                  <a:srgbClr val="4E4E4E"/>
                </a:solidFill>
                <a:effectLst/>
                <a:latin typeface="inherit"/>
              </a:rPr>
              <a:t>.</a:t>
            </a:r>
          </a:p>
          <a:p>
            <a:pPr marL="342900" indent="-342900" algn="l" fontAlgn="base">
              <a:buFont typeface="+mj-lt"/>
              <a:buAutoNum type="arabicPeriod"/>
            </a:pPr>
            <a:r>
              <a:rPr lang="en-US" b="0" i="0" dirty="0">
                <a:solidFill>
                  <a:srgbClr val="4E4E4E"/>
                </a:solidFill>
                <a:effectLst/>
                <a:latin typeface="inherit"/>
              </a:rPr>
              <a:t>Release the mouse to </a:t>
            </a:r>
            <a:r>
              <a:rPr lang="en-US" b="1" i="0" dirty="0">
                <a:solidFill>
                  <a:srgbClr val="4E4E4E"/>
                </a:solidFill>
                <a:effectLst/>
                <a:latin typeface="inherit"/>
              </a:rPr>
              <a:t>select</a:t>
            </a:r>
            <a:r>
              <a:rPr lang="en-US" b="0" i="0" dirty="0">
                <a:solidFill>
                  <a:srgbClr val="4E4E4E"/>
                </a:solidFill>
                <a:effectLst/>
                <a:latin typeface="inherit"/>
              </a:rPr>
              <a:t> the desired cell range. The cells will remain selected</a:t>
            </a:r>
            <a:r>
              <a:rPr lang="en-US" b="1" i="0" dirty="0">
                <a:solidFill>
                  <a:srgbClr val="4E4E4E"/>
                </a:solidFill>
                <a:effectLst/>
                <a:latin typeface="inherit"/>
              </a:rPr>
              <a:t> </a:t>
            </a:r>
            <a:r>
              <a:rPr lang="en-US" b="0" i="0" dirty="0">
                <a:solidFill>
                  <a:srgbClr val="4E4E4E"/>
                </a:solidFill>
                <a:effectLst/>
                <a:latin typeface="inherit"/>
              </a:rPr>
              <a:t>until you click another cell in the worksheet.</a:t>
            </a:r>
          </a:p>
        </p:txBody>
      </p:sp>
      <p:pic>
        <p:nvPicPr>
          <p:cNvPr id="20" name="Picture 4" descr="selecting cell range B5:C18">
            <a:extLst>
              <a:ext uri="{FF2B5EF4-FFF2-40B4-BE49-F238E27FC236}">
                <a16:creationId xmlns:a16="http://schemas.microsoft.com/office/drawing/2014/main" id="{18A5682C-4B4D-8AFC-C04A-0E8EE79A70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886" y="3632149"/>
            <a:ext cx="3284623" cy="305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032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A76C373-8B52-2AE0-9E4B-9CC804A4B8C2}"/>
              </a:ext>
            </a:extLst>
          </p:cNvPr>
          <p:cNvSpPr txBox="1"/>
          <p:nvPr/>
        </p:nvSpPr>
        <p:spPr>
          <a:xfrm>
            <a:off x="0" y="0"/>
            <a:ext cx="230014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Cell content:</a:t>
            </a:r>
          </a:p>
        </p:txBody>
      </p:sp>
      <p:sp>
        <p:nvSpPr>
          <p:cNvPr id="6" name="TextBox 5">
            <a:extLst>
              <a:ext uri="{FF2B5EF4-FFF2-40B4-BE49-F238E27FC236}">
                <a16:creationId xmlns:a16="http://schemas.microsoft.com/office/drawing/2014/main" id="{5799DBF5-6281-8EAE-3BA0-789031BED468}"/>
              </a:ext>
            </a:extLst>
          </p:cNvPr>
          <p:cNvSpPr txBox="1"/>
          <p:nvPr/>
        </p:nvSpPr>
        <p:spPr>
          <a:xfrm>
            <a:off x="271021" y="461665"/>
            <a:ext cx="5469903" cy="1200329"/>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Any information you enter into a spreadsheet will be stored in a cell. Each cell can contain different types of </a:t>
            </a:r>
            <a:r>
              <a:rPr lang="en-US" b="1" i="0" dirty="0">
                <a:solidFill>
                  <a:srgbClr val="4E4E4E"/>
                </a:solidFill>
                <a:effectLst/>
                <a:latin typeface="source sans pro" panose="020B0503030403020204" pitchFamily="34" charset="0"/>
              </a:rPr>
              <a:t>content</a:t>
            </a:r>
            <a:r>
              <a:rPr lang="en-US" b="0" i="0" dirty="0">
                <a:solidFill>
                  <a:srgbClr val="4E4E4E"/>
                </a:solidFill>
                <a:effectLst/>
                <a:latin typeface="source sans pro" panose="020B0503030403020204" pitchFamily="34" charset="0"/>
              </a:rPr>
              <a:t>, including </a:t>
            </a:r>
            <a:r>
              <a:rPr lang="en-US" b="1" i="0" dirty="0">
                <a:solidFill>
                  <a:srgbClr val="4E4E4E"/>
                </a:solidFill>
                <a:effectLst/>
                <a:latin typeface="source sans pro" panose="020B0503030403020204" pitchFamily="34" charset="0"/>
              </a:rPr>
              <a:t>text</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formatting</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formulas</a:t>
            </a:r>
            <a:r>
              <a:rPr lang="en-US" b="0" i="0" dirty="0">
                <a:solidFill>
                  <a:srgbClr val="4E4E4E"/>
                </a:solidFill>
                <a:effectLst/>
                <a:latin typeface="source sans pro" panose="020B0503030403020204" pitchFamily="34" charset="0"/>
              </a:rPr>
              <a:t>, and </a:t>
            </a:r>
            <a:r>
              <a:rPr lang="en-US" b="1" i="0" dirty="0">
                <a:solidFill>
                  <a:srgbClr val="4E4E4E"/>
                </a:solidFill>
                <a:effectLst/>
                <a:latin typeface="source sans pro" panose="020B0503030403020204" pitchFamily="34" charset="0"/>
              </a:rPr>
              <a:t>functions</a:t>
            </a:r>
            <a:r>
              <a:rPr lang="en-US" b="0" i="0" dirty="0">
                <a:solidFill>
                  <a:srgbClr val="4E4E4E"/>
                </a:solidFill>
                <a:effectLst/>
                <a:latin typeface="source sans pro" panose="020B0503030403020204" pitchFamily="34" charset="0"/>
              </a:rPr>
              <a:t>.</a:t>
            </a:r>
            <a:endParaRPr lang="en-US" dirty="0"/>
          </a:p>
        </p:txBody>
      </p:sp>
      <p:sp>
        <p:nvSpPr>
          <p:cNvPr id="8" name="TextBox 7">
            <a:extLst>
              <a:ext uri="{FF2B5EF4-FFF2-40B4-BE49-F238E27FC236}">
                <a16:creationId xmlns:a16="http://schemas.microsoft.com/office/drawing/2014/main" id="{BD303984-B96F-3B23-F469-B1E96E528E34}"/>
              </a:ext>
            </a:extLst>
          </p:cNvPr>
          <p:cNvSpPr txBox="1"/>
          <p:nvPr/>
        </p:nvSpPr>
        <p:spPr>
          <a:xfrm>
            <a:off x="271021" y="1979235"/>
            <a:ext cx="6141562" cy="646331"/>
          </a:xfrm>
          <a:prstGeom prst="rect">
            <a:avLst/>
          </a:prstGeom>
          <a:noFill/>
        </p:spPr>
        <p:txBody>
          <a:bodyPr wrap="square">
            <a:spAutoFit/>
          </a:bodyPr>
          <a:lstStyle/>
          <a:p>
            <a:pPr marL="285750" indent="-285750">
              <a:buFont typeface="Wingdings" panose="05000000000000000000" pitchFamily="2" charset="2"/>
              <a:buChar char="v"/>
            </a:pPr>
            <a:r>
              <a:rPr lang="en-US" b="1" i="0" dirty="0">
                <a:solidFill>
                  <a:srgbClr val="4E4E4E"/>
                </a:solidFill>
                <a:effectLst/>
                <a:latin typeface="source sans pro" panose="020B0503030403020204" pitchFamily="34" charset="0"/>
              </a:rPr>
              <a:t>Text</a:t>
            </a:r>
            <a:r>
              <a:rPr lang="en-US" b="0" i="0" dirty="0">
                <a:solidFill>
                  <a:srgbClr val="4E4E4E"/>
                </a:solidFill>
                <a:effectLst/>
                <a:latin typeface="source sans pro" panose="020B0503030403020204" pitchFamily="34" charset="0"/>
              </a:rPr>
              <a:t>:</a:t>
            </a:r>
            <a:r>
              <a:rPr lang="en-US" b="1" i="0" dirty="0">
                <a:solidFill>
                  <a:srgbClr val="4E4E4E"/>
                </a:solidFill>
                <a:effectLst/>
                <a:latin typeface="source sans pro" panose="020B0503030403020204" pitchFamily="34" charset="0"/>
              </a:rPr>
              <a:t> </a:t>
            </a:r>
            <a:r>
              <a:rPr lang="en-US" b="0" i="0" dirty="0">
                <a:solidFill>
                  <a:srgbClr val="4E4E4E"/>
                </a:solidFill>
                <a:effectLst/>
                <a:latin typeface="source sans pro" panose="020B0503030403020204" pitchFamily="34" charset="0"/>
              </a:rPr>
              <a:t>Cells can contain </a:t>
            </a:r>
            <a:r>
              <a:rPr lang="en-US" b="1" i="0" dirty="0">
                <a:solidFill>
                  <a:srgbClr val="4E4E4E"/>
                </a:solidFill>
                <a:effectLst/>
                <a:latin typeface="source sans pro" panose="020B0503030403020204" pitchFamily="34" charset="0"/>
              </a:rPr>
              <a:t>text</a:t>
            </a:r>
            <a:r>
              <a:rPr lang="en-US" b="0" i="0" dirty="0">
                <a:solidFill>
                  <a:srgbClr val="4E4E4E"/>
                </a:solidFill>
                <a:effectLst/>
                <a:latin typeface="source sans pro" panose="020B0503030403020204" pitchFamily="34" charset="0"/>
              </a:rPr>
              <a:t>, such as letters, numbers, and dates.</a:t>
            </a:r>
            <a:endParaRPr lang="en-US" dirty="0"/>
          </a:p>
        </p:txBody>
      </p:sp>
      <p:pic>
        <p:nvPicPr>
          <p:cNvPr id="22530" name="Picture 2" descr="content entered into cells">
            <a:extLst>
              <a:ext uri="{FF2B5EF4-FFF2-40B4-BE49-F238E27FC236}">
                <a16:creationId xmlns:a16="http://schemas.microsoft.com/office/drawing/2014/main" id="{679DF7A4-1E39-C951-9DE7-CB96C764F1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5039" y="464293"/>
            <a:ext cx="3816677" cy="175973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335D332-3A8A-2577-0896-5669D4EF5E94}"/>
              </a:ext>
            </a:extLst>
          </p:cNvPr>
          <p:cNvSpPr txBox="1"/>
          <p:nvPr/>
        </p:nvSpPr>
        <p:spPr>
          <a:xfrm>
            <a:off x="271021" y="2757220"/>
            <a:ext cx="6141562" cy="1477328"/>
          </a:xfrm>
          <a:prstGeom prst="rect">
            <a:avLst/>
          </a:prstGeom>
          <a:noFill/>
        </p:spPr>
        <p:txBody>
          <a:bodyPr wrap="square">
            <a:spAutoFit/>
          </a:bodyPr>
          <a:lstStyle/>
          <a:p>
            <a:pPr marL="285750" indent="-285750">
              <a:buFont typeface="Wingdings" panose="05000000000000000000" pitchFamily="2" charset="2"/>
              <a:buChar char="v"/>
            </a:pPr>
            <a:r>
              <a:rPr lang="en-US" b="1" i="0" dirty="0">
                <a:solidFill>
                  <a:srgbClr val="4E4E4E"/>
                </a:solidFill>
                <a:effectLst/>
                <a:latin typeface="source sans pro" panose="020B0503030403020204" pitchFamily="34" charset="0"/>
              </a:rPr>
              <a:t>Formatting attributes</a:t>
            </a:r>
            <a:r>
              <a:rPr lang="en-US" b="0" i="0" dirty="0">
                <a:solidFill>
                  <a:srgbClr val="4E4E4E"/>
                </a:solidFill>
                <a:effectLst/>
                <a:latin typeface="source sans pro" panose="020B0503030403020204" pitchFamily="34" charset="0"/>
              </a:rPr>
              <a:t>:</a:t>
            </a:r>
            <a:r>
              <a:rPr lang="en-US" b="1" i="0" dirty="0">
                <a:solidFill>
                  <a:srgbClr val="4E4E4E"/>
                </a:solidFill>
                <a:effectLst/>
                <a:latin typeface="source sans pro" panose="020B0503030403020204" pitchFamily="34" charset="0"/>
              </a:rPr>
              <a:t> </a:t>
            </a:r>
            <a:r>
              <a:rPr lang="en-US" b="0" i="0" dirty="0">
                <a:solidFill>
                  <a:srgbClr val="4E4E4E"/>
                </a:solidFill>
                <a:effectLst/>
                <a:latin typeface="source sans pro" panose="020B0503030403020204" pitchFamily="34" charset="0"/>
              </a:rPr>
              <a:t>Cells can contain </a:t>
            </a:r>
            <a:r>
              <a:rPr lang="en-US" b="1" i="0" dirty="0">
                <a:solidFill>
                  <a:srgbClr val="4E4E4E"/>
                </a:solidFill>
                <a:effectLst/>
                <a:latin typeface="source sans pro" panose="020B0503030403020204" pitchFamily="34" charset="0"/>
              </a:rPr>
              <a:t>formatting attributes</a:t>
            </a:r>
            <a:r>
              <a:rPr lang="en-US" b="0" i="0" dirty="0">
                <a:solidFill>
                  <a:srgbClr val="4E4E4E"/>
                </a:solidFill>
                <a:effectLst/>
                <a:latin typeface="source sans pro" panose="020B0503030403020204" pitchFamily="34" charset="0"/>
              </a:rPr>
              <a:t> that change the way letters, numbers, and dates are displayed. For example, percentages can appear as 0.15 or 15%. You can even change a cell's </a:t>
            </a:r>
            <a:r>
              <a:rPr lang="en-US" b="1" i="0" dirty="0">
                <a:solidFill>
                  <a:srgbClr val="4E4E4E"/>
                </a:solidFill>
                <a:effectLst/>
                <a:latin typeface="source sans pro" panose="020B0503030403020204" pitchFamily="34" charset="0"/>
              </a:rPr>
              <a:t>text</a:t>
            </a:r>
            <a:r>
              <a:rPr lang="en-US" b="0" i="0" dirty="0">
                <a:solidFill>
                  <a:srgbClr val="4E4E4E"/>
                </a:solidFill>
                <a:effectLst/>
                <a:latin typeface="source sans pro" panose="020B0503030403020204" pitchFamily="34" charset="0"/>
              </a:rPr>
              <a:t> or </a:t>
            </a:r>
            <a:r>
              <a:rPr lang="en-US" b="1" i="0" dirty="0">
                <a:solidFill>
                  <a:srgbClr val="4E4E4E"/>
                </a:solidFill>
                <a:effectLst/>
                <a:latin typeface="source sans pro" panose="020B0503030403020204" pitchFamily="34" charset="0"/>
              </a:rPr>
              <a:t>background color</a:t>
            </a:r>
            <a:r>
              <a:rPr lang="en-US" b="0" i="0" dirty="0">
                <a:solidFill>
                  <a:srgbClr val="4E4E4E"/>
                </a:solidFill>
                <a:effectLst/>
                <a:latin typeface="source sans pro" panose="020B0503030403020204" pitchFamily="34" charset="0"/>
              </a:rPr>
              <a:t>.</a:t>
            </a:r>
            <a:endParaRPr lang="en-US" dirty="0"/>
          </a:p>
        </p:txBody>
      </p:sp>
      <p:pic>
        <p:nvPicPr>
          <p:cNvPr id="22532" name="Picture 4" descr="the same cell content with different formatting">
            <a:extLst>
              <a:ext uri="{FF2B5EF4-FFF2-40B4-BE49-F238E27FC236}">
                <a16:creationId xmlns:a16="http://schemas.microsoft.com/office/drawing/2014/main" id="{5A5264CF-5BC1-5091-6E69-FA51585266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5039" y="2362200"/>
            <a:ext cx="3816677" cy="175191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C53C5A7-CD11-8857-312E-E39E5FCD442F}"/>
              </a:ext>
            </a:extLst>
          </p:cNvPr>
          <p:cNvSpPr txBox="1"/>
          <p:nvPr/>
        </p:nvSpPr>
        <p:spPr>
          <a:xfrm>
            <a:off x="271021" y="4366202"/>
            <a:ext cx="6141562" cy="1200329"/>
          </a:xfrm>
          <a:prstGeom prst="rect">
            <a:avLst/>
          </a:prstGeom>
          <a:noFill/>
        </p:spPr>
        <p:txBody>
          <a:bodyPr wrap="square">
            <a:spAutoFit/>
          </a:bodyPr>
          <a:lstStyle/>
          <a:p>
            <a:pPr marL="285750" indent="-285750">
              <a:buFont typeface="Wingdings" panose="05000000000000000000" pitchFamily="2" charset="2"/>
              <a:buChar char="v"/>
            </a:pPr>
            <a:r>
              <a:rPr lang="en-US" b="1" i="0" dirty="0">
                <a:solidFill>
                  <a:srgbClr val="4E4E4E"/>
                </a:solidFill>
                <a:effectLst/>
                <a:latin typeface="source sans pro" panose="020B0503030403020204" pitchFamily="34" charset="0"/>
              </a:rPr>
              <a:t>Formulas and functions</a:t>
            </a:r>
            <a:r>
              <a:rPr lang="en-US" b="0" i="0" dirty="0">
                <a:solidFill>
                  <a:srgbClr val="4E4E4E"/>
                </a:solidFill>
                <a:effectLst/>
                <a:latin typeface="source sans pro" panose="020B0503030403020204" pitchFamily="34" charset="0"/>
              </a:rPr>
              <a:t>: Cells can contain </a:t>
            </a:r>
            <a:r>
              <a:rPr lang="en-US" b="1" i="0" dirty="0">
                <a:solidFill>
                  <a:srgbClr val="4E4E4E"/>
                </a:solidFill>
                <a:effectLst/>
                <a:latin typeface="source sans pro" panose="020B0503030403020204" pitchFamily="34" charset="0"/>
              </a:rPr>
              <a:t>formulas</a:t>
            </a:r>
            <a:r>
              <a:rPr lang="en-US" b="0" i="0" dirty="0">
                <a:solidFill>
                  <a:srgbClr val="4E4E4E"/>
                </a:solidFill>
                <a:effectLst/>
                <a:latin typeface="source sans pro" panose="020B0503030403020204" pitchFamily="34" charset="0"/>
              </a:rPr>
              <a:t> and </a:t>
            </a:r>
            <a:r>
              <a:rPr lang="en-US" b="1" i="0" dirty="0">
                <a:solidFill>
                  <a:srgbClr val="4E4E4E"/>
                </a:solidFill>
                <a:effectLst/>
                <a:latin typeface="source sans pro" panose="020B0503030403020204" pitchFamily="34" charset="0"/>
              </a:rPr>
              <a:t>functions</a:t>
            </a:r>
            <a:r>
              <a:rPr lang="en-US" b="0" i="0" dirty="0">
                <a:solidFill>
                  <a:srgbClr val="4E4E4E"/>
                </a:solidFill>
                <a:effectLst/>
                <a:latin typeface="source sans pro" panose="020B0503030403020204" pitchFamily="34" charset="0"/>
              </a:rPr>
              <a:t> that calculate cell values. In our example, </a:t>
            </a:r>
            <a:r>
              <a:rPr lang="en-US" b="1" i="0" dirty="0">
                <a:solidFill>
                  <a:srgbClr val="4E4E4E"/>
                </a:solidFill>
                <a:effectLst/>
                <a:latin typeface="source sans pro" panose="020B0503030403020204" pitchFamily="34" charset="0"/>
              </a:rPr>
              <a:t>SUM(B2:B8) </a:t>
            </a:r>
            <a:r>
              <a:rPr lang="en-US" b="0" i="0" dirty="0">
                <a:solidFill>
                  <a:srgbClr val="4E4E4E"/>
                </a:solidFill>
                <a:effectLst/>
                <a:latin typeface="source sans pro" panose="020B0503030403020204" pitchFamily="34" charset="0"/>
              </a:rPr>
              <a:t>adds the value of each cell in the cell range B2:B8 and displays the total in cell B9.</a:t>
            </a:r>
            <a:endParaRPr lang="en-US" dirty="0"/>
          </a:p>
        </p:txBody>
      </p:sp>
      <p:pic>
        <p:nvPicPr>
          <p:cNvPr id="22534" name="Picture 6" descr="a cell containing a formula">
            <a:extLst>
              <a:ext uri="{FF2B5EF4-FFF2-40B4-BE49-F238E27FC236}">
                <a16:creationId xmlns:a16="http://schemas.microsoft.com/office/drawing/2014/main" id="{4C226DA7-F91C-86CF-D76B-6372E0957C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5039" y="4252286"/>
            <a:ext cx="3816677" cy="2072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828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063A1D-B514-FDFB-1A9F-FA0115F6DD33}"/>
              </a:ext>
            </a:extLst>
          </p:cNvPr>
          <p:cNvSpPr txBox="1"/>
          <p:nvPr/>
        </p:nvSpPr>
        <p:spPr>
          <a:xfrm>
            <a:off x="0" y="0"/>
            <a:ext cx="2790334" cy="461665"/>
          </a:xfrm>
          <a:prstGeom prst="rect">
            <a:avLst/>
          </a:prstGeom>
          <a:noFill/>
        </p:spPr>
        <p:txBody>
          <a:bodyPr wrap="square">
            <a:spAutoFit/>
          </a:bodyPr>
          <a:lstStyle/>
          <a:p>
            <a:pPr algn="l" fontAlgn="base"/>
            <a:r>
              <a:rPr lang="en-US" sz="2400" b="0" i="0" u="sng">
                <a:solidFill>
                  <a:srgbClr val="00608B"/>
                </a:solidFill>
                <a:effectLst/>
                <a:latin typeface="source sans pro" panose="020B0503030403020204" pitchFamily="34" charset="0"/>
              </a:rPr>
              <a:t>To insert content:</a:t>
            </a:r>
            <a:endParaRPr lang="en-US" sz="2400" b="0" i="0" u="sng" dirty="0">
              <a:solidFill>
                <a:srgbClr val="00608B"/>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B8FEDE38-078C-41D9-AAFA-8FF335BFEEDA}"/>
              </a:ext>
            </a:extLst>
          </p:cNvPr>
          <p:cNvSpPr txBox="1"/>
          <p:nvPr/>
        </p:nvSpPr>
        <p:spPr>
          <a:xfrm>
            <a:off x="346436" y="461665"/>
            <a:ext cx="5300220" cy="1569660"/>
          </a:xfrm>
          <a:prstGeom prst="rect">
            <a:avLst/>
          </a:prstGeom>
          <a:noFill/>
        </p:spPr>
        <p:txBody>
          <a:bodyPr wrap="square">
            <a:spAutoFit/>
          </a:bodyPr>
          <a:lstStyle/>
          <a:p>
            <a:pPr marL="342900" indent="-342900">
              <a:buFont typeface="+mj-lt"/>
              <a:buAutoNum type="arabicPeriod"/>
            </a:pPr>
            <a:r>
              <a:rPr lang="en-US" sz="1600" b="0" i="0" dirty="0">
                <a:solidFill>
                  <a:srgbClr val="4E4E4E"/>
                </a:solidFill>
                <a:effectLst/>
                <a:latin typeface="Source Sans Pro" panose="020B0503030403020204" pitchFamily="34" charset="0"/>
              </a:rPr>
              <a:t>Click a </a:t>
            </a:r>
            <a:r>
              <a:rPr lang="en-US" sz="1600" b="1" i="0" dirty="0">
                <a:solidFill>
                  <a:srgbClr val="4E4E4E"/>
                </a:solidFill>
                <a:effectLst/>
                <a:latin typeface="Source Sans Pro" panose="020B0503030403020204" pitchFamily="34" charset="0"/>
              </a:rPr>
              <a:t>cell</a:t>
            </a:r>
            <a:r>
              <a:rPr lang="en-US" sz="1600" b="0" i="0" dirty="0">
                <a:solidFill>
                  <a:srgbClr val="4E4E4E"/>
                </a:solidFill>
                <a:effectLst/>
                <a:latin typeface="Source Sans Pro" panose="020B0503030403020204" pitchFamily="34" charset="0"/>
              </a:rPr>
              <a:t> to select it. In our example, we'll select cell </a:t>
            </a:r>
            <a:r>
              <a:rPr lang="en-US" sz="1600" b="1" i="0" dirty="0">
                <a:solidFill>
                  <a:srgbClr val="4E4E4E"/>
                </a:solidFill>
                <a:effectLst/>
                <a:latin typeface="Source Sans Pro" panose="020B0503030403020204" pitchFamily="34" charset="0"/>
              </a:rPr>
              <a:t>F9</a:t>
            </a:r>
            <a:r>
              <a:rPr lang="en-US" sz="1600" b="0" i="0" dirty="0">
                <a:solidFill>
                  <a:srgbClr val="4E4E4E"/>
                </a:solidFill>
                <a:effectLst/>
                <a:latin typeface="Source Sans Pro" panose="020B0503030403020204" pitchFamily="34" charset="0"/>
              </a:rPr>
              <a:t>.</a:t>
            </a:r>
          </a:p>
          <a:p>
            <a:pPr marL="342900" indent="-342900">
              <a:buFont typeface="+mj-lt"/>
              <a:buAutoNum type="arabicPeriod"/>
            </a:pPr>
            <a:r>
              <a:rPr lang="en-US" sz="1600" b="0" i="0" dirty="0">
                <a:solidFill>
                  <a:srgbClr val="4E4E4E"/>
                </a:solidFill>
                <a:effectLst/>
                <a:latin typeface="Source Sans Pro" panose="020B0503030403020204" pitchFamily="34" charset="0"/>
              </a:rPr>
              <a:t>Type something into the selected cell, then press </a:t>
            </a:r>
            <a:r>
              <a:rPr lang="en-US" sz="1600" b="1" i="0" dirty="0">
                <a:solidFill>
                  <a:srgbClr val="4E4E4E"/>
                </a:solidFill>
                <a:effectLst/>
                <a:latin typeface="Source Sans Pro" panose="020B0503030403020204" pitchFamily="34" charset="0"/>
              </a:rPr>
              <a:t>Enter </a:t>
            </a:r>
            <a:r>
              <a:rPr lang="en-US" sz="1600" b="0" i="0" dirty="0">
                <a:solidFill>
                  <a:srgbClr val="4E4E4E"/>
                </a:solidFill>
                <a:effectLst/>
                <a:latin typeface="Source Sans Pro" panose="020B0503030403020204" pitchFamily="34" charset="0"/>
              </a:rPr>
              <a:t>on your keyboard. The content will appear in the </a:t>
            </a:r>
            <a:r>
              <a:rPr lang="en-US" sz="1600" b="1" i="0" dirty="0">
                <a:solidFill>
                  <a:srgbClr val="4E4E4E"/>
                </a:solidFill>
                <a:effectLst/>
                <a:latin typeface="Source Sans Pro" panose="020B0503030403020204" pitchFamily="34" charset="0"/>
              </a:rPr>
              <a:t>cell</a:t>
            </a:r>
            <a:r>
              <a:rPr lang="en-US" sz="1600" b="0" i="0" dirty="0">
                <a:solidFill>
                  <a:srgbClr val="4E4E4E"/>
                </a:solidFill>
                <a:effectLst/>
                <a:latin typeface="Source Sans Pro" panose="020B0503030403020204" pitchFamily="34" charset="0"/>
              </a:rPr>
              <a:t> and the </a:t>
            </a:r>
            <a:r>
              <a:rPr lang="en-US" sz="1600" b="1" i="0" dirty="0">
                <a:solidFill>
                  <a:srgbClr val="4E4E4E"/>
                </a:solidFill>
                <a:effectLst/>
                <a:latin typeface="Source Sans Pro" panose="020B0503030403020204" pitchFamily="34" charset="0"/>
              </a:rPr>
              <a:t>formula</a:t>
            </a:r>
            <a:r>
              <a:rPr lang="en-US" sz="1600" b="0" i="0" dirty="0">
                <a:solidFill>
                  <a:srgbClr val="4E4E4E"/>
                </a:solidFill>
                <a:effectLst/>
                <a:latin typeface="Source Sans Pro" panose="020B0503030403020204" pitchFamily="34" charset="0"/>
              </a:rPr>
              <a:t> </a:t>
            </a:r>
            <a:r>
              <a:rPr lang="en-US" sz="1600" b="1" i="0" dirty="0">
                <a:solidFill>
                  <a:srgbClr val="4E4E4E"/>
                </a:solidFill>
                <a:effectLst/>
                <a:latin typeface="Source Sans Pro" panose="020B0503030403020204" pitchFamily="34" charset="0"/>
              </a:rPr>
              <a:t>bar</a:t>
            </a:r>
            <a:r>
              <a:rPr lang="en-US" sz="1600" b="0" i="0" dirty="0">
                <a:solidFill>
                  <a:srgbClr val="4E4E4E"/>
                </a:solidFill>
                <a:effectLst/>
                <a:latin typeface="Source Sans Pro" panose="020B0503030403020204" pitchFamily="34" charset="0"/>
              </a:rPr>
              <a:t>. You can also input and edit cell content in the formula bar.</a:t>
            </a:r>
            <a:endParaRPr lang="en-US" sz="1600" dirty="0"/>
          </a:p>
        </p:txBody>
      </p:sp>
      <p:pic>
        <p:nvPicPr>
          <p:cNvPr id="23554" name="Picture 2" descr="selecting cell F9">
            <a:extLst>
              <a:ext uri="{FF2B5EF4-FFF2-40B4-BE49-F238E27FC236}">
                <a16:creationId xmlns:a16="http://schemas.microsoft.com/office/drawing/2014/main" id="{C3862BCA-98F8-24B8-62E5-E24F947E38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1442" y="0"/>
            <a:ext cx="3810784" cy="1968405"/>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F395DEF9-4518-8FC1-684A-EB138B833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1441" y="2064470"/>
            <a:ext cx="3810785" cy="19684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B98AE62-5B8F-4665-5CC3-1C027F4F66F7}"/>
              </a:ext>
            </a:extLst>
          </p:cNvPr>
          <p:cNvSpPr txBox="1"/>
          <p:nvPr/>
        </p:nvSpPr>
        <p:spPr>
          <a:xfrm>
            <a:off x="-1" y="2215991"/>
            <a:ext cx="4798243"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delete (or clear) cell content:</a:t>
            </a:r>
          </a:p>
        </p:txBody>
      </p:sp>
      <p:sp>
        <p:nvSpPr>
          <p:cNvPr id="8" name="TextBox 7">
            <a:extLst>
              <a:ext uri="{FF2B5EF4-FFF2-40B4-BE49-F238E27FC236}">
                <a16:creationId xmlns:a16="http://schemas.microsoft.com/office/drawing/2014/main" id="{D7355B53-8BDC-C906-C7F7-CED052D1FCD7}"/>
              </a:ext>
            </a:extLst>
          </p:cNvPr>
          <p:cNvSpPr txBox="1"/>
          <p:nvPr/>
        </p:nvSpPr>
        <p:spPr>
          <a:xfrm>
            <a:off x="346436" y="2677656"/>
            <a:ext cx="6825005" cy="1354217"/>
          </a:xfrm>
          <a:prstGeom prst="rect">
            <a:avLst/>
          </a:prstGeom>
          <a:noFill/>
        </p:spPr>
        <p:txBody>
          <a:bodyPr wrap="square">
            <a:spAutoFit/>
          </a:bodyPr>
          <a:lstStyle/>
          <a:p>
            <a:pPr marL="342900" indent="-342900">
              <a:buFont typeface="+mj-lt"/>
              <a:buAutoNum type="arabicPeriod"/>
            </a:pPr>
            <a:r>
              <a:rPr lang="en-US" sz="1600" b="0" i="0" dirty="0">
                <a:solidFill>
                  <a:srgbClr val="4E4E4E"/>
                </a:solidFill>
                <a:effectLst/>
                <a:latin typeface="Source Sans Pro" panose="020B0503030403020204" pitchFamily="34" charset="0"/>
              </a:rPr>
              <a:t>Select the </a:t>
            </a:r>
            <a:r>
              <a:rPr lang="en-US" sz="1600" b="1" i="0" dirty="0">
                <a:solidFill>
                  <a:srgbClr val="4E4E4E"/>
                </a:solidFill>
                <a:effectLst/>
                <a:latin typeface="Source Sans Pro" panose="020B0503030403020204" pitchFamily="34" charset="0"/>
              </a:rPr>
              <a:t>cell(s)</a:t>
            </a:r>
            <a:r>
              <a:rPr lang="en-US" sz="1600" b="0" i="0" dirty="0">
                <a:solidFill>
                  <a:srgbClr val="4E4E4E"/>
                </a:solidFill>
                <a:effectLst/>
                <a:latin typeface="Source Sans Pro" panose="020B0503030403020204" pitchFamily="34" charset="0"/>
              </a:rPr>
              <a:t> with content you want to delete. In our example, we'll select the cell range </a:t>
            </a:r>
            <a:r>
              <a:rPr lang="en-US" sz="1600" b="1" i="0" dirty="0">
                <a:solidFill>
                  <a:srgbClr val="4E4E4E"/>
                </a:solidFill>
                <a:effectLst/>
                <a:latin typeface="Source Sans Pro" panose="020B0503030403020204" pitchFamily="34" charset="0"/>
              </a:rPr>
              <a:t>A10:H10</a:t>
            </a:r>
            <a:r>
              <a:rPr lang="en-US" sz="1600" b="0" i="0" dirty="0">
                <a:solidFill>
                  <a:srgbClr val="4E4E4E"/>
                </a:solidFill>
                <a:effectLst/>
                <a:latin typeface="Source Sans Pro" panose="020B0503030403020204" pitchFamily="34" charset="0"/>
              </a:rPr>
              <a:t>.</a:t>
            </a:r>
          </a:p>
          <a:p>
            <a:pPr marL="342900" indent="-342900">
              <a:buFont typeface="+mj-lt"/>
              <a:buAutoNum type="arabicPeriod"/>
            </a:pPr>
            <a:r>
              <a:rPr lang="en-US" sz="1600" b="0" i="0" dirty="0">
                <a:solidFill>
                  <a:srgbClr val="4E4E4E"/>
                </a:solidFill>
                <a:effectLst/>
                <a:latin typeface="Source Sans Pro" panose="020B0503030403020204" pitchFamily="34" charset="0"/>
              </a:rPr>
              <a:t>Select the </a:t>
            </a:r>
            <a:r>
              <a:rPr lang="en-US" sz="1600" b="1" i="0" dirty="0">
                <a:solidFill>
                  <a:srgbClr val="4E4E4E"/>
                </a:solidFill>
                <a:effectLst/>
                <a:latin typeface="Source Sans Pro" panose="020B0503030403020204" pitchFamily="34" charset="0"/>
              </a:rPr>
              <a:t>Clear</a:t>
            </a:r>
            <a:r>
              <a:rPr lang="en-US" sz="1600" b="0" i="0" dirty="0">
                <a:solidFill>
                  <a:srgbClr val="4E4E4E"/>
                </a:solidFill>
                <a:effectLst/>
                <a:latin typeface="Source Sans Pro" panose="020B0503030403020204" pitchFamily="34" charset="0"/>
              </a:rPr>
              <a:t> command on the </a:t>
            </a:r>
            <a:r>
              <a:rPr lang="en-US" sz="1600" b="1" i="0" dirty="0">
                <a:solidFill>
                  <a:srgbClr val="4E4E4E"/>
                </a:solidFill>
                <a:effectLst/>
                <a:latin typeface="Source Sans Pro" panose="020B0503030403020204" pitchFamily="34" charset="0"/>
              </a:rPr>
              <a:t>Home</a:t>
            </a:r>
            <a:r>
              <a:rPr lang="en-US" sz="1600" b="0" i="0" dirty="0">
                <a:solidFill>
                  <a:srgbClr val="4E4E4E"/>
                </a:solidFill>
                <a:effectLst/>
                <a:latin typeface="Source Sans Pro" panose="020B0503030403020204" pitchFamily="34" charset="0"/>
              </a:rPr>
              <a:t> tab, then click </a:t>
            </a:r>
            <a:r>
              <a:rPr lang="en-US" sz="1600" b="1" i="0" dirty="0">
                <a:solidFill>
                  <a:srgbClr val="4E4E4E"/>
                </a:solidFill>
                <a:effectLst/>
                <a:latin typeface="Source Sans Pro" panose="020B0503030403020204" pitchFamily="34" charset="0"/>
              </a:rPr>
              <a:t>Clear Contents</a:t>
            </a:r>
            <a:r>
              <a:rPr lang="en-US" sz="1600" b="0" i="0" dirty="0">
                <a:solidFill>
                  <a:srgbClr val="4E4E4E"/>
                </a:solidFill>
                <a:effectLst/>
                <a:latin typeface="Source Sans Pro" panose="020B0503030403020204" pitchFamily="34" charset="0"/>
              </a:rPr>
              <a:t>.</a:t>
            </a:r>
          </a:p>
          <a:p>
            <a:pPr marL="342900" indent="-342900">
              <a:buFont typeface="+mj-lt"/>
              <a:buAutoNum type="arabicPeriod"/>
            </a:pPr>
            <a:r>
              <a:rPr lang="en-US" sz="1600" b="0" i="0" dirty="0">
                <a:solidFill>
                  <a:srgbClr val="4E4E4E"/>
                </a:solidFill>
                <a:effectLst/>
                <a:latin typeface="Source Sans Pro" panose="020B0503030403020204" pitchFamily="34" charset="0"/>
              </a:rPr>
              <a:t>The cell contents will be deleted.</a:t>
            </a:r>
            <a:endParaRPr lang="en-US" sz="1600" dirty="0"/>
          </a:p>
        </p:txBody>
      </p:sp>
      <p:pic>
        <p:nvPicPr>
          <p:cNvPr id="23558" name="Picture 6" descr="selecting cells A10:H10">
            <a:extLst>
              <a:ext uri="{FF2B5EF4-FFF2-40B4-BE49-F238E27FC236}">
                <a16:creationId xmlns:a16="http://schemas.microsoft.com/office/drawing/2014/main" id="{BD895C05-5F3E-604D-CF3C-AB03443A8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754" y="4180345"/>
            <a:ext cx="3970425" cy="2330204"/>
          </a:xfrm>
          <a:prstGeom prst="rect">
            <a:avLst/>
          </a:prstGeom>
          <a:noFill/>
          <a:extLst>
            <a:ext uri="{909E8E84-426E-40DD-AFC4-6F175D3DCCD1}">
              <a14:hiddenFill xmlns:a14="http://schemas.microsoft.com/office/drawing/2010/main">
                <a:solidFill>
                  <a:srgbClr val="FFFFFF"/>
                </a:solidFill>
              </a14:hiddenFill>
            </a:ext>
          </a:extLst>
        </p:spPr>
      </p:pic>
      <p:pic>
        <p:nvPicPr>
          <p:cNvPr id="23560" name="Picture 8" descr="selecting the Clear Contents command">
            <a:extLst>
              <a:ext uri="{FF2B5EF4-FFF2-40B4-BE49-F238E27FC236}">
                <a16:creationId xmlns:a16="http://schemas.microsoft.com/office/drawing/2014/main" id="{73F96158-0193-1668-F6CC-78F22A022F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7419" y="4180344"/>
            <a:ext cx="3617164" cy="2324151"/>
          </a:xfrm>
          <a:prstGeom prst="rect">
            <a:avLst/>
          </a:prstGeom>
          <a:noFill/>
          <a:extLst>
            <a:ext uri="{909E8E84-426E-40DD-AFC4-6F175D3DCCD1}">
              <a14:hiddenFill xmlns:a14="http://schemas.microsoft.com/office/drawing/2010/main">
                <a:solidFill>
                  <a:srgbClr val="FFFFFF"/>
                </a:solidFill>
              </a14:hiddenFill>
            </a:ext>
          </a:extLst>
        </p:spPr>
      </p:pic>
      <p:pic>
        <p:nvPicPr>
          <p:cNvPr id="23562" name="Picture 10" descr="the cleared cell range">
            <a:extLst>
              <a:ext uri="{FF2B5EF4-FFF2-40B4-BE49-F238E27FC236}">
                <a16:creationId xmlns:a16="http://schemas.microsoft.com/office/drawing/2014/main" id="{89F21812-2766-111E-146B-FC069C233A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4823" y="4180344"/>
            <a:ext cx="3970425" cy="2324151"/>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nector: Curved 13">
            <a:extLst>
              <a:ext uri="{FF2B5EF4-FFF2-40B4-BE49-F238E27FC236}">
                <a16:creationId xmlns:a16="http://schemas.microsoft.com/office/drawing/2014/main" id="{1FAB49F6-A683-9FA1-9BA3-2BDC9DCECDD7}"/>
              </a:ext>
            </a:extLst>
          </p:cNvPr>
          <p:cNvCxnSpPr>
            <a:cxnSpLocks/>
          </p:cNvCxnSpPr>
          <p:nvPr/>
        </p:nvCxnSpPr>
        <p:spPr>
          <a:xfrm rot="5400000" flipH="1" flipV="1">
            <a:off x="3138077" y="4546559"/>
            <a:ext cx="6054" cy="3934034"/>
          </a:xfrm>
          <a:prstGeom prst="curvedConnector3">
            <a:avLst>
              <a:gd name="adj1" fmla="val -377601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id="{E10DFDAC-E60A-6723-18F6-9E2101C77332}"/>
              </a:ext>
            </a:extLst>
          </p:cNvPr>
          <p:cNvCxnSpPr>
            <a:cxnSpLocks/>
          </p:cNvCxnSpPr>
          <p:nvPr/>
        </p:nvCxnSpPr>
        <p:spPr>
          <a:xfrm rot="5400000" flipH="1" flipV="1">
            <a:off x="9012182" y="4534451"/>
            <a:ext cx="6054" cy="3934034"/>
          </a:xfrm>
          <a:prstGeom prst="curvedConnector3">
            <a:avLst>
              <a:gd name="adj1" fmla="val -3776016"/>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3185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22396A-D84F-9BD4-F8EB-2D7F5FF9B4F1}"/>
              </a:ext>
            </a:extLst>
          </p:cNvPr>
          <p:cNvSpPr txBox="1"/>
          <p:nvPr/>
        </p:nvSpPr>
        <p:spPr>
          <a:xfrm>
            <a:off x="0" y="0"/>
            <a:ext cx="2790334"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delete cells:</a:t>
            </a:r>
          </a:p>
        </p:txBody>
      </p:sp>
      <p:sp>
        <p:nvSpPr>
          <p:cNvPr id="3" name="TextBox 2">
            <a:extLst>
              <a:ext uri="{FF2B5EF4-FFF2-40B4-BE49-F238E27FC236}">
                <a16:creationId xmlns:a16="http://schemas.microsoft.com/office/drawing/2014/main" id="{B6A7F58F-B670-D13E-6672-D85E5E8624AD}"/>
              </a:ext>
            </a:extLst>
          </p:cNvPr>
          <p:cNvSpPr txBox="1"/>
          <p:nvPr/>
        </p:nvSpPr>
        <p:spPr>
          <a:xfrm>
            <a:off x="270236" y="461665"/>
            <a:ext cx="5294542" cy="1477328"/>
          </a:xfrm>
          <a:prstGeom prst="rect">
            <a:avLst/>
          </a:prstGeom>
          <a:noFill/>
        </p:spPr>
        <p:txBody>
          <a:bodyPr wrap="square">
            <a:spAutoFit/>
          </a:bodyPr>
          <a:lstStyle/>
          <a:p>
            <a:pPr marL="342900" indent="-342900" algn="l" fontAlgn="base">
              <a:buFont typeface="+mj-lt"/>
              <a:buAutoNum type="arabicPeriod"/>
            </a:pPr>
            <a:r>
              <a:rPr lang="en-US" b="0" i="0" dirty="0">
                <a:solidFill>
                  <a:srgbClr val="4E4E4E"/>
                </a:solidFill>
                <a:effectLst/>
                <a:latin typeface="Source Sans Pro" panose="020B0503030403020204" pitchFamily="34" charset="0"/>
              </a:rPr>
              <a:t>Select the</a:t>
            </a:r>
            <a:r>
              <a:rPr lang="en-US" b="1" i="0" dirty="0">
                <a:solidFill>
                  <a:srgbClr val="4E4E4E"/>
                </a:solidFill>
                <a:effectLst/>
                <a:latin typeface="Source Sans Pro" panose="020B0503030403020204" pitchFamily="34" charset="0"/>
              </a:rPr>
              <a:t> cell(s)</a:t>
            </a:r>
            <a:r>
              <a:rPr lang="en-US" b="0" i="0" dirty="0">
                <a:solidFill>
                  <a:srgbClr val="4E4E4E"/>
                </a:solidFill>
                <a:effectLst/>
                <a:latin typeface="Source Sans Pro" panose="020B0503030403020204" pitchFamily="34" charset="0"/>
              </a:rPr>
              <a:t> you want to delete. In our example, we'll select </a:t>
            </a:r>
            <a:r>
              <a:rPr lang="en-US" b="1" i="0" dirty="0">
                <a:solidFill>
                  <a:srgbClr val="4E4E4E"/>
                </a:solidFill>
                <a:effectLst/>
                <a:latin typeface="Source Sans Pro" panose="020B0503030403020204" pitchFamily="34" charset="0"/>
              </a:rPr>
              <a:t>A10:H10</a:t>
            </a:r>
            <a:r>
              <a:rPr lang="en-US" b="0" i="0" dirty="0">
                <a:solidFill>
                  <a:srgbClr val="4E4E4E"/>
                </a:solidFill>
                <a:effectLst/>
                <a:latin typeface="Source Sans Pro" panose="020B0503030403020204" pitchFamily="34" charset="0"/>
              </a:rPr>
              <a:t>.</a:t>
            </a:r>
          </a:p>
          <a:p>
            <a:pPr marL="342900" indent="-342900" algn="l" fontAlgn="base">
              <a:buFont typeface="+mj-lt"/>
              <a:buAutoNum type="arabicPeriod"/>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Delete</a:t>
            </a:r>
            <a:r>
              <a:rPr lang="en-US" b="0" i="0" dirty="0">
                <a:solidFill>
                  <a:srgbClr val="4E4E4E"/>
                </a:solidFill>
                <a:effectLst/>
                <a:latin typeface="Source Sans Pro" panose="020B0503030403020204" pitchFamily="34" charset="0"/>
              </a:rPr>
              <a:t> command from the </a:t>
            </a:r>
            <a:r>
              <a:rPr lang="en-US" b="1" i="0" dirty="0">
                <a:solidFill>
                  <a:srgbClr val="4E4E4E"/>
                </a:solidFill>
                <a:effectLst/>
                <a:latin typeface="Source Sans Pro" panose="020B0503030403020204" pitchFamily="34" charset="0"/>
              </a:rPr>
              <a:t>Home</a:t>
            </a:r>
            <a:r>
              <a:rPr lang="en-US" b="0" i="0" dirty="0">
                <a:solidFill>
                  <a:srgbClr val="4E4E4E"/>
                </a:solidFill>
                <a:effectLst/>
                <a:latin typeface="Source Sans Pro" panose="020B0503030403020204" pitchFamily="34" charset="0"/>
              </a:rPr>
              <a:t> tab on the </a:t>
            </a:r>
            <a:r>
              <a:rPr lang="en-US" b="1" i="0" dirty="0">
                <a:solidFill>
                  <a:srgbClr val="4E4E4E"/>
                </a:solidFill>
                <a:effectLst/>
                <a:latin typeface="Source Sans Pro" panose="020B0503030403020204" pitchFamily="34" charset="0"/>
              </a:rPr>
              <a:t>Ribbon</a:t>
            </a:r>
            <a:r>
              <a:rPr lang="en-US" b="0" i="0" dirty="0">
                <a:solidFill>
                  <a:srgbClr val="4E4E4E"/>
                </a:solidFill>
                <a:effectLst/>
                <a:latin typeface="Source Sans Pro" panose="020B0503030403020204" pitchFamily="34" charset="0"/>
              </a:rPr>
              <a:t>.</a:t>
            </a:r>
          </a:p>
          <a:p>
            <a:pPr marL="342900" indent="-342900" algn="l" fontAlgn="base">
              <a:buFont typeface="+mj-lt"/>
              <a:buAutoNum type="arabicPeriod"/>
            </a:pPr>
            <a:r>
              <a:rPr lang="en-US" b="0" i="0" dirty="0">
                <a:solidFill>
                  <a:srgbClr val="4E4E4E"/>
                </a:solidFill>
                <a:effectLst/>
                <a:latin typeface="Source Sans Pro" panose="020B0503030403020204" pitchFamily="34" charset="0"/>
              </a:rPr>
              <a:t>The cells below will </a:t>
            </a:r>
            <a:r>
              <a:rPr lang="en-US" b="1" i="0" dirty="0">
                <a:solidFill>
                  <a:srgbClr val="4E4E4E"/>
                </a:solidFill>
                <a:effectLst/>
                <a:latin typeface="Source Sans Pro" panose="020B0503030403020204" pitchFamily="34" charset="0"/>
              </a:rPr>
              <a:t>shift</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up</a:t>
            </a:r>
            <a:r>
              <a:rPr lang="en-US" b="0" i="0" dirty="0">
                <a:solidFill>
                  <a:srgbClr val="4E4E4E"/>
                </a:solidFill>
                <a:effectLst/>
                <a:latin typeface="Source Sans Pro" panose="020B0503030403020204" pitchFamily="34" charset="0"/>
              </a:rPr>
              <a:t> and </a:t>
            </a:r>
            <a:r>
              <a:rPr lang="en-US" b="1" i="0" dirty="0">
                <a:solidFill>
                  <a:srgbClr val="4E4E4E"/>
                </a:solidFill>
                <a:effectLst/>
                <a:latin typeface="Source Sans Pro" panose="020B0503030403020204" pitchFamily="34" charset="0"/>
              </a:rPr>
              <a:t>fill in the gaps</a:t>
            </a:r>
            <a:r>
              <a:rPr lang="en-US" b="0" i="0" dirty="0">
                <a:solidFill>
                  <a:srgbClr val="4E4E4E"/>
                </a:solidFill>
                <a:effectLst/>
                <a:latin typeface="Source Sans Pro" panose="020B0503030403020204" pitchFamily="34" charset="0"/>
              </a:rPr>
              <a:t>.</a:t>
            </a:r>
            <a:endParaRPr lang="en-US" b="0" i="0" dirty="0">
              <a:solidFill>
                <a:srgbClr val="4E4E4E"/>
              </a:solidFill>
              <a:effectLst/>
              <a:latin typeface="inherit"/>
            </a:endParaRPr>
          </a:p>
        </p:txBody>
      </p:sp>
      <p:pic>
        <p:nvPicPr>
          <p:cNvPr id="24578" name="Picture 2" descr="selecting cell range A10:H10">
            <a:extLst>
              <a:ext uri="{FF2B5EF4-FFF2-40B4-BE49-F238E27FC236}">
                <a16:creationId xmlns:a16="http://schemas.microsoft.com/office/drawing/2014/main" id="{13AB2431-898A-2A19-97FE-40C3220CC1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236" y="1957090"/>
            <a:ext cx="4391300" cy="2536009"/>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clicking the Delete command on the Home tab">
            <a:extLst>
              <a:ext uri="{FF2B5EF4-FFF2-40B4-BE49-F238E27FC236}">
                <a16:creationId xmlns:a16="http://schemas.microsoft.com/office/drawing/2014/main" id="{F07EC302-FD37-AFE5-8A99-B957FA346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5886" y="4900910"/>
            <a:ext cx="4276725" cy="1495425"/>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the shifted cells after deleting">
            <a:extLst>
              <a:ext uri="{FF2B5EF4-FFF2-40B4-BE49-F238E27FC236}">
                <a16:creationId xmlns:a16="http://schemas.microsoft.com/office/drawing/2014/main" id="{762A4454-DA68-7EFF-7E93-BB26E29833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0466" y="4126047"/>
            <a:ext cx="4371975" cy="2536010"/>
          </a:xfrm>
          <a:prstGeom prst="rect">
            <a:avLst/>
          </a:prstGeom>
          <a:noFill/>
          <a:extLst>
            <a:ext uri="{909E8E84-426E-40DD-AFC4-6F175D3DCCD1}">
              <a14:hiddenFill xmlns:a14="http://schemas.microsoft.com/office/drawing/2010/main">
                <a:solidFill>
                  <a:srgbClr val="FFFFFF"/>
                </a:solidFill>
              </a14:hiddenFill>
            </a:ext>
          </a:extLst>
        </p:spPr>
      </p:pic>
      <p:sp>
        <p:nvSpPr>
          <p:cNvPr id="4" name="Arrow: Down 3">
            <a:extLst>
              <a:ext uri="{FF2B5EF4-FFF2-40B4-BE49-F238E27FC236}">
                <a16:creationId xmlns:a16="http://schemas.microsoft.com/office/drawing/2014/main" id="{B92FCC0F-8BE4-9B0B-F48F-8C40A923A63E}"/>
              </a:ext>
            </a:extLst>
          </p:cNvPr>
          <p:cNvSpPr/>
          <p:nvPr/>
        </p:nvSpPr>
        <p:spPr>
          <a:xfrm>
            <a:off x="3670663" y="4475002"/>
            <a:ext cx="300446" cy="392410"/>
          </a:xfrm>
          <a:prstGeom prst="down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90ABA234-138B-5314-474A-52B8F571E99A}"/>
              </a:ext>
            </a:extLst>
          </p:cNvPr>
          <p:cNvSpPr/>
          <p:nvPr/>
        </p:nvSpPr>
        <p:spPr>
          <a:xfrm>
            <a:off x="6742611" y="5648622"/>
            <a:ext cx="787855" cy="321104"/>
          </a:xfrm>
          <a:prstGeom prst="rightArrow">
            <a:avLst/>
          </a:prstGeom>
          <a:solidFill>
            <a:srgbClr val="0060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3679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AD12F2-0963-541A-CC4A-D008ABBD002E}"/>
              </a:ext>
            </a:extLst>
          </p:cNvPr>
          <p:cNvSpPr txBox="1"/>
          <p:nvPr/>
        </p:nvSpPr>
        <p:spPr>
          <a:xfrm>
            <a:off x="0" y="0"/>
            <a:ext cx="466344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copy and paste cell content:</a:t>
            </a:r>
          </a:p>
        </p:txBody>
      </p:sp>
      <p:sp>
        <p:nvSpPr>
          <p:cNvPr id="3" name="TextBox 2">
            <a:extLst>
              <a:ext uri="{FF2B5EF4-FFF2-40B4-BE49-F238E27FC236}">
                <a16:creationId xmlns:a16="http://schemas.microsoft.com/office/drawing/2014/main" id="{1F9AEFF3-B91A-9183-8A36-EAD0CBDCF9A7}"/>
              </a:ext>
            </a:extLst>
          </p:cNvPr>
          <p:cNvSpPr txBox="1"/>
          <p:nvPr/>
        </p:nvSpPr>
        <p:spPr>
          <a:xfrm>
            <a:off x="0" y="461665"/>
            <a:ext cx="12191999" cy="1754326"/>
          </a:xfrm>
          <a:prstGeom prst="rect">
            <a:avLst/>
          </a:prstGeom>
          <a:solidFill>
            <a:srgbClr val="004363"/>
          </a:solidFill>
          <a:ln>
            <a:noFill/>
          </a:ln>
        </p:spPr>
        <p:txBody>
          <a:bodyPr wrap="square">
            <a:spAutoFit/>
          </a:bodyPr>
          <a:lstStyle/>
          <a:p>
            <a:pPr marL="342900" indent="-342900" fontAlgn="base">
              <a:buFont typeface="+mj-lt"/>
              <a:buAutoNum type="arabicPeriod"/>
            </a:pPr>
            <a:r>
              <a:rPr lang="en-US" b="0" i="0" dirty="0">
                <a:solidFill>
                  <a:schemeClr val="bg1"/>
                </a:solidFill>
                <a:effectLst/>
                <a:latin typeface="Source Sans Pro" panose="020B0503030403020204" pitchFamily="34" charset="0"/>
              </a:rPr>
              <a:t>Select the </a:t>
            </a:r>
            <a:r>
              <a:rPr lang="en-US" b="1" i="0" dirty="0">
                <a:solidFill>
                  <a:schemeClr val="bg1"/>
                </a:solidFill>
                <a:effectLst/>
                <a:latin typeface="Source Sans Pro" panose="020B0503030403020204" pitchFamily="34" charset="0"/>
              </a:rPr>
              <a:t>cell(s)</a:t>
            </a:r>
            <a:r>
              <a:rPr lang="en-US" b="0" i="0" dirty="0">
                <a:solidFill>
                  <a:schemeClr val="bg1"/>
                </a:solidFill>
                <a:effectLst/>
                <a:latin typeface="Source Sans Pro" panose="020B0503030403020204" pitchFamily="34" charset="0"/>
              </a:rPr>
              <a:t> you want to </a:t>
            </a:r>
            <a:r>
              <a:rPr lang="en-US" b="1" i="0" dirty="0">
                <a:solidFill>
                  <a:schemeClr val="bg1"/>
                </a:solidFill>
                <a:effectLst/>
                <a:latin typeface="Source Sans Pro" panose="020B0503030403020204" pitchFamily="34" charset="0"/>
              </a:rPr>
              <a:t>copy</a:t>
            </a:r>
            <a:r>
              <a:rPr lang="en-US" b="0" i="0" dirty="0">
                <a:solidFill>
                  <a:schemeClr val="bg1"/>
                </a:solidFill>
                <a:effectLst/>
                <a:latin typeface="Source Sans Pro" panose="020B0503030403020204" pitchFamily="34" charset="0"/>
              </a:rPr>
              <a:t>. In our example, we'll select </a:t>
            </a:r>
            <a:r>
              <a:rPr lang="en-US" b="1" i="0" dirty="0">
                <a:solidFill>
                  <a:schemeClr val="bg1"/>
                </a:solidFill>
                <a:effectLst/>
                <a:latin typeface="Source Sans Pro" panose="020B0503030403020204" pitchFamily="34" charset="0"/>
              </a:rPr>
              <a:t>F9</a:t>
            </a:r>
            <a:r>
              <a:rPr lang="en-US" b="0" i="0" dirty="0">
                <a:solidFill>
                  <a:schemeClr val="bg1"/>
                </a:solidFill>
                <a:effectLst/>
                <a:latin typeface="Source Sans Pro" panose="020B0503030403020204" pitchFamily="34" charset="0"/>
              </a:rPr>
              <a:t>.</a:t>
            </a:r>
          </a:p>
          <a:p>
            <a:pPr marL="342900" indent="-342900" fontAlgn="base">
              <a:buFont typeface="+mj-lt"/>
              <a:buAutoNum type="arabicPeriod"/>
            </a:pPr>
            <a:r>
              <a:rPr lang="en-US" b="0" i="0" dirty="0">
                <a:solidFill>
                  <a:schemeClr val="bg1"/>
                </a:solidFill>
                <a:effectLst/>
                <a:latin typeface="Source Sans Pro" panose="020B0503030403020204" pitchFamily="34" charset="0"/>
              </a:rPr>
              <a:t>Click the </a:t>
            </a:r>
            <a:r>
              <a:rPr lang="en-US" b="1" i="0" dirty="0">
                <a:solidFill>
                  <a:schemeClr val="bg1"/>
                </a:solidFill>
                <a:effectLst/>
                <a:latin typeface="Source Sans Pro" panose="020B0503030403020204" pitchFamily="34" charset="0"/>
              </a:rPr>
              <a:t>Copy</a:t>
            </a:r>
            <a:r>
              <a:rPr lang="en-US" b="0" i="0" dirty="0">
                <a:solidFill>
                  <a:schemeClr val="bg1"/>
                </a:solidFill>
                <a:effectLst/>
                <a:latin typeface="Source Sans Pro" panose="020B0503030403020204" pitchFamily="34" charset="0"/>
              </a:rPr>
              <a:t> command on the </a:t>
            </a:r>
            <a:r>
              <a:rPr lang="en-US" b="1" i="0" dirty="0">
                <a:solidFill>
                  <a:schemeClr val="bg1"/>
                </a:solidFill>
                <a:effectLst/>
                <a:latin typeface="Source Sans Pro" panose="020B0503030403020204" pitchFamily="34" charset="0"/>
              </a:rPr>
              <a:t>Home </a:t>
            </a:r>
            <a:r>
              <a:rPr lang="en-US" b="0" i="0" dirty="0">
                <a:solidFill>
                  <a:schemeClr val="bg1"/>
                </a:solidFill>
                <a:effectLst/>
                <a:latin typeface="Source Sans Pro" panose="020B0503030403020204" pitchFamily="34" charset="0"/>
              </a:rPr>
              <a:t>tab, or press </a:t>
            </a:r>
            <a:r>
              <a:rPr lang="en-US" b="1" i="0" dirty="0" err="1">
                <a:solidFill>
                  <a:schemeClr val="bg1"/>
                </a:solidFill>
                <a:effectLst/>
                <a:latin typeface="Source Sans Pro" panose="020B0503030403020204" pitchFamily="34" charset="0"/>
              </a:rPr>
              <a:t>Ctrl+C</a:t>
            </a:r>
            <a:r>
              <a:rPr lang="en-US" b="0" i="0" dirty="0">
                <a:solidFill>
                  <a:schemeClr val="bg1"/>
                </a:solidFill>
                <a:effectLst/>
                <a:latin typeface="Source Sans Pro" panose="020B0503030403020204" pitchFamily="34" charset="0"/>
              </a:rPr>
              <a:t> on your keyboard.</a:t>
            </a:r>
          </a:p>
          <a:p>
            <a:pPr marL="342900" indent="-342900" fontAlgn="base">
              <a:buFont typeface="+mj-lt"/>
              <a:buAutoNum type="arabicPeriod"/>
            </a:pPr>
            <a:r>
              <a:rPr lang="en-US" b="0" i="0" dirty="0">
                <a:solidFill>
                  <a:schemeClr val="bg1"/>
                </a:solidFill>
                <a:effectLst/>
                <a:latin typeface="Source Sans Pro" panose="020B0503030403020204" pitchFamily="34" charset="0"/>
              </a:rPr>
              <a:t>Select the </a:t>
            </a:r>
            <a:r>
              <a:rPr lang="en-US" b="1" i="0" dirty="0">
                <a:solidFill>
                  <a:schemeClr val="bg1"/>
                </a:solidFill>
                <a:effectLst/>
                <a:latin typeface="Source Sans Pro" panose="020B0503030403020204" pitchFamily="34" charset="0"/>
              </a:rPr>
              <a:t>cell(s) </a:t>
            </a:r>
            <a:r>
              <a:rPr lang="en-US" b="0" i="0" dirty="0">
                <a:solidFill>
                  <a:schemeClr val="bg1"/>
                </a:solidFill>
                <a:effectLst/>
                <a:latin typeface="Source Sans Pro" panose="020B0503030403020204" pitchFamily="34" charset="0"/>
              </a:rPr>
              <a:t>where you want to </a:t>
            </a:r>
            <a:r>
              <a:rPr lang="en-US" b="1" i="0" dirty="0">
                <a:solidFill>
                  <a:schemeClr val="bg1"/>
                </a:solidFill>
                <a:effectLst/>
                <a:latin typeface="Source Sans Pro" panose="020B0503030403020204" pitchFamily="34" charset="0"/>
              </a:rPr>
              <a:t>paste</a:t>
            </a:r>
            <a:r>
              <a:rPr lang="en-US" b="0" i="0" dirty="0">
                <a:solidFill>
                  <a:schemeClr val="bg1"/>
                </a:solidFill>
                <a:effectLst/>
                <a:latin typeface="Source Sans Pro" panose="020B0503030403020204" pitchFamily="34" charset="0"/>
              </a:rPr>
              <a:t> the content. In our example, we'll select </a:t>
            </a:r>
            <a:r>
              <a:rPr lang="en-US" b="1" i="0" dirty="0">
                <a:solidFill>
                  <a:schemeClr val="bg1"/>
                </a:solidFill>
                <a:effectLst/>
                <a:latin typeface="Source Sans Pro" panose="020B0503030403020204" pitchFamily="34" charset="0"/>
              </a:rPr>
              <a:t>F12:F17</a:t>
            </a:r>
            <a:r>
              <a:rPr lang="en-US" b="0" i="0" dirty="0">
                <a:solidFill>
                  <a:schemeClr val="bg1"/>
                </a:solidFill>
                <a:effectLst/>
                <a:latin typeface="Source Sans Pro" panose="020B0503030403020204" pitchFamily="34" charset="0"/>
              </a:rPr>
              <a:t>. The copied cell(s) will have a </a:t>
            </a:r>
            <a:r>
              <a:rPr lang="en-US" b="1" i="0" dirty="0">
                <a:solidFill>
                  <a:schemeClr val="bg1"/>
                </a:solidFill>
                <a:effectLst/>
                <a:latin typeface="Source Sans Pro" panose="020B0503030403020204" pitchFamily="34" charset="0"/>
              </a:rPr>
              <a:t>dashed box</a:t>
            </a:r>
            <a:r>
              <a:rPr lang="en-US" b="0" i="0" dirty="0">
                <a:solidFill>
                  <a:schemeClr val="bg1"/>
                </a:solidFill>
                <a:effectLst/>
                <a:latin typeface="Source Sans Pro" panose="020B0503030403020204" pitchFamily="34" charset="0"/>
              </a:rPr>
              <a:t> around them.</a:t>
            </a:r>
          </a:p>
          <a:p>
            <a:pPr marL="342900" indent="-342900" fontAlgn="base">
              <a:buFont typeface="+mj-lt"/>
              <a:buAutoNum type="arabicPeriod"/>
            </a:pPr>
            <a:r>
              <a:rPr lang="en-US" b="0" i="0" dirty="0">
                <a:solidFill>
                  <a:schemeClr val="bg1"/>
                </a:solidFill>
                <a:effectLst/>
                <a:latin typeface="Source Sans Pro" panose="020B0503030403020204" pitchFamily="34" charset="0"/>
              </a:rPr>
              <a:t>Click the </a:t>
            </a:r>
            <a:r>
              <a:rPr lang="en-US" b="1" i="0" dirty="0">
                <a:solidFill>
                  <a:schemeClr val="bg1"/>
                </a:solidFill>
                <a:effectLst/>
                <a:latin typeface="Source Sans Pro" panose="020B0503030403020204" pitchFamily="34" charset="0"/>
              </a:rPr>
              <a:t>Paste</a:t>
            </a:r>
            <a:r>
              <a:rPr lang="en-US" b="0" i="0" dirty="0">
                <a:solidFill>
                  <a:schemeClr val="bg1"/>
                </a:solidFill>
                <a:effectLst/>
                <a:latin typeface="Source Sans Pro" panose="020B0503030403020204" pitchFamily="34" charset="0"/>
              </a:rPr>
              <a:t> command on the </a:t>
            </a:r>
            <a:r>
              <a:rPr lang="en-US" b="1" i="0" dirty="0">
                <a:solidFill>
                  <a:schemeClr val="bg1"/>
                </a:solidFill>
                <a:effectLst/>
                <a:latin typeface="Source Sans Pro" panose="020B0503030403020204" pitchFamily="34" charset="0"/>
              </a:rPr>
              <a:t>Home</a:t>
            </a:r>
            <a:r>
              <a:rPr lang="en-US" b="0" i="0" dirty="0">
                <a:solidFill>
                  <a:schemeClr val="bg1"/>
                </a:solidFill>
                <a:effectLst/>
                <a:latin typeface="Source Sans Pro" panose="020B0503030403020204" pitchFamily="34" charset="0"/>
              </a:rPr>
              <a:t> tab, or press </a:t>
            </a:r>
            <a:r>
              <a:rPr lang="en-US" b="1" i="0" dirty="0" err="1">
                <a:solidFill>
                  <a:schemeClr val="bg1"/>
                </a:solidFill>
                <a:effectLst/>
                <a:latin typeface="Source Sans Pro" panose="020B0503030403020204" pitchFamily="34" charset="0"/>
              </a:rPr>
              <a:t>Ctrl+V</a:t>
            </a:r>
            <a:r>
              <a:rPr lang="en-US" b="0" i="0" dirty="0">
                <a:solidFill>
                  <a:schemeClr val="bg1"/>
                </a:solidFill>
                <a:effectLst/>
                <a:latin typeface="Source Sans Pro" panose="020B0503030403020204" pitchFamily="34" charset="0"/>
              </a:rPr>
              <a:t> on your keyboard.</a:t>
            </a:r>
          </a:p>
          <a:p>
            <a:pPr marL="342900" indent="-342900" fontAlgn="base">
              <a:buFont typeface="+mj-lt"/>
              <a:buAutoNum type="arabicPeriod"/>
            </a:pPr>
            <a:r>
              <a:rPr lang="en-US" b="0" i="0" dirty="0">
                <a:solidFill>
                  <a:schemeClr val="bg1"/>
                </a:solidFill>
                <a:effectLst/>
                <a:latin typeface="Source Sans Pro" panose="020B0503030403020204" pitchFamily="34" charset="0"/>
              </a:rPr>
              <a:t>The content will be </a:t>
            </a:r>
            <a:r>
              <a:rPr lang="en-US" b="1" i="0" dirty="0">
                <a:solidFill>
                  <a:schemeClr val="bg1"/>
                </a:solidFill>
                <a:effectLst/>
                <a:latin typeface="Source Sans Pro" panose="020B0503030403020204" pitchFamily="34" charset="0"/>
              </a:rPr>
              <a:t>pasted</a:t>
            </a:r>
            <a:r>
              <a:rPr lang="en-US" b="0" i="0" dirty="0">
                <a:solidFill>
                  <a:schemeClr val="bg1"/>
                </a:solidFill>
                <a:effectLst/>
                <a:latin typeface="Source Sans Pro" panose="020B0503030403020204" pitchFamily="34" charset="0"/>
              </a:rPr>
              <a:t> into the selected cells.</a:t>
            </a:r>
            <a:endParaRPr lang="en-US" b="0" i="0" dirty="0">
              <a:solidFill>
                <a:schemeClr val="bg1"/>
              </a:solidFill>
              <a:effectLst/>
              <a:latin typeface="inherit"/>
            </a:endParaRPr>
          </a:p>
        </p:txBody>
      </p:sp>
      <p:pic>
        <p:nvPicPr>
          <p:cNvPr id="25602" name="Picture 2" descr="selecting cell F9">
            <a:extLst>
              <a:ext uri="{FF2B5EF4-FFF2-40B4-BE49-F238E27FC236}">
                <a16:creationId xmlns:a16="http://schemas.microsoft.com/office/drawing/2014/main" id="{2EB976A1-311D-FA65-B722-97D0F5DFBF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694" y="2345055"/>
            <a:ext cx="3593102" cy="2441603"/>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descr="clicking the Copy command on the Home tab">
            <a:extLst>
              <a:ext uri="{FF2B5EF4-FFF2-40B4-BE49-F238E27FC236}">
                <a16:creationId xmlns:a16="http://schemas.microsoft.com/office/drawing/2014/main" id="{A60DAB70-0984-AE56-F50A-5E94EDAC8A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5772" y="2808618"/>
            <a:ext cx="259080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25606" name="Picture 6" descr="selecting a destination for the copied cell(s)">
            <a:extLst>
              <a:ext uri="{FF2B5EF4-FFF2-40B4-BE49-F238E27FC236}">
                <a16:creationId xmlns:a16="http://schemas.microsoft.com/office/drawing/2014/main" id="{FA488E00-14E1-35E6-6E96-5E0AE81DFB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6549" y="2283356"/>
            <a:ext cx="3593102" cy="2503302"/>
          </a:xfrm>
          <a:prstGeom prst="rect">
            <a:avLst/>
          </a:prstGeom>
          <a:noFill/>
          <a:extLst>
            <a:ext uri="{909E8E84-426E-40DD-AFC4-6F175D3DCCD1}">
              <a14:hiddenFill xmlns:a14="http://schemas.microsoft.com/office/drawing/2010/main">
                <a:solidFill>
                  <a:srgbClr val="FFFFFF"/>
                </a:solidFill>
              </a14:hiddenFill>
            </a:ext>
          </a:extLst>
        </p:spPr>
      </p:pic>
      <p:pic>
        <p:nvPicPr>
          <p:cNvPr id="25608" name="Picture 8" descr="selecting the Paste command">
            <a:extLst>
              <a:ext uri="{FF2B5EF4-FFF2-40B4-BE49-F238E27FC236}">
                <a16:creationId xmlns:a16="http://schemas.microsoft.com/office/drawing/2014/main" id="{CFFC55C5-3FC0-D714-EA6E-0448F12BC2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9" y="5164455"/>
            <a:ext cx="3438525" cy="1466850"/>
          </a:xfrm>
          <a:prstGeom prst="rect">
            <a:avLst/>
          </a:prstGeom>
          <a:noFill/>
          <a:extLst>
            <a:ext uri="{909E8E84-426E-40DD-AFC4-6F175D3DCCD1}">
              <a14:hiddenFill xmlns:a14="http://schemas.microsoft.com/office/drawing/2010/main">
                <a:solidFill>
                  <a:srgbClr val="FFFFFF"/>
                </a:solidFill>
              </a14:hiddenFill>
            </a:ext>
          </a:extLst>
        </p:spPr>
      </p:pic>
      <p:pic>
        <p:nvPicPr>
          <p:cNvPr id="25610" name="Picture 10" descr="the pasted content">
            <a:extLst>
              <a:ext uri="{FF2B5EF4-FFF2-40B4-BE49-F238E27FC236}">
                <a16:creationId xmlns:a16="http://schemas.microsoft.com/office/drawing/2014/main" id="{F46B9834-6965-7355-7821-AB875ABE0B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5019" y="4999676"/>
            <a:ext cx="2458832" cy="179640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or: Curved 4">
            <a:extLst>
              <a:ext uri="{FF2B5EF4-FFF2-40B4-BE49-F238E27FC236}">
                <a16:creationId xmlns:a16="http://schemas.microsoft.com/office/drawing/2014/main" id="{5FB415A9-4B9E-83C7-795A-DCBE54D2A628}"/>
              </a:ext>
            </a:extLst>
          </p:cNvPr>
          <p:cNvCxnSpPr>
            <a:cxnSpLocks/>
            <a:stCxn id="25602" idx="3"/>
            <a:endCxn id="25604" idx="1"/>
          </p:cNvCxnSpPr>
          <p:nvPr/>
        </p:nvCxnSpPr>
        <p:spPr>
          <a:xfrm flipV="1">
            <a:off x="3905796" y="3565856"/>
            <a:ext cx="859976" cy="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6AEA5654-145A-A8B4-D557-4B5BA5767C39}"/>
              </a:ext>
            </a:extLst>
          </p:cNvPr>
          <p:cNvCxnSpPr>
            <a:cxnSpLocks/>
            <a:stCxn id="25604" idx="3"/>
            <a:endCxn id="25606" idx="1"/>
          </p:cNvCxnSpPr>
          <p:nvPr/>
        </p:nvCxnSpPr>
        <p:spPr>
          <a:xfrm flipV="1">
            <a:off x="7356572" y="3535007"/>
            <a:ext cx="859977" cy="3084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or: Curved 6">
            <a:extLst>
              <a:ext uri="{FF2B5EF4-FFF2-40B4-BE49-F238E27FC236}">
                <a16:creationId xmlns:a16="http://schemas.microsoft.com/office/drawing/2014/main" id="{3BB23FD8-330F-8737-C12E-1D22C0000BDA}"/>
              </a:ext>
            </a:extLst>
          </p:cNvPr>
          <p:cNvCxnSpPr>
            <a:cxnSpLocks/>
          </p:cNvCxnSpPr>
          <p:nvPr/>
        </p:nvCxnSpPr>
        <p:spPr>
          <a:xfrm rot="5400000">
            <a:off x="9000836" y="5330426"/>
            <a:ext cx="1287574" cy="200038"/>
          </a:xfrm>
          <a:prstGeom prst="curvedConnector3">
            <a:avLst>
              <a:gd name="adj1" fmla="val 13522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242DF11E-849D-7CF5-F169-8EFD6F9E6B46}"/>
              </a:ext>
            </a:extLst>
          </p:cNvPr>
          <p:cNvCxnSpPr>
            <a:cxnSpLocks/>
            <a:endCxn id="25610" idx="3"/>
          </p:cNvCxnSpPr>
          <p:nvPr/>
        </p:nvCxnSpPr>
        <p:spPr>
          <a:xfrm rot="10800000" flipV="1">
            <a:off x="5233852" y="5833164"/>
            <a:ext cx="862149" cy="6471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458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5ACC0D-A998-8AAB-3BBA-8AAC8404B004}"/>
              </a:ext>
            </a:extLst>
          </p:cNvPr>
          <p:cNvSpPr txBox="1"/>
          <p:nvPr/>
        </p:nvSpPr>
        <p:spPr>
          <a:xfrm>
            <a:off x="0" y="0"/>
            <a:ext cx="466344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drag and drop cells:</a:t>
            </a:r>
          </a:p>
        </p:txBody>
      </p:sp>
      <p:sp>
        <p:nvSpPr>
          <p:cNvPr id="5" name="TextBox 4">
            <a:extLst>
              <a:ext uri="{FF2B5EF4-FFF2-40B4-BE49-F238E27FC236}">
                <a16:creationId xmlns:a16="http://schemas.microsoft.com/office/drawing/2014/main" id="{011E358A-A401-4D5B-A4EB-EB6643F824F7}"/>
              </a:ext>
            </a:extLst>
          </p:cNvPr>
          <p:cNvSpPr txBox="1"/>
          <p:nvPr/>
        </p:nvSpPr>
        <p:spPr>
          <a:xfrm>
            <a:off x="270235" y="461665"/>
            <a:ext cx="5505531" cy="2585323"/>
          </a:xfrm>
          <a:prstGeom prst="rect">
            <a:avLst/>
          </a:prstGeom>
          <a:noFill/>
        </p:spPr>
        <p:txBody>
          <a:bodyPr wrap="square">
            <a:spAutoFit/>
          </a:bodyPr>
          <a:lstStyle/>
          <a:p>
            <a:pPr marL="342900" indent="-342900" algn="l" fontAlgn="base">
              <a:buFont typeface="+mj-lt"/>
              <a:buAutoNum type="arabicPeriod"/>
            </a:pPr>
            <a:r>
              <a:rPr lang="en-US" b="0" i="0" dirty="0">
                <a:solidFill>
                  <a:srgbClr val="4E4E4E"/>
                </a:solidFill>
                <a:effectLst/>
                <a:latin typeface="inherit"/>
              </a:rPr>
              <a:t>Select the </a:t>
            </a:r>
            <a:r>
              <a:rPr lang="en-US" b="1" i="0" dirty="0">
                <a:solidFill>
                  <a:srgbClr val="4E4E4E"/>
                </a:solidFill>
                <a:effectLst/>
                <a:latin typeface="inherit"/>
              </a:rPr>
              <a:t>cell(s)</a:t>
            </a:r>
            <a:r>
              <a:rPr lang="en-US" b="0" i="0" dirty="0">
                <a:solidFill>
                  <a:srgbClr val="4E4E4E"/>
                </a:solidFill>
                <a:effectLst/>
                <a:latin typeface="inherit"/>
              </a:rPr>
              <a:t> you want to </a:t>
            </a:r>
            <a:r>
              <a:rPr lang="en-US" b="1" i="0" dirty="0">
                <a:solidFill>
                  <a:srgbClr val="4E4E4E"/>
                </a:solidFill>
                <a:effectLst/>
                <a:latin typeface="inherit"/>
              </a:rPr>
              <a:t>move</a:t>
            </a:r>
            <a:r>
              <a:rPr lang="en-US" b="0" i="0" dirty="0">
                <a:solidFill>
                  <a:srgbClr val="4E4E4E"/>
                </a:solidFill>
                <a:effectLst/>
                <a:latin typeface="inherit"/>
              </a:rPr>
              <a:t>. In our example, we'll select </a:t>
            </a:r>
            <a:r>
              <a:rPr lang="en-US" b="1" i="0" dirty="0">
                <a:solidFill>
                  <a:srgbClr val="4E4E4E"/>
                </a:solidFill>
                <a:effectLst/>
                <a:latin typeface="inherit"/>
              </a:rPr>
              <a:t>H4:H12</a:t>
            </a:r>
            <a:r>
              <a:rPr lang="en-US" b="0" i="0" dirty="0">
                <a:solidFill>
                  <a:srgbClr val="4E4E4E"/>
                </a:solidFill>
                <a:effectLst/>
                <a:latin typeface="inherit"/>
              </a:rPr>
              <a:t>.</a:t>
            </a:r>
          </a:p>
          <a:p>
            <a:pPr marL="342900" indent="-342900" algn="l" fontAlgn="base">
              <a:buFont typeface="+mj-lt"/>
              <a:buAutoNum type="arabicPeriod"/>
            </a:pPr>
            <a:r>
              <a:rPr lang="en-US" b="0" i="0" dirty="0">
                <a:solidFill>
                  <a:srgbClr val="4E4E4E"/>
                </a:solidFill>
                <a:effectLst/>
                <a:latin typeface="inherit"/>
              </a:rPr>
              <a:t>Hover the mouse over the </a:t>
            </a:r>
            <a:r>
              <a:rPr lang="en-US" b="1" i="0" dirty="0">
                <a:solidFill>
                  <a:srgbClr val="4E4E4E"/>
                </a:solidFill>
                <a:effectLst/>
                <a:latin typeface="inherit"/>
              </a:rPr>
              <a:t>border </a:t>
            </a:r>
            <a:r>
              <a:rPr lang="en-US" b="0" i="0" dirty="0">
                <a:solidFill>
                  <a:srgbClr val="4E4E4E"/>
                </a:solidFill>
                <a:effectLst/>
                <a:latin typeface="inherit"/>
              </a:rPr>
              <a:t>of the selected cell(s) until the mouse changes to a </a:t>
            </a:r>
            <a:r>
              <a:rPr lang="en-US" b="1" i="0" dirty="0">
                <a:solidFill>
                  <a:srgbClr val="4E4E4E"/>
                </a:solidFill>
                <a:effectLst/>
                <a:latin typeface="inherit"/>
              </a:rPr>
              <a:t>pointer with four arrows</a:t>
            </a:r>
            <a:r>
              <a:rPr lang="en-US" b="0" i="0" dirty="0">
                <a:solidFill>
                  <a:srgbClr val="4E4E4E"/>
                </a:solidFill>
                <a:effectLst/>
                <a:latin typeface="inherit"/>
              </a:rPr>
              <a:t>.</a:t>
            </a:r>
          </a:p>
          <a:p>
            <a:pPr marL="342900" indent="-342900" algn="l" fontAlgn="base">
              <a:buFont typeface="+mj-lt"/>
              <a:buAutoNum type="arabicPeriod"/>
            </a:pPr>
            <a:r>
              <a:rPr lang="en-US" b="0" i="0" dirty="0">
                <a:solidFill>
                  <a:srgbClr val="4E4E4E"/>
                </a:solidFill>
                <a:effectLst/>
                <a:latin typeface="Source Sans Pro" panose="020B0503030403020204" pitchFamily="34" charset="0"/>
              </a:rPr>
              <a:t>Click and drag the cells to the </a:t>
            </a:r>
            <a:r>
              <a:rPr lang="en-US" b="1" i="0" dirty="0">
                <a:solidFill>
                  <a:srgbClr val="4E4E4E"/>
                </a:solidFill>
                <a:effectLst/>
                <a:latin typeface="Source Sans Pro" panose="020B0503030403020204" pitchFamily="34" charset="0"/>
              </a:rPr>
              <a:t>desired</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location</a:t>
            </a:r>
            <a:r>
              <a:rPr lang="en-US" b="0" i="0" dirty="0">
                <a:solidFill>
                  <a:srgbClr val="4E4E4E"/>
                </a:solidFill>
                <a:effectLst/>
                <a:latin typeface="Source Sans Pro" panose="020B0503030403020204" pitchFamily="34" charset="0"/>
              </a:rPr>
              <a:t>. In our example, we'll move them to </a:t>
            </a:r>
            <a:r>
              <a:rPr lang="en-US" b="1" i="0" dirty="0">
                <a:solidFill>
                  <a:srgbClr val="4E4E4E"/>
                </a:solidFill>
                <a:effectLst/>
                <a:latin typeface="Source Sans Pro" panose="020B0503030403020204" pitchFamily="34" charset="0"/>
              </a:rPr>
              <a:t>G4:G12</a:t>
            </a:r>
            <a:r>
              <a:rPr lang="en-US" b="0" i="0" dirty="0">
                <a:solidFill>
                  <a:srgbClr val="4E4E4E"/>
                </a:solidFill>
                <a:effectLst/>
                <a:latin typeface="Source Sans Pro" panose="020B0503030403020204" pitchFamily="34" charset="0"/>
              </a:rPr>
              <a:t>.</a:t>
            </a:r>
            <a:endParaRPr lang="en-US" dirty="0">
              <a:solidFill>
                <a:srgbClr val="4E4E4E"/>
              </a:solidFill>
              <a:latin typeface="inherit"/>
            </a:endParaRPr>
          </a:p>
          <a:p>
            <a:pPr marL="342900" indent="-342900" algn="l" fontAlgn="base">
              <a:buFont typeface="+mj-lt"/>
              <a:buAutoNum type="arabicPeriod"/>
            </a:pPr>
            <a:r>
              <a:rPr lang="en-US" b="0" i="0" dirty="0">
                <a:solidFill>
                  <a:srgbClr val="4E4E4E"/>
                </a:solidFill>
                <a:effectLst/>
                <a:latin typeface="Source Sans Pro" panose="020B0503030403020204" pitchFamily="34" charset="0"/>
              </a:rPr>
              <a:t>Release the mouse. The cells will be </a:t>
            </a:r>
            <a:r>
              <a:rPr lang="en-US" b="1" i="0" dirty="0">
                <a:solidFill>
                  <a:srgbClr val="4E4E4E"/>
                </a:solidFill>
                <a:effectLst/>
                <a:latin typeface="Source Sans Pro" panose="020B0503030403020204" pitchFamily="34" charset="0"/>
              </a:rPr>
              <a:t>dropped</a:t>
            </a:r>
            <a:r>
              <a:rPr lang="en-US" b="0" i="0" dirty="0">
                <a:solidFill>
                  <a:srgbClr val="4E4E4E"/>
                </a:solidFill>
                <a:effectLst/>
                <a:latin typeface="Source Sans Pro" panose="020B0503030403020204" pitchFamily="34" charset="0"/>
              </a:rPr>
              <a:t> in the selected location.</a:t>
            </a:r>
            <a:endParaRPr lang="en-US" b="0" i="0" dirty="0">
              <a:solidFill>
                <a:srgbClr val="4E4E4E"/>
              </a:solidFill>
              <a:effectLst/>
              <a:latin typeface="inherit"/>
            </a:endParaRPr>
          </a:p>
        </p:txBody>
      </p:sp>
      <p:pic>
        <p:nvPicPr>
          <p:cNvPr id="30722" name="Picture 2" descr="hovering over the border of a selected cell range">
            <a:extLst>
              <a:ext uri="{FF2B5EF4-FFF2-40B4-BE49-F238E27FC236}">
                <a16:creationId xmlns:a16="http://schemas.microsoft.com/office/drawing/2014/main" id="{5AF68479-E86E-07B6-FACD-2FC48EAE3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87" y="3246543"/>
            <a:ext cx="3872414" cy="2585323"/>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dragging the cells to a new location">
            <a:extLst>
              <a:ext uri="{FF2B5EF4-FFF2-40B4-BE49-F238E27FC236}">
                <a16:creationId xmlns:a16="http://schemas.microsoft.com/office/drawing/2014/main" id="{72960903-5D8E-2EAF-409A-502796DC83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6102" y="3246543"/>
            <a:ext cx="3914596" cy="2585323"/>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descr="the dropped cells in their new location">
            <a:extLst>
              <a:ext uri="{FF2B5EF4-FFF2-40B4-BE49-F238E27FC236}">
                <a16:creationId xmlns:a16="http://schemas.microsoft.com/office/drawing/2014/main" id="{367E52E2-825E-EDD5-0557-AB68E1700F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9100" y="3246543"/>
            <a:ext cx="3897613" cy="258532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nector: Curved 9">
            <a:extLst>
              <a:ext uri="{FF2B5EF4-FFF2-40B4-BE49-F238E27FC236}">
                <a16:creationId xmlns:a16="http://schemas.microsoft.com/office/drawing/2014/main" id="{7212DC8C-D656-F8CF-E537-0A64964D0463}"/>
              </a:ext>
            </a:extLst>
          </p:cNvPr>
          <p:cNvCxnSpPr>
            <a:cxnSpLocks/>
          </p:cNvCxnSpPr>
          <p:nvPr/>
        </p:nvCxnSpPr>
        <p:spPr>
          <a:xfrm rot="16200000" flipH="1">
            <a:off x="3501862" y="3796388"/>
            <a:ext cx="12700" cy="4051906"/>
          </a:xfrm>
          <a:prstGeom prst="curved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or: Curved 10">
            <a:extLst>
              <a:ext uri="{FF2B5EF4-FFF2-40B4-BE49-F238E27FC236}">
                <a16:creationId xmlns:a16="http://schemas.microsoft.com/office/drawing/2014/main" id="{B6168C16-6786-474C-9DFD-2F40BA32F830}"/>
              </a:ext>
            </a:extLst>
          </p:cNvPr>
          <p:cNvCxnSpPr/>
          <p:nvPr/>
        </p:nvCxnSpPr>
        <p:spPr>
          <a:xfrm rot="16200000" flipH="1">
            <a:off x="8549191" y="3818612"/>
            <a:ext cx="12700" cy="4051906"/>
          </a:xfrm>
          <a:prstGeom prst="curved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948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48001A-AB6F-97A9-9F29-FA17A1DC7827}"/>
              </a:ext>
            </a:extLst>
          </p:cNvPr>
          <p:cNvSpPr txBox="1"/>
          <p:nvPr/>
        </p:nvSpPr>
        <p:spPr>
          <a:xfrm>
            <a:off x="0" y="0"/>
            <a:ext cx="4663440" cy="461665"/>
          </a:xfrm>
          <a:prstGeom prst="rect">
            <a:avLst/>
          </a:prstGeom>
          <a:noFill/>
        </p:spPr>
        <p:txBody>
          <a:bodyPr wrap="square">
            <a:spAutoFit/>
          </a:bodyPr>
          <a:lstStyle/>
          <a:p>
            <a:pPr algn="l" fontAlgn="base"/>
            <a:r>
              <a:rPr lang="en-US" sz="2400" b="0" i="0" u="sng">
                <a:solidFill>
                  <a:srgbClr val="00608B"/>
                </a:solidFill>
                <a:effectLst/>
                <a:latin typeface="source sans pro" panose="020B0503030403020204" pitchFamily="34" charset="0"/>
              </a:rPr>
              <a:t>To use the fill handle:</a:t>
            </a:r>
            <a:endParaRPr lang="en-US" sz="2400" b="0" i="0" u="sng" dirty="0">
              <a:solidFill>
                <a:srgbClr val="00608B"/>
              </a:solidFill>
              <a:effectLst/>
              <a:latin typeface="source sans pro" panose="020B0503030403020204" pitchFamily="34" charset="0"/>
            </a:endParaRPr>
          </a:p>
        </p:txBody>
      </p:sp>
      <p:sp>
        <p:nvSpPr>
          <p:cNvPr id="6" name="TextBox 5">
            <a:extLst>
              <a:ext uri="{FF2B5EF4-FFF2-40B4-BE49-F238E27FC236}">
                <a16:creationId xmlns:a16="http://schemas.microsoft.com/office/drawing/2014/main" id="{C89174BF-9E27-24AD-A12C-26100E795CA7}"/>
              </a:ext>
            </a:extLst>
          </p:cNvPr>
          <p:cNvSpPr txBox="1"/>
          <p:nvPr/>
        </p:nvSpPr>
        <p:spPr>
          <a:xfrm>
            <a:off x="214133" y="461665"/>
            <a:ext cx="5434313" cy="2031325"/>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cell(s)</a:t>
            </a:r>
            <a:r>
              <a:rPr lang="en-US" b="0" i="0" dirty="0">
                <a:solidFill>
                  <a:srgbClr val="4E4E4E"/>
                </a:solidFill>
                <a:effectLst/>
                <a:latin typeface="Source Sans Pro" panose="020B0503030403020204" pitchFamily="34" charset="0"/>
              </a:rPr>
              <a:t> containing the content you want to use, then hover the mouse over the lower-right corner of the cell so the </a:t>
            </a:r>
            <a:r>
              <a:rPr lang="en-US" b="1" i="0" dirty="0">
                <a:solidFill>
                  <a:srgbClr val="4E4E4E"/>
                </a:solidFill>
                <a:effectLst/>
                <a:latin typeface="Source Sans Pro" panose="020B0503030403020204" pitchFamily="34" charset="0"/>
              </a:rPr>
              <a:t>fill handle</a:t>
            </a:r>
            <a:r>
              <a:rPr lang="en-US" b="0" i="0" dirty="0">
                <a:solidFill>
                  <a:srgbClr val="4E4E4E"/>
                </a:solidFill>
                <a:effectLst/>
                <a:latin typeface="Source Sans Pro" panose="020B0503030403020204" pitchFamily="34" charset="0"/>
              </a:rPr>
              <a:t> appears.</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Click and drag the </a:t>
            </a:r>
            <a:r>
              <a:rPr lang="en-US" b="1" i="0" dirty="0">
                <a:solidFill>
                  <a:srgbClr val="4E4E4E"/>
                </a:solidFill>
                <a:effectLst/>
                <a:latin typeface="Source Sans Pro" panose="020B0503030403020204" pitchFamily="34" charset="0"/>
              </a:rPr>
              <a:t>fill handle</a:t>
            </a:r>
            <a:r>
              <a:rPr lang="en-US" b="0" i="0" dirty="0">
                <a:solidFill>
                  <a:srgbClr val="4E4E4E"/>
                </a:solidFill>
                <a:effectLst/>
                <a:latin typeface="Source Sans Pro" panose="020B0503030403020204" pitchFamily="34" charset="0"/>
              </a:rPr>
              <a:t> until all of the cells you want to fill are selected. In our example, we'll select </a:t>
            </a:r>
            <a:r>
              <a:rPr lang="en-US" b="1" i="0" dirty="0">
                <a:solidFill>
                  <a:srgbClr val="4E4E4E"/>
                </a:solidFill>
                <a:effectLst/>
                <a:latin typeface="Source Sans Pro" panose="020B0503030403020204" pitchFamily="34" charset="0"/>
              </a:rPr>
              <a:t>G13:G17</a:t>
            </a:r>
            <a:r>
              <a:rPr lang="en-US" b="0" i="0" dirty="0">
                <a:solidFill>
                  <a:srgbClr val="4E4E4E"/>
                </a:solidFill>
                <a:effectLst/>
                <a:latin typeface="Source Sans Pro" panose="020B0503030403020204" pitchFamily="34" charset="0"/>
              </a:rPr>
              <a:t>.</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Release the mouse to </a:t>
            </a:r>
            <a:r>
              <a:rPr lang="en-US" b="1" i="0" dirty="0">
                <a:solidFill>
                  <a:srgbClr val="4E4E4E"/>
                </a:solidFill>
                <a:effectLst/>
                <a:latin typeface="Source Sans Pro" panose="020B0503030403020204" pitchFamily="34" charset="0"/>
              </a:rPr>
              <a:t>fill</a:t>
            </a:r>
            <a:r>
              <a:rPr lang="en-US" b="0" i="0" dirty="0">
                <a:solidFill>
                  <a:srgbClr val="4E4E4E"/>
                </a:solidFill>
                <a:effectLst/>
                <a:latin typeface="Source Sans Pro" panose="020B0503030403020204" pitchFamily="34" charset="0"/>
              </a:rPr>
              <a:t> the selected cells.</a:t>
            </a:r>
            <a:endParaRPr lang="en-US" dirty="0"/>
          </a:p>
        </p:txBody>
      </p:sp>
      <p:pic>
        <p:nvPicPr>
          <p:cNvPr id="31746" name="Picture 2" descr="the fill handle">
            <a:extLst>
              <a:ext uri="{FF2B5EF4-FFF2-40B4-BE49-F238E27FC236}">
                <a16:creationId xmlns:a16="http://schemas.microsoft.com/office/drawing/2014/main" id="{5CF62A6A-E8C0-C268-ED14-FD93B21E5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70" y="2743077"/>
            <a:ext cx="3962559" cy="2893793"/>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dragging the fill handle down">
            <a:extLst>
              <a:ext uri="{FF2B5EF4-FFF2-40B4-BE49-F238E27FC236}">
                <a16:creationId xmlns:a16="http://schemas.microsoft.com/office/drawing/2014/main" id="{C3F90A43-3920-2EFA-4C31-0666543065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3922" y="2743077"/>
            <a:ext cx="3829411" cy="2893066"/>
          </a:xfrm>
          <a:prstGeom prst="rect">
            <a:avLst/>
          </a:prstGeom>
          <a:noFill/>
          <a:extLst>
            <a:ext uri="{909E8E84-426E-40DD-AFC4-6F175D3DCCD1}">
              <a14:hiddenFill xmlns:a14="http://schemas.microsoft.com/office/drawing/2010/main">
                <a:solidFill>
                  <a:srgbClr val="FFFFFF"/>
                </a:solidFill>
              </a14:hiddenFill>
            </a:ext>
          </a:extLst>
        </p:spPr>
      </p:pic>
      <p:pic>
        <p:nvPicPr>
          <p:cNvPr id="31750" name="Picture 6" descr="the filled cells">
            <a:extLst>
              <a:ext uri="{FF2B5EF4-FFF2-40B4-BE49-F238E27FC236}">
                <a16:creationId xmlns:a16="http://schemas.microsoft.com/office/drawing/2014/main" id="{02B60FCA-05ED-1DD7-6D44-D6391B37C5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6326" y="2743078"/>
            <a:ext cx="3871426" cy="289306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nector: Curved 6">
            <a:extLst>
              <a:ext uri="{FF2B5EF4-FFF2-40B4-BE49-F238E27FC236}">
                <a16:creationId xmlns:a16="http://schemas.microsoft.com/office/drawing/2014/main" id="{17B3E825-CFB3-FAAE-866C-12AE67470958}"/>
              </a:ext>
            </a:extLst>
          </p:cNvPr>
          <p:cNvCxnSpPr>
            <a:cxnSpLocks/>
          </p:cNvCxnSpPr>
          <p:nvPr/>
        </p:nvCxnSpPr>
        <p:spPr>
          <a:xfrm rot="16200000" flipH="1">
            <a:off x="3616143" y="3616540"/>
            <a:ext cx="12700" cy="4051906"/>
          </a:xfrm>
          <a:prstGeom prst="curved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or: Curved 7">
            <a:extLst>
              <a:ext uri="{FF2B5EF4-FFF2-40B4-BE49-F238E27FC236}">
                <a16:creationId xmlns:a16="http://schemas.microsoft.com/office/drawing/2014/main" id="{E3F8CCF0-6556-4177-674E-02BB78D5A649}"/>
              </a:ext>
            </a:extLst>
          </p:cNvPr>
          <p:cNvCxnSpPr>
            <a:cxnSpLocks/>
          </p:cNvCxnSpPr>
          <p:nvPr/>
        </p:nvCxnSpPr>
        <p:spPr>
          <a:xfrm rot="16200000" flipH="1">
            <a:off x="8666210" y="3603840"/>
            <a:ext cx="12700" cy="4051906"/>
          </a:xfrm>
          <a:prstGeom prst="curved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408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7FDB6A-4418-4F07-2B57-01A8B2CCB8A9}"/>
              </a:ext>
            </a:extLst>
          </p:cNvPr>
          <p:cNvSpPr txBox="1"/>
          <p:nvPr/>
        </p:nvSpPr>
        <p:spPr>
          <a:xfrm>
            <a:off x="0" y="0"/>
            <a:ext cx="570992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continue a series with the fill handle:</a:t>
            </a:r>
          </a:p>
        </p:txBody>
      </p:sp>
      <p:sp>
        <p:nvSpPr>
          <p:cNvPr id="3" name="TextBox 2">
            <a:extLst>
              <a:ext uri="{FF2B5EF4-FFF2-40B4-BE49-F238E27FC236}">
                <a16:creationId xmlns:a16="http://schemas.microsoft.com/office/drawing/2014/main" id="{91AE31AB-91D6-3690-BD18-875FFEC6EC14}"/>
              </a:ext>
            </a:extLst>
          </p:cNvPr>
          <p:cNvSpPr txBox="1"/>
          <p:nvPr/>
        </p:nvSpPr>
        <p:spPr>
          <a:xfrm>
            <a:off x="214133" y="461665"/>
            <a:ext cx="5434313" cy="2031325"/>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inherit"/>
              </a:rPr>
              <a:t>Select the cell range that contains the series you want to continue. In our example, we'll select</a:t>
            </a:r>
            <a:r>
              <a:rPr lang="en-US" b="1" i="0" dirty="0">
                <a:solidFill>
                  <a:srgbClr val="4E4E4E"/>
                </a:solidFill>
                <a:effectLst/>
                <a:latin typeface="inherit"/>
              </a:rPr>
              <a:t> E4:G4</a:t>
            </a:r>
            <a:r>
              <a:rPr lang="en-US" b="0" i="0" dirty="0">
                <a:solidFill>
                  <a:srgbClr val="4E4E4E"/>
                </a:solidFill>
                <a:effectLst/>
                <a:latin typeface="inherit"/>
              </a:rPr>
              <a:t>.</a:t>
            </a:r>
          </a:p>
          <a:p>
            <a:pPr marL="285750" indent="-285750" algn="l" fontAlgn="base">
              <a:buFont typeface="Arial" panose="020B0604020202020204" pitchFamily="34" charset="0"/>
              <a:buChar char="•"/>
            </a:pPr>
            <a:r>
              <a:rPr lang="en-US" b="0" i="0" dirty="0">
                <a:solidFill>
                  <a:srgbClr val="4E4E4E"/>
                </a:solidFill>
                <a:effectLst/>
                <a:latin typeface="inherit"/>
              </a:rPr>
              <a:t>Click and drag the fill handle to continue the series.</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Release the mouse. If Excel understood the series, it will be continued in the selected cells. In our example, Excel added </a:t>
            </a:r>
            <a:r>
              <a:rPr lang="en-US" b="1" i="0" dirty="0">
                <a:solidFill>
                  <a:srgbClr val="4E4E4E"/>
                </a:solidFill>
                <a:effectLst/>
                <a:latin typeface="Source Sans Pro" panose="020B0503030403020204" pitchFamily="34" charset="0"/>
              </a:rPr>
              <a:t>Part 4</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Part 5</a:t>
            </a:r>
            <a:r>
              <a:rPr lang="en-US" b="0" i="0" dirty="0">
                <a:solidFill>
                  <a:srgbClr val="4E4E4E"/>
                </a:solidFill>
                <a:effectLst/>
                <a:latin typeface="Source Sans Pro" panose="020B0503030403020204" pitchFamily="34" charset="0"/>
              </a:rPr>
              <a:t>, and </a:t>
            </a:r>
            <a:r>
              <a:rPr lang="en-US" b="1" i="0" dirty="0">
                <a:solidFill>
                  <a:srgbClr val="4E4E4E"/>
                </a:solidFill>
                <a:effectLst/>
                <a:latin typeface="Source Sans Pro" panose="020B0503030403020204" pitchFamily="34" charset="0"/>
              </a:rPr>
              <a:t>Part 6</a:t>
            </a:r>
            <a:r>
              <a:rPr lang="en-US" b="0" i="0" dirty="0">
                <a:solidFill>
                  <a:srgbClr val="4E4E4E"/>
                </a:solidFill>
                <a:effectLst/>
                <a:latin typeface="Source Sans Pro" panose="020B0503030403020204" pitchFamily="34" charset="0"/>
              </a:rPr>
              <a:t> to </a:t>
            </a:r>
            <a:r>
              <a:rPr lang="en-US" b="1" i="0" dirty="0">
                <a:solidFill>
                  <a:srgbClr val="4E4E4E"/>
                </a:solidFill>
                <a:effectLst/>
                <a:latin typeface="Source Sans Pro" panose="020B0503030403020204" pitchFamily="34" charset="0"/>
              </a:rPr>
              <a:t>H4:J4</a:t>
            </a:r>
            <a:r>
              <a:rPr lang="en-US" b="0" i="0" dirty="0">
                <a:solidFill>
                  <a:srgbClr val="4E4E4E"/>
                </a:solidFill>
                <a:effectLst/>
                <a:latin typeface="Source Sans Pro" panose="020B0503030403020204" pitchFamily="34" charset="0"/>
              </a:rPr>
              <a:t>.</a:t>
            </a:r>
            <a:endParaRPr lang="en-US" dirty="0"/>
          </a:p>
        </p:txBody>
      </p:sp>
      <p:pic>
        <p:nvPicPr>
          <p:cNvPr id="32770" name="Picture 2" descr="continuing a series with the fill handle">
            <a:extLst>
              <a:ext uri="{FF2B5EF4-FFF2-40B4-BE49-F238E27FC236}">
                <a16:creationId xmlns:a16="http://schemas.microsoft.com/office/drawing/2014/main" id="{B8DC09D9-D225-405D-F404-C0AD6AB4C6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129" y="3071455"/>
            <a:ext cx="5313488" cy="3109323"/>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the finished series">
            <a:extLst>
              <a:ext uri="{FF2B5EF4-FFF2-40B4-BE49-F238E27FC236}">
                <a16:creationId xmlns:a16="http://schemas.microsoft.com/office/drawing/2014/main" id="{329156C7-3329-09BD-0B4F-662949889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020" y="3071455"/>
            <a:ext cx="5434313" cy="310932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or: Curved 3">
            <a:extLst>
              <a:ext uri="{FF2B5EF4-FFF2-40B4-BE49-F238E27FC236}">
                <a16:creationId xmlns:a16="http://schemas.microsoft.com/office/drawing/2014/main" id="{CFF7BFCD-D116-87A6-9F27-11BB5D534669}"/>
              </a:ext>
            </a:extLst>
          </p:cNvPr>
          <p:cNvCxnSpPr>
            <a:cxnSpLocks/>
            <a:endCxn id="32772" idx="2"/>
          </p:cNvCxnSpPr>
          <p:nvPr/>
        </p:nvCxnSpPr>
        <p:spPr>
          <a:xfrm>
            <a:off x="3170873" y="6174428"/>
            <a:ext cx="5929304" cy="6350"/>
          </a:xfrm>
          <a:prstGeom prst="curvedConnector4">
            <a:avLst>
              <a:gd name="adj1" fmla="val 27772"/>
              <a:gd name="adj2" fmla="val 370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3828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4F61F5-8246-A10F-1F8F-BB3885748851}"/>
              </a:ext>
            </a:extLst>
          </p:cNvPr>
          <p:cNvSpPr txBox="1"/>
          <p:nvPr/>
        </p:nvSpPr>
        <p:spPr>
          <a:xfrm>
            <a:off x="0" y="0"/>
            <a:ext cx="5709920" cy="461665"/>
          </a:xfrm>
          <a:prstGeom prst="rect">
            <a:avLst/>
          </a:prstGeom>
          <a:noFill/>
        </p:spPr>
        <p:txBody>
          <a:bodyPr wrap="square">
            <a:spAutoFit/>
          </a:bodyPr>
          <a:lstStyle/>
          <a:p>
            <a:pPr algn="l" fontAlgn="base"/>
            <a:r>
              <a:rPr lang="en-US" sz="2400" b="0" i="0" u="sng">
                <a:solidFill>
                  <a:srgbClr val="00608B"/>
                </a:solidFill>
                <a:effectLst/>
                <a:latin typeface="source sans pro" panose="020B0503030403020204" pitchFamily="34" charset="0"/>
              </a:rPr>
              <a:t>To modify column width:</a:t>
            </a:r>
            <a:endParaRPr lang="en-US" sz="2400" b="0" i="0" u="sng" dirty="0">
              <a:solidFill>
                <a:srgbClr val="00608B"/>
              </a:solidFill>
              <a:effectLst/>
              <a:latin typeface="source sans pro" panose="020B0503030403020204" pitchFamily="34" charset="0"/>
            </a:endParaRPr>
          </a:p>
        </p:txBody>
      </p:sp>
      <p:sp>
        <p:nvSpPr>
          <p:cNvPr id="3" name="TextBox 2">
            <a:extLst>
              <a:ext uri="{FF2B5EF4-FFF2-40B4-BE49-F238E27FC236}">
                <a16:creationId xmlns:a16="http://schemas.microsoft.com/office/drawing/2014/main" id="{AFF4D106-C45B-37EF-5D3F-0CB02C94AB70}"/>
              </a:ext>
            </a:extLst>
          </p:cNvPr>
          <p:cNvSpPr txBox="1"/>
          <p:nvPr/>
        </p:nvSpPr>
        <p:spPr>
          <a:xfrm>
            <a:off x="214133" y="461665"/>
            <a:ext cx="5587227" cy="2031325"/>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Position the mouse over the </a:t>
            </a:r>
            <a:r>
              <a:rPr lang="en-US" b="1" i="0" dirty="0">
                <a:solidFill>
                  <a:srgbClr val="4E4E4E"/>
                </a:solidFill>
                <a:effectLst/>
                <a:latin typeface="Source Sans Pro" panose="020B0503030403020204" pitchFamily="34" charset="0"/>
              </a:rPr>
              <a:t>column line</a:t>
            </a:r>
            <a:r>
              <a:rPr lang="en-US" b="0" i="0" dirty="0">
                <a:solidFill>
                  <a:srgbClr val="4E4E4E"/>
                </a:solidFill>
                <a:effectLst/>
                <a:latin typeface="Source Sans Pro" panose="020B0503030403020204" pitchFamily="34" charset="0"/>
              </a:rPr>
              <a:t> in the </a:t>
            </a:r>
            <a:r>
              <a:rPr lang="en-US" b="1" i="0" dirty="0">
                <a:solidFill>
                  <a:srgbClr val="4E4E4E"/>
                </a:solidFill>
                <a:effectLst/>
                <a:latin typeface="Source Sans Pro" panose="020B0503030403020204" pitchFamily="34" charset="0"/>
              </a:rPr>
              <a:t>column heading</a:t>
            </a:r>
            <a:r>
              <a:rPr lang="en-US" b="0" i="0" dirty="0">
                <a:solidFill>
                  <a:srgbClr val="4E4E4E"/>
                </a:solidFill>
                <a:effectLst/>
                <a:latin typeface="Source Sans Pro" panose="020B0503030403020204" pitchFamily="34" charset="0"/>
              </a:rPr>
              <a:t> so the cursor becomes a </a:t>
            </a:r>
            <a:r>
              <a:rPr lang="en-US" b="1" i="0" dirty="0">
                <a:solidFill>
                  <a:srgbClr val="4E4E4E"/>
                </a:solidFill>
                <a:effectLst/>
                <a:latin typeface="Source Sans Pro" panose="020B0503030403020204" pitchFamily="34" charset="0"/>
              </a:rPr>
              <a:t>double arrow</a:t>
            </a:r>
            <a:r>
              <a:rPr lang="en-US" b="0" i="0" dirty="0">
                <a:solidFill>
                  <a:srgbClr val="4E4E4E"/>
                </a:solidFill>
                <a:effectLst/>
                <a:latin typeface="Source Sans Pro" panose="020B0503030403020204" pitchFamily="34" charset="0"/>
              </a:rPr>
              <a:t>.</a:t>
            </a: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Click and drag the mouse to </a:t>
            </a:r>
            <a:r>
              <a:rPr lang="en-US" b="1" i="0" dirty="0">
                <a:solidFill>
                  <a:srgbClr val="4E4E4E"/>
                </a:solidFill>
                <a:effectLst/>
                <a:latin typeface="Source Sans Pro" panose="020B0503030403020204" pitchFamily="34" charset="0"/>
              </a:rPr>
              <a:t>increase</a:t>
            </a:r>
            <a:r>
              <a:rPr lang="en-US" b="0" i="0" dirty="0">
                <a:solidFill>
                  <a:srgbClr val="4E4E4E"/>
                </a:solidFill>
                <a:effectLst/>
                <a:latin typeface="Source Sans Pro" panose="020B0503030403020204" pitchFamily="34" charset="0"/>
              </a:rPr>
              <a:t> or </a:t>
            </a:r>
            <a:r>
              <a:rPr lang="en-US" b="1" i="0" dirty="0">
                <a:solidFill>
                  <a:srgbClr val="4E4E4E"/>
                </a:solidFill>
                <a:effectLst/>
                <a:latin typeface="Source Sans Pro" panose="020B0503030403020204" pitchFamily="34" charset="0"/>
              </a:rPr>
              <a:t>decrease</a:t>
            </a:r>
            <a:r>
              <a:rPr lang="en-US" b="0" i="0" dirty="0">
                <a:solidFill>
                  <a:srgbClr val="4E4E4E"/>
                </a:solidFill>
                <a:effectLst/>
                <a:latin typeface="Source Sans Pro" panose="020B0503030403020204" pitchFamily="34" charset="0"/>
              </a:rPr>
              <a:t> the column width.</a:t>
            </a:r>
            <a:endParaRPr lang="en-US"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Release the mouse. The </a:t>
            </a:r>
            <a:r>
              <a:rPr lang="en-US" b="1" i="0" dirty="0">
                <a:solidFill>
                  <a:srgbClr val="4E4E4E"/>
                </a:solidFill>
                <a:effectLst/>
                <a:latin typeface="Source Sans Pro" panose="020B0503030403020204" pitchFamily="34" charset="0"/>
              </a:rPr>
              <a:t>column width</a:t>
            </a:r>
            <a:r>
              <a:rPr lang="en-US" b="0" i="0" dirty="0">
                <a:solidFill>
                  <a:srgbClr val="4E4E4E"/>
                </a:solidFill>
                <a:effectLst/>
                <a:latin typeface="Source Sans Pro" panose="020B0503030403020204" pitchFamily="34" charset="0"/>
              </a:rPr>
              <a:t> will be changed.</a:t>
            </a:r>
            <a:endParaRPr lang="en-US" dirty="0"/>
          </a:p>
        </p:txBody>
      </p:sp>
      <p:pic>
        <p:nvPicPr>
          <p:cNvPr id="33794" name="Picture 2" descr="positioning the mouse over the column line">
            <a:extLst>
              <a:ext uri="{FF2B5EF4-FFF2-40B4-BE49-F238E27FC236}">
                <a16:creationId xmlns:a16="http://schemas.microsoft.com/office/drawing/2014/main" id="{77F8BA1B-ABEF-E12E-0C76-04CA07397F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378" y="2954655"/>
            <a:ext cx="4483163" cy="2969451"/>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increasing the column width">
            <a:extLst>
              <a:ext uri="{FF2B5EF4-FFF2-40B4-BE49-F238E27FC236}">
                <a16:creationId xmlns:a16="http://schemas.microsoft.com/office/drawing/2014/main" id="{EE3EFC33-0FD1-3729-7F68-3F259D922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9920" y="2025629"/>
            <a:ext cx="4704080" cy="2078857"/>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the resized column">
            <a:extLst>
              <a:ext uri="{FF2B5EF4-FFF2-40B4-BE49-F238E27FC236}">
                <a16:creationId xmlns:a16="http://schemas.microsoft.com/office/drawing/2014/main" id="{340209DE-E731-0FC1-C639-EF19D5ECBD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4476" y="4317846"/>
            <a:ext cx="4074967" cy="218027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or: Curved 3">
            <a:extLst>
              <a:ext uri="{FF2B5EF4-FFF2-40B4-BE49-F238E27FC236}">
                <a16:creationId xmlns:a16="http://schemas.microsoft.com/office/drawing/2014/main" id="{69B24317-D6D0-054B-34D0-A24D7503D456}"/>
              </a:ext>
            </a:extLst>
          </p:cNvPr>
          <p:cNvCxnSpPr>
            <a:cxnSpLocks/>
          </p:cNvCxnSpPr>
          <p:nvPr/>
        </p:nvCxnSpPr>
        <p:spPr>
          <a:xfrm rot="5400000" flipH="1" flipV="1">
            <a:off x="4653702" y="3370462"/>
            <a:ext cx="1472025" cy="640412"/>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13EF0E0B-CA94-A3C8-8867-E3BE0FAE087B}"/>
              </a:ext>
            </a:extLst>
          </p:cNvPr>
          <p:cNvCxnSpPr>
            <a:cxnSpLocks/>
            <a:stCxn id="33796" idx="2"/>
          </p:cNvCxnSpPr>
          <p:nvPr/>
        </p:nvCxnSpPr>
        <p:spPr>
          <a:xfrm rot="16200000" flipH="1">
            <a:off x="8076123" y="4090323"/>
            <a:ext cx="322196" cy="350522"/>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4740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A67500-4FCA-CF01-BD10-F72B3E3236BA}"/>
              </a:ext>
            </a:extLst>
          </p:cNvPr>
          <p:cNvSpPr txBox="1"/>
          <p:nvPr/>
        </p:nvSpPr>
        <p:spPr>
          <a:xfrm>
            <a:off x="0" y="0"/>
            <a:ext cx="570992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AutoFit column width:</a:t>
            </a:r>
          </a:p>
        </p:txBody>
      </p:sp>
      <p:sp>
        <p:nvSpPr>
          <p:cNvPr id="3" name="TextBox 2">
            <a:extLst>
              <a:ext uri="{FF2B5EF4-FFF2-40B4-BE49-F238E27FC236}">
                <a16:creationId xmlns:a16="http://schemas.microsoft.com/office/drawing/2014/main" id="{A7A93F85-FB77-08CE-B497-EA239328759E}"/>
              </a:ext>
            </a:extLst>
          </p:cNvPr>
          <p:cNvSpPr txBox="1"/>
          <p:nvPr/>
        </p:nvSpPr>
        <p:spPr>
          <a:xfrm>
            <a:off x="214133" y="461665"/>
            <a:ext cx="5587227" cy="1477328"/>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Position the mouse over the </a:t>
            </a:r>
            <a:r>
              <a:rPr lang="en-US" b="1" i="0" dirty="0">
                <a:solidFill>
                  <a:srgbClr val="4E4E4E"/>
                </a:solidFill>
                <a:effectLst/>
                <a:latin typeface="Source Sans Pro" panose="020B0503030403020204" pitchFamily="34" charset="0"/>
              </a:rPr>
              <a:t>column line</a:t>
            </a:r>
            <a:r>
              <a:rPr lang="en-US" b="0" i="0" dirty="0">
                <a:solidFill>
                  <a:srgbClr val="4E4E4E"/>
                </a:solidFill>
                <a:effectLst/>
                <a:latin typeface="Source Sans Pro" panose="020B0503030403020204" pitchFamily="34" charset="0"/>
              </a:rPr>
              <a:t> in the </a:t>
            </a:r>
            <a:r>
              <a:rPr lang="en-US" b="1" i="0" dirty="0">
                <a:solidFill>
                  <a:srgbClr val="4E4E4E"/>
                </a:solidFill>
                <a:effectLst/>
                <a:latin typeface="Source Sans Pro" panose="020B0503030403020204" pitchFamily="34" charset="0"/>
              </a:rPr>
              <a:t>column heading </a:t>
            </a:r>
            <a:r>
              <a:rPr lang="en-US" b="0" i="0" dirty="0">
                <a:solidFill>
                  <a:srgbClr val="4E4E4E"/>
                </a:solidFill>
                <a:effectLst/>
                <a:latin typeface="Source Sans Pro" panose="020B0503030403020204" pitchFamily="34" charset="0"/>
              </a:rPr>
              <a:t>so the cursor becomes a </a:t>
            </a:r>
            <a:r>
              <a:rPr lang="en-US" b="1" i="0" dirty="0">
                <a:solidFill>
                  <a:srgbClr val="4E4E4E"/>
                </a:solidFill>
                <a:effectLst/>
                <a:latin typeface="Source Sans Pro" panose="020B0503030403020204" pitchFamily="34" charset="0"/>
              </a:rPr>
              <a:t>double arrow</a:t>
            </a:r>
            <a:r>
              <a:rPr lang="en-US" b="0" i="0" dirty="0">
                <a:solidFill>
                  <a:srgbClr val="4E4E4E"/>
                </a:solidFill>
                <a:effectLst/>
                <a:latin typeface="Source Sans Pro" panose="020B0503030403020204" pitchFamily="34" charset="0"/>
              </a:rPr>
              <a:t>.</a:t>
            </a: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Double-click the mouse. The </a:t>
            </a:r>
            <a:r>
              <a:rPr lang="en-US" b="1" i="0" dirty="0">
                <a:solidFill>
                  <a:srgbClr val="4E4E4E"/>
                </a:solidFill>
                <a:effectLst/>
                <a:latin typeface="Source Sans Pro" panose="020B0503030403020204" pitchFamily="34" charset="0"/>
              </a:rPr>
              <a:t>column width</a:t>
            </a:r>
            <a:r>
              <a:rPr lang="en-US" b="0" i="0" dirty="0">
                <a:solidFill>
                  <a:srgbClr val="4E4E4E"/>
                </a:solidFill>
                <a:effectLst/>
                <a:latin typeface="Source Sans Pro" panose="020B0503030403020204" pitchFamily="34" charset="0"/>
              </a:rPr>
              <a:t> will be changed automatically to fit the content.</a:t>
            </a:r>
            <a:endParaRPr lang="en-US" dirty="0"/>
          </a:p>
        </p:txBody>
      </p:sp>
      <p:cxnSp>
        <p:nvCxnSpPr>
          <p:cNvPr id="7" name="Connector: Curved 6">
            <a:extLst>
              <a:ext uri="{FF2B5EF4-FFF2-40B4-BE49-F238E27FC236}">
                <a16:creationId xmlns:a16="http://schemas.microsoft.com/office/drawing/2014/main" id="{401AF7E6-5630-A82C-E195-E2D16FCB7DA9}"/>
              </a:ext>
            </a:extLst>
          </p:cNvPr>
          <p:cNvCxnSpPr>
            <a:cxnSpLocks/>
            <a:endCxn id="34820" idx="1"/>
          </p:cNvCxnSpPr>
          <p:nvPr/>
        </p:nvCxnSpPr>
        <p:spPr>
          <a:xfrm flipV="1">
            <a:off x="5049023" y="3551074"/>
            <a:ext cx="1331458" cy="32160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818" name="Picture 2" descr="autofitting the column width">
            <a:extLst>
              <a:ext uri="{FF2B5EF4-FFF2-40B4-BE49-F238E27FC236}">
                <a16:creationId xmlns:a16="http://schemas.microsoft.com/office/drawing/2014/main" id="{6FDB0D63-6373-199C-CA80-090C9E2346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133" y="2269174"/>
            <a:ext cx="4834890" cy="2567784"/>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the autofit column width">
            <a:extLst>
              <a:ext uri="{FF2B5EF4-FFF2-40B4-BE49-F238E27FC236}">
                <a16:creationId xmlns:a16="http://schemas.microsoft.com/office/drawing/2014/main" id="{32C792F2-3370-7946-8435-30DEF3AC57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0481" y="2269174"/>
            <a:ext cx="4647247" cy="256379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BC8C5B4-9E2B-83AB-C3C4-6B5BB231C638}"/>
              </a:ext>
            </a:extLst>
          </p:cNvPr>
          <p:cNvSpPr txBox="1"/>
          <p:nvPr/>
        </p:nvSpPr>
        <p:spPr>
          <a:xfrm>
            <a:off x="214133" y="5154583"/>
            <a:ext cx="6141720" cy="1477328"/>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0" i="0" dirty="0">
                <a:solidFill>
                  <a:srgbClr val="4E4E4E"/>
                </a:solidFill>
                <a:effectLst/>
                <a:latin typeface="source sans pro" panose="020B0503030403020204" pitchFamily="34" charset="0"/>
              </a:rPr>
              <a:t>You can also AutoFit the width for several columns at the same time. Simply select the columns you want to AutoFit, then select the </a:t>
            </a:r>
            <a:r>
              <a:rPr lang="en-US" b="1" i="0" dirty="0">
                <a:solidFill>
                  <a:srgbClr val="4E4E4E"/>
                </a:solidFill>
                <a:effectLst/>
                <a:latin typeface="source sans pro" panose="020B0503030403020204" pitchFamily="34" charset="0"/>
              </a:rPr>
              <a:t>AutoFit Column Width</a:t>
            </a:r>
            <a:r>
              <a:rPr lang="en-US" b="0" i="0" dirty="0">
                <a:solidFill>
                  <a:srgbClr val="4E4E4E"/>
                </a:solidFill>
                <a:effectLst/>
                <a:latin typeface="source sans pro" panose="020B0503030403020204" pitchFamily="34" charset="0"/>
              </a:rPr>
              <a:t> command from the </a:t>
            </a:r>
            <a:r>
              <a:rPr lang="en-US" b="1" i="0" dirty="0">
                <a:solidFill>
                  <a:srgbClr val="4E4E4E"/>
                </a:solidFill>
                <a:effectLst/>
                <a:latin typeface="source sans pro" panose="020B0503030403020204" pitchFamily="34" charset="0"/>
              </a:rPr>
              <a:t>Format</a:t>
            </a:r>
            <a:r>
              <a:rPr lang="en-US" b="0" i="0" dirty="0">
                <a:solidFill>
                  <a:srgbClr val="4E4E4E"/>
                </a:solidFill>
                <a:effectLst/>
                <a:latin typeface="source sans pro" panose="020B0503030403020204" pitchFamily="34" charset="0"/>
              </a:rPr>
              <a:t> drop-down menu on the </a:t>
            </a:r>
            <a:r>
              <a:rPr lang="en-US" b="1" i="0" dirty="0">
                <a:solidFill>
                  <a:srgbClr val="4E4E4E"/>
                </a:solidFill>
                <a:effectLst/>
                <a:latin typeface="source sans pro" panose="020B0503030403020204" pitchFamily="34" charset="0"/>
              </a:rPr>
              <a:t>Home</a:t>
            </a:r>
            <a:r>
              <a:rPr lang="en-US" b="0" i="0" dirty="0">
                <a:solidFill>
                  <a:srgbClr val="4E4E4E"/>
                </a:solidFill>
                <a:effectLst/>
                <a:latin typeface="source sans pro" panose="020B0503030403020204" pitchFamily="34" charset="0"/>
              </a:rPr>
              <a:t> tab. This method can also be used for </a:t>
            </a:r>
            <a:r>
              <a:rPr lang="en-US" b="1" i="0" dirty="0">
                <a:solidFill>
                  <a:srgbClr val="4E4E4E"/>
                </a:solidFill>
                <a:effectLst/>
                <a:latin typeface="source sans pro" panose="020B0503030403020204" pitchFamily="34" charset="0"/>
              </a:rPr>
              <a:t>row height</a:t>
            </a:r>
            <a:r>
              <a:rPr lang="en-US" b="0" i="0" dirty="0">
                <a:solidFill>
                  <a:srgbClr val="4E4E4E"/>
                </a:solidFill>
                <a:effectLst/>
                <a:latin typeface="source sans pro" panose="020B0503030403020204" pitchFamily="34" charset="0"/>
              </a:rPr>
              <a:t>.</a:t>
            </a:r>
            <a:endParaRPr lang="en-US" dirty="0"/>
          </a:p>
        </p:txBody>
      </p:sp>
      <p:pic>
        <p:nvPicPr>
          <p:cNvPr id="34822" name="Picture 6" descr="autofitting column width for multiple columns">
            <a:extLst>
              <a:ext uri="{FF2B5EF4-FFF2-40B4-BE49-F238E27FC236}">
                <a16:creationId xmlns:a16="http://schemas.microsoft.com/office/drawing/2014/main" id="{DA774FC3-867C-FA51-C4AD-4E3630F928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308" y="5024567"/>
            <a:ext cx="1310259" cy="173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277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B351DF-D5D5-2079-EEEE-4D44613A0528}"/>
              </a:ext>
            </a:extLst>
          </p:cNvPr>
          <p:cNvSpPr txBox="1"/>
          <p:nvPr/>
        </p:nvSpPr>
        <p:spPr>
          <a:xfrm>
            <a:off x="0" y="0"/>
            <a:ext cx="570992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modify row height:</a:t>
            </a:r>
          </a:p>
        </p:txBody>
      </p:sp>
      <p:sp>
        <p:nvSpPr>
          <p:cNvPr id="3" name="TextBox 2">
            <a:extLst>
              <a:ext uri="{FF2B5EF4-FFF2-40B4-BE49-F238E27FC236}">
                <a16:creationId xmlns:a16="http://schemas.microsoft.com/office/drawing/2014/main" id="{4D719E67-356C-9AEE-E1A1-943F157185D5}"/>
              </a:ext>
            </a:extLst>
          </p:cNvPr>
          <p:cNvSpPr txBox="1"/>
          <p:nvPr/>
        </p:nvSpPr>
        <p:spPr>
          <a:xfrm>
            <a:off x="214133" y="390545"/>
            <a:ext cx="5587227" cy="4801314"/>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Position the </a:t>
            </a:r>
            <a:r>
              <a:rPr lang="en-US" b="1" i="0" dirty="0">
                <a:solidFill>
                  <a:srgbClr val="4E4E4E"/>
                </a:solidFill>
                <a:effectLst/>
                <a:latin typeface="Source Sans Pro" panose="020B0503030403020204" pitchFamily="34" charset="0"/>
              </a:rPr>
              <a:t>cursor</a:t>
            </a:r>
            <a:r>
              <a:rPr lang="en-US" b="0" i="0" dirty="0">
                <a:solidFill>
                  <a:srgbClr val="4E4E4E"/>
                </a:solidFill>
                <a:effectLst/>
                <a:latin typeface="Source Sans Pro" panose="020B0503030403020204" pitchFamily="34" charset="0"/>
              </a:rPr>
              <a:t> over the </a:t>
            </a:r>
            <a:r>
              <a:rPr lang="en-US" b="1" i="0" dirty="0">
                <a:solidFill>
                  <a:srgbClr val="4E4E4E"/>
                </a:solidFill>
                <a:effectLst/>
                <a:latin typeface="Source Sans Pro" panose="020B0503030403020204" pitchFamily="34" charset="0"/>
              </a:rPr>
              <a:t>row line </a:t>
            </a:r>
            <a:r>
              <a:rPr lang="en-US" b="0" i="0" dirty="0">
                <a:solidFill>
                  <a:srgbClr val="4E4E4E"/>
                </a:solidFill>
                <a:effectLst/>
                <a:latin typeface="Source Sans Pro" panose="020B0503030403020204" pitchFamily="34" charset="0"/>
              </a:rPr>
              <a:t>so the cursor becomes a </a:t>
            </a:r>
            <a:r>
              <a:rPr lang="en-US" b="1" i="0" dirty="0">
                <a:solidFill>
                  <a:srgbClr val="4E4E4E"/>
                </a:solidFill>
                <a:effectLst/>
                <a:latin typeface="Source Sans Pro" panose="020B0503030403020204" pitchFamily="34" charset="0"/>
              </a:rPr>
              <a:t>double arrow</a:t>
            </a:r>
            <a:r>
              <a:rPr lang="en-US" b="0" i="0" dirty="0">
                <a:solidFill>
                  <a:srgbClr val="4E4E4E"/>
                </a:solidFill>
                <a:effectLst/>
                <a:latin typeface="Source Sans Pro" panose="020B0503030403020204" pitchFamily="34" charset="0"/>
              </a:rPr>
              <a:t>.</a:t>
            </a:r>
          </a:p>
          <a:p>
            <a:pPr marL="285750" indent="-285750" algn="l" fontAlgn="base">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endParaRPr lang="en-US" b="0" i="0" dirty="0">
              <a:solidFill>
                <a:srgbClr val="4E4E4E"/>
              </a:solidFill>
              <a:effectLst/>
              <a:latin typeface="Source Sans Pro" panose="020B0503030403020204" pitchFamily="34" charset="0"/>
            </a:endParaRPr>
          </a:p>
          <a:p>
            <a:pPr marL="285750" indent="-285750" algn="l" fontAlgn="base">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endParaRPr lang="en-US" b="0" i="0" dirty="0">
              <a:solidFill>
                <a:srgbClr val="4E4E4E"/>
              </a:solidFill>
              <a:effectLst/>
              <a:latin typeface="Source Sans Pro" panose="020B0503030403020204" pitchFamily="34" charset="0"/>
            </a:endParaRPr>
          </a:p>
          <a:p>
            <a:pPr marL="285750" indent="-285750" algn="l" fontAlgn="base">
              <a:buFont typeface="Arial" panose="020B0604020202020204" pitchFamily="34" charset="0"/>
              <a:buChar char="•"/>
            </a:pPr>
            <a:endParaRPr lang="en-US" dirty="0">
              <a:solidFill>
                <a:srgbClr val="4E4E4E"/>
              </a:solidFill>
              <a:latin typeface="Source Sans Pro" panose="020B0503030403020204" pitchFamily="34" charset="0"/>
            </a:endParaRPr>
          </a:p>
          <a:p>
            <a:pPr algn="l" fontAlgn="base"/>
            <a:endParaRPr lang="en-US" b="0" i="0" dirty="0">
              <a:solidFill>
                <a:srgbClr val="4E4E4E"/>
              </a:solidFill>
              <a:effectLst/>
              <a:latin typeface="Source Sans Pro" panose="020B0503030403020204" pitchFamily="34" charset="0"/>
            </a:endParaRP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Click and drag the mouse to </a:t>
            </a:r>
            <a:r>
              <a:rPr lang="en-US" b="1" i="0" dirty="0">
                <a:solidFill>
                  <a:srgbClr val="4E4E4E"/>
                </a:solidFill>
                <a:effectLst/>
                <a:latin typeface="Source Sans Pro" panose="020B0503030403020204" pitchFamily="34" charset="0"/>
              </a:rPr>
              <a:t>increase</a:t>
            </a:r>
            <a:r>
              <a:rPr lang="en-US" b="0" i="0" dirty="0">
                <a:solidFill>
                  <a:srgbClr val="4E4E4E"/>
                </a:solidFill>
                <a:effectLst/>
                <a:latin typeface="Source Sans Pro" panose="020B0503030403020204" pitchFamily="34" charset="0"/>
              </a:rPr>
              <a:t> or </a:t>
            </a:r>
            <a:r>
              <a:rPr lang="en-US" b="1" i="0" dirty="0">
                <a:solidFill>
                  <a:srgbClr val="4E4E4E"/>
                </a:solidFill>
                <a:effectLst/>
                <a:latin typeface="Source Sans Pro" panose="020B0503030403020204" pitchFamily="34" charset="0"/>
              </a:rPr>
              <a:t>decrease</a:t>
            </a:r>
            <a:r>
              <a:rPr lang="en-US" b="0" i="0" dirty="0">
                <a:solidFill>
                  <a:srgbClr val="4E4E4E"/>
                </a:solidFill>
                <a:effectLst/>
                <a:latin typeface="Source Sans Pro" panose="020B0503030403020204" pitchFamily="34" charset="0"/>
              </a:rPr>
              <a:t> the row height.</a:t>
            </a:r>
          </a:p>
          <a:p>
            <a:pPr marL="285750" indent="-285750" algn="l" fontAlgn="base">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endParaRPr lang="en-US"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endParaRPr lang="en-US" dirty="0">
              <a:solidFill>
                <a:srgbClr val="4E4E4E"/>
              </a:solidFill>
              <a:latin typeface="Source Sans Pro" panose="020B0503030403020204" pitchFamily="34" charset="0"/>
            </a:endParaRPr>
          </a:p>
          <a:p>
            <a:pPr algn="l" fontAlgn="base"/>
            <a:endParaRPr lang="en-US"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Release the mouse. The </a:t>
            </a:r>
            <a:r>
              <a:rPr lang="en-US" b="1" i="0" dirty="0">
                <a:solidFill>
                  <a:srgbClr val="4E4E4E"/>
                </a:solidFill>
                <a:effectLst/>
                <a:latin typeface="Source Sans Pro" panose="020B0503030403020204" pitchFamily="34" charset="0"/>
              </a:rPr>
              <a:t>height</a:t>
            </a:r>
            <a:r>
              <a:rPr lang="en-US" b="0" i="0" dirty="0">
                <a:solidFill>
                  <a:srgbClr val="4E4E4E"/>
                </a:solidFill>
                <a:effectLst/>
                <a:latin typeface="Source Sans Pro" panose="020B0503030403020204" pitchFamily="34" charset="0"/>
              </a:rPr>
              <a:t> of the selected row will be changed.</a:t>
            </a:r>
            <a:endParaRPr lang="en-US" dirty="0"/>
          </a:p>
        </p:txBody>
      </p:sp>
      <p:pic>
        <p:nvPicPr>
          <p:cNvPr id="35842" name="Picture 2" descr="hovering over a row line">
            <a:extLst>
              <a:ext uri="{FF2B5EF4-FFF2-40B4-BE49-F238E27FC236}">
                <a16:creationId xmlns:a16="http://schemas.microsoft.com/office/drawing/2014/main" id="{60BCA4D8-9FDB-E249-90E4-28231EBF99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8795" y="461665"/>
            <a:ext cx="4368165" cy="1781914"/>
          </a:xfrm>
          <a:prstGeom prst="rect">
            <a:avLst/>
          </a:prstGeom>
          <a:noFill/>
          <a:extLst>
            <a:ext uri="{909E8E84-426E-40DD-AFC4-6F175D3DCCD1}">
              <a14:hiddenFill xmlns:a14="http://schemas.microsoft.com/office/drawing/2010/main">
                <a:solidFill>
                  <a:srgbClr val="FFFFFF"/>
                </a:solidFill>
              </a14:hiddenFill>
            </a:ext>
          </a:extLst>
        </p:spPr>
      </p:pic>
      <p:pic>
        <p:nvPicPr>
          <p:cNvPr id="35844" name="Picture 4" descr="decreasing the row height ">
            <a:extLst>
              <a:ext uri="{FF2B5EF4-FFF2-40B4-BE49-F238E27FC236}">
                <a16:creationId xmlns:a16="http://schemas.microsoft.com/office/drawing/2014/main" id="{6F85573B-6B87-F23E-B2B3-657293CA9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795" y="2576373"/>
            <a:ext cx="4367948" cy="1521976"/>
          </a:xfrm>
          <a:prstGeom prst="rect">
            <a:avLst/>
          </a:prstGeom>
          <a:noFill/>
          <a:extLst>
            <a:ext uri="{909E8E84-426E-40DD-AFC4-6F175D3DCCD1}">
              <a14:hiddenFill xmlns:a14="http://schemas.microsoft.com/office/drawing/2010/main">
                <a:solidFill>
                  <a:srgbClr val="FFFFFF"/>
                </a:solidFill>
              </a14:hiddenFill>
            </a:ext>
          </a:extLst>
        </p:spPr>
      </p:pic>
      <p:pic>
        <p:nvPicPr>
          <p:cNvPr id="35846" name="Picture 6" descr="the new row height">
            <a:extLst>
              <a:ext uri="{FF2B5EF4-FFF2-40B4-BE49-F238E27FC236}">
                <a16:creationId xmlns:a16="http://schemas.microsoft.com/office/drawing/2014/main" id="{B52F5E93-7A89-CFE0-3595-CDF1DD9B19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8795" y="4418497"/>
            <a:ext cx="4367948" cy="1546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27783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D4966E-C17A-4AEC-AAD7-DD9A02AAECDB}"/>
              </a:ext>
            </a:extLst>
          </p:cNvPr>
          <p:cNvSpPr txBox="1"/>
          <p:nvPr/>
        </p:nvSpPr>
        <p:spPr>
          <a:xfrm>
            <a:off x="0" y="0"/>
            <a:ext cx="570992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modify row height:</a:t>
            </a:r>
          </a:p>
        </p:txBody>
      </p:sp>
      <p:sp>
        <p:nvSpPr>
          <p:cNvPr id="4" name="TextBox 3">
            <a:extLst>
              <a:ext uri="{FF2B5EF4-FFF2-40B4-BE49-F238E27FC236}">
                <a16:creationId xmlns:a16="http://schemas.microsoft.com/office/drawing/2014/main" id="{F75C4F89-EEBA-A5B3-039E-7433ECECF040}"/>
              </a:ext>
            </a:extLst>
          </p:cNvPr>
          <p:cNvSpPr txBox="1"/>
          <p:nvPr/>
        </p:nvSpPr>
        <p:spPr>
          <a:xfrm>
            <a:off x="347980" y="461665"/>
            <a:ext cx="5118100" cy="286232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Locate and click the </a:t>
            </a:r>
            <a:r>
              <a:rPr lang="en-US" b="1" i="0" dirty="0">
                <a:solidFill>
                  <a:srgbClr val="4E4E4E"/>
                </a:solidFill>
                <a:effectLst/>
                <a:latin typeface="Source Sans Pro" panose="020B0503030403020204" pitchFamily="34" charset="0"/>
              </a:rPr>
              <a:t>Select All </a:t>
            </a:r>
            <a:r>
              <a:rPr lang="en-US" b="0" i="0" dirty="0">
                <a:solidFill>
                  <a:srgbClr val="4E4E4E"/>
                </a:solidFill>
                <a:effectLst/>
                <a:latin typeface="Source Sans Pro" panose="020B0503030403020204" pitchFamily="34" charset="0"/>
              </a:rPr>
              <a:t>button just below the</a:t>
            </a:r>
            <a:r>
              <a:rPr lang="en-US" b="1" i="0" dirty="0">
                <a:solidFill>
                  <a:srgbClr val="4E4E4E"/>
                </a:solidFill>
                <a:effectLst/>
                <a:latin typeface="Source Sans Pro" panose="020B0503030403020204" pitchFamily="34" charset="0"/>
              </a:rPr>
              <a:t> name box</a:t>
            </a:r>
            <a:r>
              <a:rPr lang="en-US" b="0" i="0" dirty="0">
                <a:solidFill>
                  <a:srgbClr val="4E4E4E"/>
                </a:solidFill>
                <a:effectLst/>
                <a:latin typeface="Source Sans Pro" panose="020B0503030403020204" pitchFamily="34" charset="0"/>
              </a:rPr>
              <a:t> to select every cell in the worksheet.</a:t>
            </a:r>
          </a:p>
          <a:p>
            <a:pPr marL="285750" indent="-285750" algn="l" fontAlgn="base">
              <a:buFont typeface="Arial" panose="020B0604020202020204" pitchFamily="34" charset="0"/>
              <a:buChar char="•"/>
            </a:pPr>
            <a:r>
              <a:rPr lang="en-US" b="0" i="0" dirty="0">
                <a:solidFill>
                  <a:srgbClr val="4E4E4E"/>
                </a:solidFill>
                <a:effectLst/>
                <a:latin typeface="inherit"/>
              </a:rPr>
              <a:t>Position the mouse over a </a:t>
            </a:r>
            <a:r>
              <a:rPr lang="en-US" b="1" i="0" dirty="0">
                <a:solidFill>
                  <a:srgbClr val="4E4E4E"/>
                </a:solidFill>
                <a:effectLst/>
                <a:latin typeface="inherit"/>
              </a:rPr>
              <a:t>row line</a:t>
            </a:r>
            <a:r>
              <a:rPr lang="en-US" b="0" i="0" dirty="0">
                <a:solidFill>
                  <a:srgbClr val="4E4E4E"/>
                </a:solidFill>
                <a:effectLst/>
                <a:latin typeface="inherit"/>
              </a:rPr>
              <a:t> so the cursor becomes a </a:t>
            </a:r>
            <a:r>
              <a:rPr lang="en-US" b="1" i="0" dirty="0">
                <a:solidFill>
                  <a:srgbClr val="4E4E4E"/>
                </a:solidFill>
                <a:effectLst/>
                <a:latin typeface="inherit"/>
              </a:rPr>
              <a:t>double arrow</a:t>
            </a:r>
            <a:r>
              <a:rPr lang="en-US" b="0" i="0" dirty="0">
                <a:solidFill>
                  <a:srgbClr val="4E4E4E"/>
                </a:solidFill>
                <a:effectLst/>
                <a:latin typeface="inherit"/>
              </a:rPr>
              <a:t>.</a:t>
            </a:r>
          </a:p>
          <a:p>
            <a:pPr marL="285750" indent="-285750" algn="l" fontAlgn="base">
              <a:buFont typeface="Arial" panose="020B0604020202020204" pitchFamily="34" charset="0"/>
              <a:buChar char="•"/>
            </a:pPr>
            <a:r>
              <a:rPr lang="en-US" b="0" i="0" dirty="0">
                <a:solidFill>
                  <a:srgbClr val="4E4E4E"/>
                </a:solidFill>
                <a:effectLst/>
                <a:latin typeface="inherit"/>
              </a:rPr>
              <a:t>Click and drag the mouse to </a:t>
            </a:r>
            <a:r>
              <a:rPr lang="en-US" b="1" i="0" dirty="0">
                <a:solidFill>
                  <a:srgbClr val="4E4E4E"/>
                </a:solidFill>
                <a:effectLst/>
                <a:latin typeface="inherit"/>
              </a:rPr>
              <a:t>increase</a:t>
            </a:r>
            <a:r>
              <a:rPr lang="en-US" b="0" i="0" dirty="0">
                <a:solidFill>
                  <a:srgbClr val="4E4E4E"/>
                </a:solidFill>
                <a:effectLst/>
                <a:latin typeface="inherit"/>
              </a:rPr>
              <a:t> or </a:t>
            </a:r>
            <a:r>
              <a:rPr lang="en-US" b="1" i="0" dirty="0">
                <a:solidFill>
                  <a:srgbClr val="4E4E4E"/>
                </a:solidFill>
                <a:effectLst/>
                <a:latin typeface="inherit"/>
              </a:rPr>
              <a:t>decrease</a:t>
            </a:r>
            <a:r>
              <a:rPr lang="en-US" b="0" i="0" dirty="0">
                <a:solidFill>
                  <a:srgbClr val="4E4E4E"/>
                </a:solidFill>
                <a:effectLst/>
                <a:latin typeface="inherit"/>
              </a:rPr>
              <a:t> the row height, then release the mouse when you are satisfied. The row height will be changed for the entire worksheet.</a:t>
            </a:r>
          </a:p>
        </p:txBody>
      </p:sp>
      <p:pic>
        <p:nvPicPr>
          <p:cNvPr id="36866" name="Picture 2" descr="selecting all cells in a worksheet">
            <a:extLst>
              <a:ext uri="{FF2B5EF4-FFF2-40B4-BE49-F238E27FC236}">
                <a16:creationId xmlns:a16="http://schemas.microsoft.com/office/drawing/2014/main" id="{95724A8B-3C39-63A9-8C6E-70795C33FF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980" y="3534014"/>
            <a:ext cx="4755197" cy="2775383"/>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descr="the new, uniform row height">
            <a:extLst>
              <a:ext uri="{FF2B5EF4-FFF2-40B4-BE49-F238E27FC236}">
                <a16:creationId xmlns:a16="http://schemas.microsoft.com/office/drawing/2014/main" id="{87CB26AC-D6D3-815A-22DA-015E10F9C0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2210" y="3534014"/>
            <a:ext cx="4171950" cy="27813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or: Curved 4">
            <a:extLst>
              <a:ext uri="{FF2B5EF4-FFF2-40B4-BE49-F238E27FC236}">
                <a16:creationId xmlns:a16="http://schemas.microsoft.com/office/drawing/2014/main" id="{9E457CAD-7B71-885F-E8ED-F23028E79448}"/>
              </a:ext>
            </a:extLst>
          </p:cNvPr>
          <p:cNvCxnSpPr>
            <a:cxnSpLocks/>
            <a:endCxn id="36868" idx="1"/>
          </p:cNvCxnSpPr>
          <p:nvPr/>
        </p:nvCxnSpPr>
        <p:spPr>
          <a:xfrm>
            <a:off x="5103177" y="4921705"/>
            <a:ext cx="1149033" cy="295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622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EF7AD2-6E4D-9ECD-081C-74DEFC0F60EF}"/>
              </a:ext>
            </a:extLst>
          </p:cNvPr>
          <p:cNvSpPr txBox="1"/>
          <p:nvPr/>
        </p:nvSpPr>
        <p:spPr>
          <a:xfrm>
            <a:off x="0" y="0"/>
            <a:ext cx="5709920" cy="461665"/>
          </a:xfrm>
          <a:prstGeom prst="rect">
            <a:avLst/>
          </a:prstGeom>
          <a:noFill/>
        </p:spPr>
        <p:txBody>
          <a:bodyPr wrap="square">
            <a:spAutoFit/>
          </a:bodyPr>
          <a:lstStyle/>
          <a:p>
            <a:pPr algn="l" fontAlgn="base"/>
            <a:r>
              <a:rPr lang="en-US" sz="2400" b="0" i="0" u="sng" dirty="0">
                <a:solidFill>
                  <a:srgbClr val="00608B"/>
                </a:solidFill>
                <a:effectLst/>
                <a:latin typeface="source sans pro" panose="020B0503030403020204" pitchFamily="34" charset="0"/>
              </a:rPr>
              <a:t>To insert rows:</a:t>
            </a:r>
          </a:p>
        </p:txBody>
      </p:sp>
      <p:sp>
        <p:nvSpPr>
          <p:cNvPr id="4" name="TextBox 3">
            <a:extLst>
              <a:ext uri="{FF2B5EF4-FFF2-40B4-BE49-F238E27FC236}">
                <a16:creationId xmlns:a16="http://schemas.microsoft.com/office/drawing/2014/main" id="{A6F05F95-4AB3-77A8-16A6-5A71E47893B8}"/>
              </a:ext>
            </a:extLst>
          </p:cNvPr>
          <p:cNvSpPr txBox="1"/>
          <p:nvPr/>
        </p:nvSpPr>
        <p:spPr>
          <a:xfrm>
            <a:off x="83820" y="534015"/>
            <a:ext cx="5626100" cy="1477328"/>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row</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heading</a:t>
            </a:r>
            <a:r>
              <a:rPr lang="en-US" b="0" i="0" dirty="0">
                <a:solidFill>
                  <a:srgbClr val="4E4E4E"/>
                </a:solidFill>
                <a:effectLst/>
                <a:latin typeface="Source Sans Pro" panose="020B0503030403020204" pitchFamily="34" charset="0"/>
              </a:rPr>
              <a:t> below where you want the new row to appear. In this example, we want to insert a row between rows 4 and 5, so we'll select </a:t>
            </a:r>
            <a:r>
              <a:rPr lang="en-US" b="1" i="0" dirty="0">
                <a:solidFill>
                  <a:srgbClr val="4E4E4E"/>
                </a:solidFill>
                <a:effectLst/>
                <a:latin typeface="Source Sans Pro" panose="020B0503030403020204" pitchFamily="34" charset="0"/>
              </a:rPr>
              <a:t>row 5</a:t>
            </a:r>
            <a:r>
              <a:rPr lang="en-US" b="0" i="0" dirty="0">
                <a:solidFill>
                  <a:srgbClr val="4E4E4E"/>
                </a:solidFill>
                <a:effectLst/>
                <a:latin typeface="Source Sans Pro" panose="020B0503030403020204" pitchFamily="34" charset="0"/>
              </a:rPr>
              <a:t>.</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Click the </a:t>
            </a:r>
            <a:r>
              <a:rPr lang="en-US" b="1" i="0" dirty="0">
                <a:solidFill>
                  <a:srgbClr val="4E4E4E"/>
                </a:solidFill>
                <a:effectLst/>
                <a:latin typeface="Source Sans Pro" panose="020B0503030403020204" pitchFamily="34" charset="0"/>
              </a:rPr>
              <a:t>Insert</a:t>
            </a:r>
            <a:r>
              <a:rPr lang="en-US" b="0" i="0" dirty="0">
                <a:solidFill>
                  <a:srgbClr val="4E4E4E"/>
                </a:solidFill>
                <a:effectLst/>
                <a:latin typeface="Source Sans Pro" panose="020B0503030403020204" pitchFamily="34" charset="0"/>
              </a:rPr>
              <a:t> command on the </a:t>
            </a:r>
            <a:r>
              <a:rPr lang="en-US" b="1" i="0" dirty="0">
                <a:solidFill>
                  <a:srgbClr val="4E4E4E"/>
                </a:solidFill>
                <a:effectLst/>
                <a:latin typeface="Source Sans Pro" panose="020B0503030403020204" pitchFamily="34" charset="0"/>
              </a:rPr>
              <a:t>Home</a:t>
            </a:r>
            <a:r>
              <a:rPr lang="en-US" b="0" i="0" dirty="0">
                <a:solidFill>
                  <a:srgbClr val="4E4E4E"/>
                </a:solidFill>
                <a:effectLst/>
                <a:latin typeface="Source Sans Pro" panose="020B0503030403020204" pitchFamily="34" charset="0"/>
              </a:rPr>
              <a:t> tab.</a:t>
            </a:r>
            <a:endParaRPr lang="en-US" dirty="0">
              <a:solidFill>
                <a:srgbClr val="4E4E4E"/>
              </a:solidFill>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a:t>
            </a:r>
            <a:r>
              <a:rPr lang="en-US" b="1" i="0" dirty="0">
                <a:solidFill>
                  <a:srgbClr val="4E4E4E"/>
                </a:solidFill>
                <a:effectLst/>
                <a:latin typeface="Source Sans Pro" panose="020B0503030403020204" pitchFamily="34" charset="0"/>
              </a:rPr>
              <a:t>new row</a:t>
            </a:r>
            <a:r>
              <a:rPr lang="en-US" b="0" i="0" dirty="0">
                <a:solidFill>
                  <a:srgbClr val="4E4E4E"/>
                </a:solidFill>
                <a:effectLst/>
                <a:latin typeface="Source Sans Pro" panose="020B0503030403020204" pitchFamily="34" charset="0"/>
              </a:rPr>
              <a:t> will appear </a:t>
            </a:r>
            <a:r>
              <a:rPr lang="en-US" b="1" i="0" dirty="0">
                <a:solidFill>
                  <a:srgbClr val="4E4E4E"/>
                </a:solidFill>
                <a:effectLst/>
                <a:latin typeface="Source Sans Pro" panose="020B0503030403020204" pitchFamily="34" charset="0"/>
              </a:rPr>
              <a:t>above</a:t>
            </a:r>
            <a:r>
              <a:rPr lang="en-US" b="0" i="0" dirty="0">
                <a:solidFill>
                  <a:srgbClr val="4E4E4E"/>
                </a:solidFill>
                <a:effectLst/>
                <a:latin typeface="Source Sans Pro" panose="020B0503030403020204" pitchFamily="34" charset="0"/>
              </a:rPr>
              <a:t> the selected row.</a:t>
            </a:r>
            <a:endParaRPr lang="en-US" dirty="0"/>
          </a:p>
        </p:txBody>
      </p:sp>
      <p:pic>
        <p:nvPicPr>
          <p:cNvPr id="37890" name="Picture 2" descr="selecting row 5">
            <a:extLst>
              <a:ext uri="{FF2B5EF4-FFF2-40B4-BE49-F238E27FC236}">
                <a16:creationId xmlns:a16="http://schemas.microsoft.com/office/drawing/2014/main" id="{0C8F62DA-57F3-4C3C-2597-0472C2F2E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30832"/>
            <a:ext cx="4335145" cy="2112928"/>
          </a:xfrm>
          <a:prstGeom prst="rect">
            <a:avLst/>
          </a:prstGeom>
          <a:noFill/>
          <a:extLst>
            <a:ext uri="{909E8E84-426E-40DD-AFC4-6F175D3DCCD1}">
              <a14:hiddenFill xmlns:a14="http://schemas.microsoft.com/office/drawing/2010/main">
                <a:solidFill>
                  <a:srgbClr val="FFFFFF"/>
                </a:solidFill>
              </a14:hiddenFill>
            </a:ext>
          </a:extLst>
        </p:spPr>
      </p:pic>
      <p:pic>
        <p:nvPicPr>
          <p:cNvPr id="37892" name="Picture 4" descr="clicking the Insert command">
            <a:extLst>
              <a:ext uri="{FF2B5EF4-FFF2-40B4-BE49-F238E27FC236}">
                <a16:creationId xmlns:a16="http://schemas.microsoft.com/office/drawing/2014/main" id="{91AD70F3-24E2-9901-14D8-8EAC105AB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689226"/>
            <a:ext cx="4331182" cy="1190307"/>
          </a:xfrm>
          <a:prstGeom prst="rect">
            <a:avLst/>
          </a:prstGeom>
          <a:noFill/>
          <a:extLst>
            <a:ext uri="{909E8E84-426E-40DD-AFC4-6F175D3DCCD1}">
              <a14:hiddenFill xmlns:a14="http://schemas.microsoft.com/office/drawing/2010/main">
                <a:solidFill>
                  <a:srgbClr val="FFFFFF"/>
                </a:solidFill>
              </a14:hiddenFill>
            </a:ext>
          </a:extLst>
        </p:spPr>
      </p:pic>
      <p:pic>
        <p:nvPicPr>
          <p:cNvPr id="37894" name="Picture 6" descr="the newly inserted row">
            <a:extLst>
              <a:ext uri="{FF2B5EF4-FFF2-40B4-BE49-F238E27FC236}">
                <a16:creationId xmlns:a16="http://schemas.microsoft.com/office/drawing/2014/main" id="{E6058411-3CDD-B599-ADFD-5441ABF197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225000"/>
            <a:ext cx="4331182" cy="240216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83D6FF9-8589-F310-C93D-859E86EC7CE5}"/>
              </a:ext>
            </a:extLst>
          </p:cNvPr>
          <p:cNvSpPr txBox="1"/>
          <p:nvPr/>
        </p:nvSpPr>
        <p:spPr>
          <a:xfrm>
            <a:off x="83820" y="2011343"/>
            <a:ext cx="5626100" cy="2031325"/>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0" i="0" dirty="0">
                <a:solidFill>
                  <a:srgbClr val="4E4E4E"/>
                </a:solidFill>
                <a:effectLst/>
                <a:latin typeface="source sans pro" panose="020B0503030403020204" pitchFamily="34" charset="0"/>
              </a:rPr>
              <a:t>When inserting new rows, columns, or cells, you will see a </a:t>
            </a:r>
            <a:r>
              <a:rPr lang="en-US" b="1" i="0" dirty="0">
                <a:solidFill>
                  <a:srgbClr val="4E4E4E"/>
                </a:solidFill>
                <a:effectLst/>
                <a:latin typeface="source sans pro" panose="020B0503030403020204" pitchFamily="34" charset="0"/>
              </a:rPr>
              <a:t>paintbrush icon</a:t>
            </a:r>
            <a:r>
              <a:rPr lang="en-US" b="0" i="0" dirty="0">
                <a:solidFill>
                  <a:srgbClr val="4E4E4E"/>
                </a:solidFill>
                <a:effectLst/>
                <a:latin typeface="source sans pro" panose="020B0503030403020204" pitchFamily="34" charset="0"/>
              </a:rPr>
              <a:t> next to the inserted cells. This button allows you to choose how Excel formats these cells. By default, Excel formats inserted rows with the same formatting as the cells in the row above. To access more options, hover your mouse over the icon, then click the</a:t>
            </a:r>
            <a:r>
              <a:rPr lang="en-US" b="1" i="0" dirty="0">
                <a:solidFill>
                  <a:srgbClr val="4E4E4E"/>
                </a:solidFill>
                <a:effectLst/>
                <a:latin typeface="source sans pro" panose="020B0503030403020204" pitchFamily="34" charset="0"/>
              </a:rPr>
              <a:t> drop-down arrow</a:t>
            </a:r>
            <a:r>
              <a:rPr lang="en-US" b="0" i="0" dirty="0">
                <a:solidFill>
                  <a:srgbClr val="4E4E4E"/>
                </a:solidFill>
                <a:effectLst/>
                <a:latin typeface="source sans pro" panose="020B0503030403020204" pitchFamily="34" charset="0"/>
              </a:rPr>
              <a:t>.</a:t>
            </a:r>
            <a:endParaRPr lang="en-US" dirty="0"/>
          </a:p>
        </p:txBody>
      </p:sp>
      <p:pic>
        <p:nvPicPr>
          <p:cNvPr id="37896" name="Picture 8" descr="choosing more insert formatting options">
            <a:extLst>
              <a:ext uri="{FF2B5EF4-FFF2-40B4-BE49-F238E27FC236}">
                <a16:creationId xmlns:a16="http://schemas.microsoft.com/office/drawing/2014/main" id="{D99AD169-5CD2-F193-96CC-5790E95560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4747" y="4152285"/>
            <a:ext cx="3400425" cy="21717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nector: Curved 6">
            <a:extLst>
              <a:ext uri="{FF2B5EF4-FFF2-40B4-BE49-F238E27FC236}">
                <a16:creationId xmlns:a16="http://schemas.microsoft.com/office/drawing/2014/main" id="{3F89ABCC-159F-1133-A875-B05AB59FC897}"/>
              </a:ext>
            </a:extLst>
          </p:cNvPr>
          <p:cNvCxnSpPr>
            <a:cxnSpLocks/>
          </p:cNvCxnSpPr>
          <p:nvPr/>
        </p:nvCxnSpPr>
        <p:spPr>
          <a:xfrm rot="5400000">
            <a:off x="6402164" y="2515013"/>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51EC8858-6CFA-14D5-B8F5-D3FAFA5C52FB}"/>
              </a:ext>
            </a:extLst>
          </p:cNvPr>
          <p:cNvCxnSpPr>
            <a:cxnSpLocks/>
          </p:cNvCxnSpPr>
          <p:nvPr/>
        </p:nvCxnSpPr>
        <p:spPr>
          <a:xfrm rot="5400000">
            <a:off x="6389464" y="4045917"/>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D568E4A-B9CD-C6FD-DF9D-17E34C33D1E5}"/>
              </a:ext>
            </a:extLst>
          </p:cNvPr>
          <p:cNvSpPr txBox="1"/>
          <p:nvPr/>
        </p:nvSpPr>
        <p:spPr>
          <a:xfrm>
            <a:off x="83820" y="6433602"/>
            <a:ext cx="4041140" cy="369332"/>
          </a:xfrm>
          <a:prstGeom prst="rect">
            <a:avLst/>
          </a:prstGeom>
          <a:solidFill>
            <a:srgbClr val="00608B"/>
          </a:solidFill>
        </p:spPr>
        <p:txBody>
          <a:bodyPr wrap="square">
            <a:spAutoFit/>
          </a:bodyPr>
          <a:lstStyle/>
          <a:p>
            <a:pPr marL="285750" indent="-285750">
              <a:buFont typeface="Wingdings" panose="05000000000000000000" pitchFamily="2" charset="2"/>
              <a:buChar char="v"/>
            </a:pPr>
            <a:r>
              <a:rPr lang="en-US" b="0" i="0" dirty="0">
                <a:solidFill>
                  <a:schemeClr val="bg1"/>
                </a:solidFill>
                <a:effectLst/>
                <a:latin typeface="source sans pro" panose="020B0503030403020204" pitchFamily="34" charset="0"/>
              </a:rPr>
              <a:t>Use the same steps to insert columns</a:t>
            </a:r>
            <a:endParaRPr lang="en-US" dirty="0">
              <a:solidFill>
                <a:schemeClr val="bg1"/>
              </a:solidFill>
            </a:endParaRPr>
          </a:p>
        </p:txBody>
      </p:sp>
    </p:spTree>
    <p:extLst>
      <p:ext uri="{BB962C8B-B14F-4D97-AF65-F5344CB8AC3E}">
        <p14:creationId xmlns:p14="http://schemas.microsoft.com/office/powerpoint/2010/main" val="2416612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10E0BC-AD65-5ACD-4380-782EBA86FD33}"/>
              </a:ext>
            </a:extLst>
          </p:cNvPr>
          <p:cNvSpPr txBox="1"/>
          <p:nvPr/>
        </p:nvSpPr>
        <p:spPr>
          <a:xfrm>
            <a:off x="0" y="0"/>
            <a:ext cx="5709920" cy="461665"/>
          </a:xfrm>
          <a:prstGeom prst="rect">
            <a:avLst/>
          </a:prstGeom>
          <a:noFill/>
        </p:spPr>
        <p:txBody>
          <a:bodyPr wrap="square">
            <a:spAutoFit/>
          </a:bodyPr>
          <a:lstStyle/>
          <a:p>
            <a:pPr algn="l" fontAlgn="base"/>
            <a:r>
              <a:rPr lang="en-US" sz="2400" b="0" i="0" u="sng">
                <a:solidFill>
                  <a:srgbClr val="00608B"/>
                </a:solidFill>
                <a:effectLst/>
                <a:latin typeface="source sans pro" panose="020B0503030403020204" pitchFamily="34" charset="0"/>
              </a:rPr>
              <a:t>To delete a row or column:</a:t>
            </a:r>
            <a:endParaRPr lang="en-US" sz="2400" b="0" i="0" u="sng" dirty="0">
              <a:solidFill>
                <a:srgbClr val="00608B"/>
              </a:solidFill>
              <a:effectLst/>
              <a:latin typeface="source sans pro" panose="020B0503030403020204" pitchFamily="34" charset="0"/>
            </a:endParaRPr>
          </a:p>
        </p:txBody>
      </p:sp>
      <p:sp>
        <p:nvSpPr>
          <p:cNvPr id="3" name="TextBox 2">
            <a:extLst>
              <a:ext uri="{FF2B5EF4-FFF2-40B4-BE49-F238E27FC236}">
                <a16:creationId xmlns:a16="http://schemas.microsoft.com/office/drawing/2014/main" id="{D38950FB-ABB2-4E30-A7F8-5A93C345B02F}"/>
              </a:ext>
            </a:extLst>
          </p:cNvPr>
          <p:cNvSpPr txBox="1"/>
          <p:nvPr/>
        </p:nvSpPr>
        <p:spPr>
          <a:xfrm>
            <a:off x="214133" y="390545"/>
            <a:ext cx="5587227" cy="1754326"/>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row </a:t>
            </a:r>
            <a:r>
              <a:rPr lang="en-US" b="0" i="0" dirty="0">
                <a:solidFill>
                  <a:srgbClr val="4E4E4E"/>
                </a:solidFill>
                <a:effectLst/>
                <a:latin typeface="Source Sans Pro" panose="020B0503030403020204" pitchFamily="34" charset="0"/>
              </a:rPr>
              <a:t>you want to delete. In our example, we'll select </a:t>
            </a:r>
            <a:r>
              <a:rPr lang="en-US" b="1" i="0" dirty="0">
                <a:solidFill>
                  <a:srgbClr val="4E4E4E"/>
                </a:solidFill>
                <a:effectLst/>
                <a:latin typeface="Source Sans Pro" panose="020B0503030403020204" pitchFamily="34" charset="0"/>
              </a:rPr>
              <a:t>row 9</a:t>
            </a:r>
            <a:r>
              <a:rPr lang="en-US" b="0" i="0" dirty="0">
                <a:solidFill>
                  <a:srgbClr val="4E4E4E"/>
                </a:solidFill>
                <a:effectLst/>
                <a:latin typeface="Source Sans Pro" panose="020B0503030403020204" pitchFamily="34" charset="0"/>
              </a:rPr>
              <a:t>.</a:t>
            </a: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Click the </a:t>
            </a:r>
            <a:r>
              <a:rPr lang="en-US" b="1" i="0" dirty="0">
                <a:solidFill>
                  <a:srgbClr val="4E4E4E"/>
                </a:solidFill>
                <a:effectLst/>
                <a:latin typeface="Source Sans Pro" panose="020B0503030403020204" pitchFamily="34" charset="0"/>
              </a:rPr>
              <a:t>Delete</a:t>
            </a:r>
            <a:r>
              <a:rPr lang="en-US" b="0" i="0" dirty="0">
                <a:solidFill>
                  <a:srgbClr val="4E4E4E"/>
                </a:solidFill>
                <a:effectLst/>
                <a:latin typeface="Source Sans Pro" panose="020B0503030403020204" pitchFamily="34" charset="0"/>
              </a:rPr>
              <a:t> command on the </a:t>
            </a:r>
            <a:r>
              <a:rPr lang="en-US" b="1" i="0" dirty="0">
                <a:solidFill>
                  <a:srgbClr val="4E4E4E"/>
                </a:solidFill>
                <a:effectLst/>
                <a:latin typeface="Source Sans Pro" panose="020B0503030403020204" pitchFamily="34" charset="0"/>
              </a:rPr>
              <a:t>Home</a:t>
            </a:r>
            <a:r>
              <a:rPr lang="en-US" b="0" i="0" dirty="0">
                <a:solidFill>
                  <a:srgbClr val="4E4E4E"/>
                </a:solidFill>
                <a:effectLst/>
                <a:latin typeface="Source Sans Pro" panose="020B0503030403020204" pitchFamily="34" charset="0"/>
              </a:rPr>
              <a:t> tab.</a:t>
            </a:r>
            <a:endParaRPr lang="en-US" dirty="0">
              <a:solidFill>
                <a:srgbClr val="4E4E4E"/>
              </a:solidFill>
              <a:latin typeface="Source Sans Pro" panose="020B0503030403020204" pitchFamily="34" charset="0"/>
            </a:endParaRP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The </a:t>
            </a:r>
            <a:r>
              <a:rPr lang="en-US" b="1" i="0" dirty="0">
                <a:solidFill>
                  <a:srgbClr val="4E4E4E"/>
                </a:solidFill>
                <a:effectLst/>
                <a:latin typeface="Source Sans Pro" panose="020B0503030403020204" pitchFamily="34" charset="0"/>
              </a:rPr>
              <a:t>selected row</a:t>
            </a:r>
            <a:r>
              <a:rPr lang="en-US" b="0" i="0" dirty="0">
                <a:solidFill>
                  <a:srgbClr val="4E4E4E"/>
                </a:solidFill>
                <a:effectLst/>
                <a:latin typeface="Source Sans Pro" panose="020B0503030403020204" pitchFamily="34" charset="0"/>
              </a:rPr>
              <a:t> will be deleted, and those around it will </a:t>
            </a:r>
            <a:r>
              <a:rPr lang="en-US" b="1" i="0" dirty="0">
                <a:solidFill>
                  <a:srgbClr val="4E4E4E"/>
                </a:solidFill>
                <a:effectLst/>
                <a:latin typeface="Source Sans Pro" panose="020B0503030403020204" pitchFamily="34" charset="0"/>
              </a:rPr>
              <a:t>shift</a:t>
            </a:r>
            <a:r>
              <a:rPr lang="en-US" b="0" i="0" dirty="0">
                <a:solidFill>
                  <a:srgbClr val="4E4E4E"/>
                </a:solidFill>
                <a:effectLst/>
                <a:latin typeface="Source Sans Pro" panose="020B0503030403020204" pitchFamily="34" charset="0"/>
              </a:rPr>
              <a:t>. In our example, </a:t>
            </a:r>
            <a:r>
              <a:rPr lang="en-US" b="1" i="0" dirty="0">
                <a:solidFill>
                  <a:srgbClr val="4E4E4E"/>
                </a:solidFill>
                <a:effectLst/>
                <a:latin typeface="Source Sans Pro" panose="020B0503030403020204" pitchFamily="34" charset="0"/>
              </a:rPr>
              <a:t>row</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10</a:t>
            </a:r>
            <a:r>
              <a:rPr lang="en-US" b="0" i="0" dirty="0">
                <a:solidFill>
                  <a:srgbClr val="4E4E4E"/>
                </a:solidFill>
                <a:effectLst/>
                <a:latin typeface="Source Sans Pro" panose="020B0503030403020204" pitchFamily="34" charset="0"/>
              </a:rPr>
              <a:t> has moved up, so it's now </a:t>
            </a:r>
            <a:r>
              <a:rPr lang="en-US" b="1" i="0" dirty="0">
                <a:solidFill>
                  <a:srgbClr val="4E4E4E"/>
                </a:solidFill>
                <a:effectLst/>
                <a:latin typeface="Source Sans Pro" panose="020B0503030403020204" pitchFamily="34" charset="0"/>
              </a:rPr>
              <a:t>row 9</a:t>
            </a:r>
            <a:r>
              <a:rPr lang="en-US" b="0" i="0" dirty="0">
                <a:solidFill>
                  <a:srgbClr val="4E4E4E"/>
                </a:solidFill>
                <a:effectLst/>
                <a:latin typeface="Source Sans Pro" panose="020B0503030403020204" pitchFamily="34" charset="0"/>
              </a:rPr>
              <a:t>.</a:t>
            </a:r>
            <a:endParaRPr lang="en-US" dirty="0"/>
          </a:p>
        </p:txBody>
      </p:sp>
      <p:pic>
        <p:nvPicPr>
          <p:cNvPr id="38914" name="Picture 2" descr="selecting row 9">
            <a:extLst>
              <a:ext uri="{FF2B5EF4-FFF2-40B4-BE49-F238E27FC236}">
                <a16:creationId xmlns:a16="http://schemas.microsoft.com/office/drawing/2014/main" id="{DC2173C4-42F6-B647-FC16-BDE9BD81F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0642" y="390545"/>
            <a:ext cx="4345171" cy="167924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nector: Curved 6">
            <a:extLst>
              <a:ext uri="{FF2B5EF4-FFF2-40B4-BE49-F238E27FC236}">
                <a16:creationId xmlns:a16="http://schemas.microsoft.com/office/drawing/2014/main" id="{E59975F3-91F2-5EB3-D1B1-F060EAD11918}"/>
              </a:ext>
            </a:extLst>
          </p:cNvPr>
          <p:cNvCxnSpPr>
            <a:cxnSpLocks/>
          </p:cNvCxnSpPr>
          <p:nvPr/>
        </p:nvCxnSpPr>
        <p:spPr>
          <a:xfrm rot="5400000">
            <a:off x="6392004" y="2237655"/>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38916" name="Picture 4" descr="clicking the delete command">
            <a:extLst>
              <a:ext uri="{FF2B5EF4-FFF2-40B4-BE49-F238E27FC236}">
                <a16:creationId xmlns:a16="http://schemas.microsoft.com/office/drawing/2014/main" id="{E9E210F6-419E-80D0-1120-08402C9EAE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7942" y="2418218"/>
            <a:ext cx="4345171" cy="1012591"/>
          </a:xfrm>
          <a:prstGeom prst="rect">
            <a:avLst/>
          </a:prstGeom>
          <a:noFill/>
          <a:extLst>
            <a:ext uri="{909E8E84-426E-40DD-AFC4-6F175D3DCCD1}">
              <a14:hiddenFill xmlns:a14="http://schemas.microsoft.com/office/drawing/2010/main">
                <a:solidFill>
                  <a:srgbClr val="FFFFFF"/>
                </a:solidFill>
              </a14:hiddenFill>
            </a:ext>
          </a:extLst>
        </p:spPr>
      </p:pic>
      <p:pic>
        <p:nvPicPr>
          <p:cNvPr id="38918" name="Picture 6" descr="the shifted rows after deleting">
            <a:extLst>
              <a:ext uri="{FF2B5EF4-FFF2-40B4-BE49-F238E27FC236}">
                <a16:creationId xmlns:a16="http://schemas.microsoft.com/office/drawing/2014/main" id="{AD5D45F2-DEE6-FDC7-2F42-C49028EE6F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5242" y="3779235"/>
            <a:ext cx="4357871" cy="168080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or: Curved 7">
            <a:extLst>
              <a:ext uri="{FF2B5EF4-FFF2-40B4-BE49-F238E27FC236}">
                <a16:creationId xmlns:a16="http://schemas.microsoft.com/office/drawing/2014/main" id="{F29BC8D5-1D80-2FDE-4BBB-ACC5B12D124D}"/>
              </a:ext>
            </a:extLst>
          </p:cNvPr>
          <p:cNvCxnSpPr>
            <a:cxnSpLocks/>
          </p:cNvCxnSpPr>
          <p:nvPr/>
        </p:nvCxnSpPr>
        <p:spPr>
          <a:xfrm rot="5400000">
            <a:off x="6392004" y="3598672"/>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FCE25E0-EC49-36F4-3309-6524A68E362F}"/>
              </a:ext>
            </a:extLst>
          </p:cNvPr>
          <p:cNvSpPr txBox="1"/>
          <p:nvPr/>
        </p:nvSpPr>
        <p:spPr>
          <a:xfrm>
            <a:off x="223046" y="2535416"/>
            <a:ext cx="5486874" cy="1754326"/>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0" i="0" dirty="0">
                <a:solidFill>
                  <a:srgbClr val="4E4E4E"/>
                </a:solidFill>
                <a:effectLst/>
                <a:latin typeface="source sans pro" panose="020B0503030403020204" pitchFamily="34" charset="0"/>
              </a:rPr>
              <a:t>It's important to understand the difference between </a:t>
            </a:r>
            <a:r>
              <a:rPr lang="en-US" b="1" i="0" dirty="0">
                <a:solidFill>
                  <a:srgbClr val="4E4E4E"/>
                </a:solidFill>
                <a:effectLst/>
                <a:latin typeface="source sans pro" panose="020B0503030403020204" pitchFamily="34" charset="0"/>
              </a:rPr>
              <a:t>deleting</a:t>
            </a:r>
            <a:r>
              <a:rPr lang="en-US" b="0" i="0" dirty="0">
                <a:solidFill>
                  <a:srgbClr val="4E4E4E"/>
                </a:solidFill>
                <a:effectLst/>
                <a:latin typeface="source sans pro" panose="020B0503030403020204" pitchFamily="34" charset="0"/>
              </a:rPr>
              <a:t> a row or column and simply </a:t>
            </a:r>
            <a:r>
              <a:rPr lang="en-US" b="1" i="0" dirty="0">
                <a:solidFill>
                  <a:srgbClr val="4E4E4E"/>
                </a:solidFill>
                <a:effectLst/>
                <a:latin typeface="source sans pro" panose="020B0503030403020204" pitchFamily="34" charset="0"/>
              </a:rPr>
              <a:t>clearing</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its contents</a:t>
            </a:r>
            <a:r>
              <a:rPr lang="en-US" b="0" i="0" dirty="0">
                <a:solidFill>
                  <a:srgbClr val="4E4E4E"/>
                </a:solidFill>
                <a:effectLst/>
                <a:latin typeface="source sans pro" panose="020B0503030403020204" pitchFamily="34" charset="0"/>
              </a:rPr>
              <a:t>. If you want to remove the </a:t>
            </a:r>
            <a:r>
              <a:rPr lang="en-US" b="1" i="0" dirty="0">
                <a:solidFill>
                  <a:srgbClr val="4E4E4E"/>
                </a:solidFill>
                <a:effectLst/>
                <a:latin typeface="source sans pro" panose="020B0503030403020204" pitchFamily="34" charset="0"/>
              </a:rPr>
              <a:t>content</a:t>
            </a:r>
            <a:r>
              <a:rPr lang="en-US" b="0" i="0" dirty="0">
                <a:solidFill>
                  <a:srgbClr val="4E4E4E"/>
                </a:solidFill>
                <a:effectLst/>
                <a:latin typeface="source sans pro" panose="020B0503030403020204" pitchFamily="34" charset="0"/>
              </a:rPr>
              <a:t> from a row or column without causing others to shift, </a:t>
            </a:r>
            <a:r>
              <a:rPr lang="en-US" b="1" i="0" dirty="0">
                <a:solidFill>
                  <a:srgbClr val="4E4E4E"/>
                </a:solidFill>
                <a:effectLst/>
                <a:latin typeface="source sans pro" panose="020B0503030403020204" pitchFamily="34" charset="0"/>
              </a:rPr>
              <a:t>right-click a heading</a:t>
            </a:r>
            <a:r>
              <a:rPr lang="en-US" b="0" i="0" dirty="0">
                <a:solidFill>
                  <a:srgbClr val="4E4E4E"/>
                </a:solidFill>
                <a:effectLst/>
                <a:latin typeface="source sans pro" panose="020B0503030403020204" pitchFamily="34" charset="0"/>
              </a:rPr>
              <a:t>, then select </a:t>
            </a:r>
            <a:r>
              <a:rPr lang="en-US" b="1" i="0" dirty="0">
                <a:solidFill>
                  <a:srgbClr val="4E4E4E"/>
                </a:solidFill>
                <a:effectLst/>
                <a:latin typeface="source sans pro" panose="020B0503030403020204" pitchFamily="34" charset="0"/>
              </a:rPr>
              <a:t>Clear Contents</a:t>
            </a:r>
            <a:r>
              <a:rPr lang="en-US" b="0" i="0" dirty="0">
                <a:solidFill>
                  <a:srgbClr val="4E4E4E"/>
                </a:solidFill>
                <a:effectLst/>
                <a:latin typeface="source sans pro" panose="020B0503030403020204" pitchFamily="34" charset="0"/>
              </a:rPr>
              <a:t> from the drop-down menu.</a:t>
            </a:r>
            <a:endParaRPr lang="en-US" dirty="0"/>
          </a:p>
        </p:txBody>
      </p:sp>
      <p:pic>
        <p:nvPicPr>
          <p:cNvPr id="38920" name="Picture 8" descr="clearing the contents of a row instead of deleting">
            <a:extLst>
              <a:ext uri="{FF2B5EF4-FFF2-40B4-BE49-F238E27FC236}">
                <a16:creationId xmlns:a16="http://schemas.microsoft.com/office/drawing/2014/main" id="{EEAF1920-E0F8-2B47-6461-48EB7AA7EB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4262" y="4454209"/>
            <a:ext cx="3541395" cy="2157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375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1E837-6E6D-E750-C38C-60BFEC031847}"/>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a:solidFill>
                  <a:schemeClr val="bg1"/>
                </a:solidFill>
                <a:effectLst/>
                <a:latin typeface="source sans pro" panose="020B0503030403020204" pitchFamily="34" charset="0"/>
              </a:rPr>
              <a:t>To merge cells using the Merge &amp; Center command:</a:t>
            </a:r>
            <a:endParaRPr lang="en-US" sz="2400" b="0" i="0" u="sng" dirty="0">
              <a:solidFill>
                <a:schemeClr val="bg1"/>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BFBC654D-2117-7755-514A-5DB23360ED39}"/>
              </a:ext>
            </a:extLst>
          </p:cNvPr>
          <p:cNvSpPr txBox="1"/>
          <p:nvPr/>
        </p:nvSpPr>
        <p:spPr>
          <a:xfrm>
            <a:off x="0" y="461665"/>
            <a:ext cx="6141720" cy="1754326"/>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inherit"/>
              </a:rPr>
              <a:t>Select the </a:t>
            </a:r>
            <a:r>
              <a:rPr lang="en-US" b="1" i="0" dirty="0">
                <a:solidFill>
                  <a:srgbClr val="4E4E4E"/>
                </a:solidFill>
                <a:effectLst/>
                <a:latin typeface="inherit"/>
              </a:rPr>
              <a:t>cell range</a:t>
            </a:r>
            <a:r>
              <a:rPr lang="en-US" b="0" i="0" dirty="0">
                <a:solidFill>
                  <a:srgbClr val="4E4E4E"/>
                </a:solidFill>
                <a:effectLst/>
                <a:latin typeface="inherit"/>
              </a:rPr>
              <a:t> you want to merge. In our example, we'll select </a:t>
            </a:r>
            <a:r>
              <a:rPr lang="en-US" b="1" i="0" dirty="0">
                <a:solidFill>
                  <a:srgbClr val="4E4E4E"/>
                </a:solidFill>
                <a:effectLst/>
                <a:latin typeface="inherit"/>
              </a:rPr>
              <a:t>A1:F1</a:t>
            </a:r>
            <a:r>
              <a:rPr lang="en-US" b="0" i="0" dirty="0">
                <a:solidFill>
                  <a:srgbClr val="4E4E4E"/>
                </a:solidFill>
                <a:effectLst/>
                <a:latin typeface="inherit"/>
              </a:rPr>
              <a:t>.</a:t>
            </a:r>
          </a:p>
          <a:p>
            <a:pPr marL="285750" indent="-285750" algn="l" fontAlgn="base">
              <a:buFont typeface="Arial" panose="020B0604020202020204" pitchFamily="34" charset="0"/>
              <a:buChar char="•"/>
            </a:pPr>
            <a:r>
              <a:rPr lang="en-US" b="0" i="0" dirty="0">
                <a:solidFill>
                  <a:srgbClr val="4E4E4E"/>
                </a:solidFill>
                <a:effectLst/>
                <a:latin typeface="inherit"/>
              </a:rPr>
              <a:t>Click the </a:t>
            </a:r>
            <a:r>
              <a:rPr lang="en-US" b="1" i="0" dirty="0">
                <a:solidFill>
                  <a:srgbClr val="4E4E4E"/>
                </a:solidFill>
                <a:effectLst/>
                <a:latin typeface="inherit"/>
              </a:rPr>
              <a:t>Merge &amp; Center</a:t>
            </a:r>
            <a:r>
              <a:rPr lang="en-US" b="0" i="0" dirty="0">
                <a:solidFill>
                  <a:srgbClr val="4E4E4E"/>
                </a:solidFill>
                <a:effectLst/>
                <a:latin typeface="inherit"/>
              </a:rPr>
              <a:t> command on the </a:t>
            </a:r>
            <a:r>
              <a:rPr lang="en-US" b="1" i="0" dirty="0">
                <a:solidFill>
                  <a:srgbClr val="4E4E4E"/>
                </a:solidFill>
                <a:effectLst/>
                <a:latin typeface="inherit"/>
              </a:rPr>
              <a:t>Home</a:t>
            </a:r>
            <a:r>
              <a:rPr lang="en-US" b="0" i="0" dirty="0">
                <a:solidFill>
                  <a:srgbClr val="4E4E4E"/>
                </a:solidFill>
                <a:effectLst/>
                <a:latin typeface="inherit"/>
              </a:rPr>
              <a:t> tab. In our example, we'll select the cell range </a:t>
            </a:r>
            <a:r>
              <a:rPr lang="en-US" b="1" i="0" dirty="0">
                <a:solidFill>
                  <a:srgbClr val="4E4E4E"/>
                </a:solidFill>
                <a:effectLst/>
                <a:latin typeface="inherit"/>
              </a:rPr>
              <a:t>A1:F1</a:t>
            </a:r>
            <a:r>
              <a:rPr lang="en-US" b="0" i="0" dirty="0">
                <a:solidFill>
                  <a:srgbClr val="4E4E4E"/>
                </a:solidFill>
                <a:effectLst/>
                <a:latin typeface="inherit"/>
              </a:rPr>
              <a:t>.</a:t>
            </a: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The selected cells will be </a:t>
            </a:r>
            <a:r>
              <a:rPr lang="en-US" b="1" i="0" dirty="0">
                <a:solidFill>
                  <a:srgbClr val="4E4E4E"/>
                </a:solidFill>
                <a:effectLst/>
                <a:latin typeface="Source Sans Pro" panose="020B0503030403020204" pitchFamily="34" charset="0"/>
              </a:rPr>
              <a:t>merged</a:t>
            </a:r>
            <a:r>
              <a:rPr lang="en-US" b="0" i="0" dirty="0">
                <a:solidFill>
                  <a:srgbClr val="4E4E4E"/>
                </a:solidFill>
                <a:effectLst/>
                <a:latin typeface="Source Sans Pro" panose="020B0503030403020204" pitchFamily="34" charset="0"/>
              </a:rPr>
              <a:t>, and the text will be </a:t>
            </a:r>
            <a:r>
              <a:rPr lang="en-US" b="1" i="0" dirty="0">
                <a:solidFill>
                  <a:srgbClr val="4E4E4E"/>
                </a:solidFill>
                <a:effectLst/>
                <a:latin typeface="Source Sans Pro" panose="020B0503030403020204" pitchFamily="34" charset="0"/>
              </a:rPr>
              <a:t>centered</a:t>
            </a:r>
            <a:r>
              <a:rPr lang="en-US" b="0" i="0" dirty="0">
                <a:solidFill>
                  <a:srgbClr val="4E4E4E"/>
                </a:solidFill>
                <a:effectLst/>
                <a:latin typeface="Source Sans Pro" panose="020B0503030403020204" pitchFamily="34" charset="0"/>
              </a:rPr>
              <a:t>.</a:t>
            </a:r>
            <a:endParaRPr lang="en-US" b="0" i="0" dirty="0">
              <a:solidFill>
                <a:srgbClr val="4E4E4E"/>
              </a:solidFill>
              <a:effectLst/>
              <a:latin typeface="inherit"/>
            </a:endParaRPr>
          </a:p>
        </p:txBody>
      </p:sp>
      <p:pic>
        <p:nvPicPr>
          <p:cNvPr id="39938" name="Picture 2" descr="selecting cells to merge">
            <a:extLst>
              <a:ext uri="{FF2B5EF4-FFF2-40B4-BE49-F238E27FC236}">
                <a16:creationId xmlns:a16="http://schemas.microsoft.com/office/drawing/2014/main" id="{62FCEC83-E6D7-33F4-8E58-5DDC73E73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2070" y="461665"/>
            <a:ext cx="5154612" cy="2138684"/>
          </a:xfrm>
          <a:prstGeom prst="rect">
            <a:avLst/>
          </a:prstGeom>
          <a:noFill/>
          <a:extLst>
            <a:ext uri="{909E8E84-426E-40DD-AFC4-6F175D3DCCD1}">
              <a14:hiddenFill xmlns:a14="http://schemas.microsoft.com/office/drawing/2010/main">
                <a:solidFill>
                  <a:srgbClr val="FFFFFF"/>
                </a:solidFill>
              </a14:hiddenFill>
            </a:ext>
          </a:extLst>
        </p:spPr>
      </p:pic>
      <p:pic>
        <p:nvPicPr>
          <p:cNvPr id="39940" name="Picture 4" descr="the newly merged cells">
            <a:extLst>
              <a:ext uri="{FF2B5EF4-FFF2-40B4-BE49-F238E27FC236}">
                <a16:creationId xmlns:a16="http://schemas.microsoft.com/office/drawing/2014/main" id="{783991CE-F059-4B3F-004D-76C0633E46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2070" y="2879242"/>
            <a:ext cx="5154612" cy="137841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or: Curved 4">
            <a:extLst>
              <a:ext uri="{FF2B5EF4-FFF2-40B4-BE49-F238E27FC236}">
                <a16:creationId xmlns:a16="http://schemas.microsoft.com/office/drawing/2014/main" id="{E1AD16BD-797F-5488-E924-6EE2F6072C51}"/>
              </a:ext>
            </a:extLst>
          </p:cNvPr>
          <p:cNvCxnSpPr>
            <a:cxnSpLocks/>
          </p:cNvCxnSpPr>
          <p:nvPr/>
        </p:nvCxnSpPr>
        <p:spPr>
          <a:xfrm rot="5400000">
            <a:off x="6381844" y="2768212"/>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CB39A9-3BC0-DA36-9502-F8AC6666AD10}"/>
              </a:ext>
            </a:extLst>
          </p:cNvPr>
          <p:cNvSpPr txBox="1"/>
          <p:nvPr/>
        </p:nvSpPr>
        <p:spPr>
          <a:xfrm>
            <a:off x="0" y="2145632"/>
            <a:ext cx="6141720" cy="461665"/>
          </a:xfrm>
          <a:prstGeom prst="rect">
            <a:avLst/>
          </a:prstGeom>
          <a:noFill/>
        </p:spPr>
        <p:txBody>
          <a:bodyPr wrap="square">
            <a:spAutoFit/>
          </a:bodyPr>
          <a:lstStyle/>
          <a:p>
            <a:pPr marL="342900" indent="-342900" algn="l" fontAlgn="base">
              <a:buFont typeface="Wingdings" panose="05000000000000000000" pitchFamily="2" charset="2"/>
              <a:buChar char="v"/>
            </a:pPr>
            <a:r>
              <a:rPr lang="en-US" sz="2400" b="0" i="0" dirty="0">
                <a:solidFill>
                  <a:srgbClr val="00608B"/>
                </a:solidFill>
                <a:effectLst/>
                <a:latin typeface="source sans pro" panose="020B0503030403020204" pitchFamily="34" charset="0"/>
              </a:rPr>
              <a:t>To access more merge options:</a:t>
            </a:r>
          </a:p>
        </p:txBody>
      </p:sp>
      <p:sp>
        <p:nvSpPr>
          <p:cNvPr id="9" name="TextBox 8">
            <a:extLst>
              <a:ext uri="{FF2B5EF4-FFF2-40B4-BE49-F238E27FC236}">
                <a16:creationId xmlns:a16="http://schemas.microsoft.com/office/drawing/2014/main" id="{021969E9-AEBC-B4BE-BD91-AA1294F7F71A}"/>
              </a:ext>
            </a:extLst>
          </p:cNvPr>
          <p:cNvSpPr txBox="1"/>
          <p:nvPr/>
        </p:nvSpPr>
        <p:spPr>
          <a:xfrm>
            <a:off x="186532" y="2610685"/>
            <a:ext cx="6141720" cy="2031325"/>
          </a:xfrm>
          <a:prstGeom prst="rect">
            <a:avLst/>
          </a:prstGeom>
          <a:noFill/>
        </p:spPr>
        <p:txBody>
          <a:bodyPr wrap="square">
            <a:spAutoFit/>
          </a:bodyPr>
          <a:lstStyle/>
          <a:p>
            <a:pPr marL="285750" indent="-285750" algn="l" fontAlgn="base">
              <a:buFont typeface="Arial" panose="020B0604020202020204" pitchFamily="34" charset="0"/>
              <a:buChar char="•"/>
            </a:pPr>
            <a:r>
              <a:rPr lang="en-US" b="1" i="0" dirty="0">
                <a:solidFill>
                  <a:srgbClr val="4E4E4E"/>
                </a:solidFill>
                <a:effectLst/>
                <a:latin typeface="inherit"/>
              </a:rPr>
              <a:t>Merge &amp; Center</a:t>
            </a:r>
            <a:r>
              <a:rPr lang="en-US" b="0" i="0" dirty="0">
                <a:solidFill>
                  <a:srgbClr val="4E4E4E"/>
                </a:solidFill>
                <a:effectLst/>
                <a:latin typeface="inherit"/>
              </a:rPr>
              <a:t>: merges the selected cells into </a:t>
            </a:r>
            <a:r>
              <a:rPr lang="en-US" b="1" i="0" dirty="0">
                <a:solidFill>
                  <a:srgbClr val="4E4E4E"/>
                </a:solidFill>
                <a:effectLst/>
                <a:latin typeface="inherit"/>
              </a:rPr>
              <a:t>one cell</a:t>
            </a:r>
            <a:r>
              <a:rPr lang="en-US" b="0" i="0" dirty="0">
                <a:solidFill>
                  <a:srgbClr val="4E4E4E"/>
                </a:solidFill>
                <a:effectLst/>
                <a:latin typeface="inherit"/>
              </a:rPr>
              <a:t> and </a:t>
            </a:r>
            <a:r>
              <a:rPr lang="en-US" b="1" i="0" dirty="0">
                <a:solidFill>
                  <a:srgbClr val="4E4E4E"/>
                </a:solidFill>
                <a:effectLst/>
                <a:latin typeface="inherit"/>
              </a:rPr>
              <a:t>centers</a:t>
            </a:r>
            <a:r>
              <a:rPr lang="en-US" b="0" i="0" dirty="0">
                <a:solidFill>
                  <a:srgbClr val="4E4E4E"/>
                </a:solidFill>
                <a:effectLst/>
                <a:latin typeface="inherit"/>
              </a:rPr>
              <a:t> the text</a:t>
            </a:r>
          </a:p>
          <a:p>
            <a:pPr marL="285750" indent="-285750" algn="l" fontAlgn="base">
              <a:buFont typeface="Arial" panose="020B0604020202020204" pitchFamily="34" charset="0"/>
              <a:buChar char="•"/>
            </a:pPr>
            <a:r>
              <a:rPr lang="en-US" b="1" i="0" dirty="0">
                <a:solidFill>
                  <a:srgbClr val="4E4E4E"/>
                </a:solidFill>
                <a:effectLst/>
                <a:latin typeface="inherit"/>
              </a:rPr>
              <a:t>Merge Across</a:t>
            </a:r>
            <a:r>
              <a:rPr lang="en-US" b="0" i="0" dirty="0">
                <a:solidFill>
                  <a:srgbClr val="4E4E4E"/>
                </a:solidFill>
                <a:effectLst/>
                <a:latin typeface="inherit"/>
              </a:rPr>
              <a:t>: merges the selected cells into </a:t>
            </a:r>
            <a:r>
              <a:rPr lang="en-US" b="1" i="0" dirty="0">
                <a:solidFill>
                  <a:srgbClr val="4E4E4E"/>
                </a:solidFill>
                <a:effectLst/>
                <a:latin typeface="inherit"/>
              </a:rPr>
              <a:t>larger cells</a:t>
            </a:r>
            <a:r>
              <a:rPr lang="en-US" b="0" i="0" dirty="0">
                <a:solidFill>
                  <a:srgbClr val="4E4E4E"/>
                </a:solidFill>
                <a:effectLst/>
                <a:latin typeface="inherit"/>
              </a:rPr>
              <a:t> while keeping each </a:t>
            </a:r>
            <a:r>
              <a:rPr lang="en-US" b="1" i="0" dirty="0">
                <a:solidFill>
                  <a:srgbClr val="4E4E4E"/>
                </a:solidFill>
                <a:effectLst/>
                <a:latin typeface="inherit"/>
              </a:rPr>
              <a:t>row</a:t>
            </a:r>
            <a:r>
              <a:rPr lang="en-US" b="0" i="0" dirty="0">
                <a:solidFill>
                  <a:srgbClr val="4E4E4E"/>
                </a:solidFill>
                <a:effectLst/>
                <a:latin typeface="inherit"/>
              </a:rPr>
              <a:t> separate</a:t>
            </a:r>
          </a:p>
          <a:p>
            <a:pPr marL="285750" indent="-285750" algn="l" fontAlgn="base">
              <a:buFont typeface="Arial" panose="020B0604020202020204" pitchFamily="34" charset="0"/>
              <a:buChar char="•"/>
            </a:pPr>
            <a:r>
              <a:rPr lang="en-US" b="1" i="0" dirty="0">
                <a:solidFill>
                  <a:srgbClr val="4E4E4E"/>
                </a:solidFill>
                <a:effectLst/>
                <a:latin typeface="inherit"/>
              </a:rPr>
              <a:t>Merge Cells</a:t>
            </a:r>
            <a:r>
              <a:rPr lang="en-US" b="0" i="0" dirty="0">
                <a:solidFill>
                  <a:srgbClr val="4E4E4E"/>
                </a:solidFill>
                <a:effectLst/>
                <a:latin typeface="inherit"/>
              </a:rPr>
              <a:t>: merges the selected cells into one cell but </a:t>
            </a:r>
            <a:r>
              <a:rPr lang="en-US" b="1" i="0" dirty="0">
                <a:solidFill>
                  <a:srgbClr val="4E4E4E"/>
                </a:solidFill>
                <a:effectLst/>
                <a:latin typeface="inherit"/>
              </a:rPr>
              <a:t>does not cente</a:t>
            </a:r>
            <a:r>
              <a:rPr lang="en-US" b="0" i="0" dirty="0">
                <a:solidFill>
                  <a:srgbClr val="4E4E4E"/>
                </a:solidFill>
                <a:effectLst/>
                <a:latin typeface="inherit"/>
              </a:rPr>
              <a:t>r the text</a:t>
            </a:r>
          </a:p>
          <a:p>
            <a:pPr marL="285750" indent="-285750" algn="l" fontAlgn="base">
              <a:buFont typeface="Arial" panose="020B0604020202020204" pitchFamily="34" charset="0"/>
              <a:buChar char="•"/>
            </a:pPr>
            <a:r>
              <a:rPr lang="en-US" b="1" i="0" dirty="0">
                <a:solidFill>
                  <a:srgbClr val="4E4E4E"/>
                </a:solidFill>
                <a:effectLst/>
                <a:latin typeface="inherit"/>
              </a:rPr>
              <a:t>Unmerge Cells</a:t>
            </a:r>
            <a:r>
              <a:rPr lang="en-US" b="0" i="0" dirty="0">
                <a:solidFill>
                  <a:srgbClr val="4E4E4E"/>
                </a:solidFill>
                <a:effectLst/>
                <a:latin typeface="inherit"/>
              </a:rPr>
              <a:t>: unmerges selected cells</a:t>
            </a:r>
          </a:p>
        </p:txBody>
      </p:sp>
      <p:pic>
        <p:nvPicPr>
          <p:cNvPr id="39942" name="Picture 6" descr="other cell merge options">
            <a:extLst>
              <a:ext uri="{FF2B5EF4-FFF2-40B4-BE49-F238E27FC236}">
                <a16:creationId xmlns:a16="http://schemas.microsoft.com/office/drawing/2014/main" id="{2736E931-DD15-7E3C-A799-1465216AE6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579" y="4642010"/>
            <a:ext cx="3497262" cy="1843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285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CB6310-4C68-2BF0-B300-36021BF020C9}"/>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a:solidFill>
                  <a:schemeClr val="bg1"/>
                </a:solidFill>
                <a:effectLst/>
                <a:latin typeface="source sans pro" panose="020B0503030403020204" pitchFamily="34" charset="0"/>
              </a:rPr>
              <a:t>To center across selection:</a:t>
            </a:r>
            <a:endParaRPr lang="en-US" sz="2400" b="0" i="0" u="sng" dirty="0">
              <a:solidFill>
                <a:schemeClr val="bg1"/>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5675DB93-8466-000E-5E84-BACC672D0524}"/>
              </a:ext>
            </a:extLst>
          </p:cNvPr>
          <p:cNvSpPr txBox="1"/>
          <p:nvPr/>
        </p:nvSpPr>
        <p:spPr>
          <a:xfrm>
            <a:off x="134620" y="552718"/>
            <a:ext cx="6141720" cy="4524315"/>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inherit"/>
              </a:rPr>
              <a:t>Select the desired cell range. In our example, we'll select </a:t>
            </a:r>
            <a:r>
              <a:rPr lang="en-US" b="1" i="0" dirty="0">
                <a:solidFill>
                  <a:srgbClr val="4E4E4E"/>
                </a:solidFill>
                <a:effectLst/>
                <a:latin typeface="inherit"/>
              </a:rPr>
              <a:t>A1:F1</a:t>
            </a:r>
            <a:r>
              <a:rPr lang="en-US" b="0" i="0" dirty="0">
                <a:solidFill>
                  <a:srgbClr val="4E4E4E"/>
                </a:solidFill>
                <a:effectLst/>
                <a:latin typeface="inherit"/>
              </a:rPr>
              <a:t>. </a:t>
            </a:r>
            <a:r>
              <a:rPr lang="en-US" b="1" i="0" dirty="0">
                <a:solidFill>
                  <a:srgbClr val="4E4E4E"/>
                </a:solidFill>
                <a:effectLst/>
                <a:latin typeface="inherit"/>
              </a:rPr>
              <a:t>Note</a:t>
            </a:r>
            <a:r>
              <a:rPr lang="en-US" b="0" i="0" dirty="0">
                <a:solidFill>
                  <a:srgbClr val="4E4E4E"/>
                </a:solidFill>
                <a:effectLst/>
                <a:latin typeface="inherit"/>
              </a:rPr>
              <a:t>: If you already merged these cells, you should </a:t>
            </a:r>
            <a:r>
              <a:rPr lang="en-US" b="1" i="0" dirty="0">
                <a:solidFill>
                  <a:srgbClr val="4E4E4E"/>
                </a:solidFill>
                <a:effectLst/>
                <a:latin typeface="inherit"/>
              </a:rPr>
              <a:t>unmerge</a:t>
            </a:r>
            <a:r>
              <a:rPr lang="en-US" b="0" i="0" dirty="0">
                <a:solidFill>
                  <a:srgbClr val="4E4E4E"/>
                </a:solidFill>
                <a:effectLst/>
                <a:latin typeface="inherit"/>
              </a:rPr>
              <a:t> </a:t>
            </a:r>
            <a:r>
              <a:rPr lang="en-US" b="1" i="0" dirty="0">
                <a:solidFill>
                  <a:srgbClr val="4E4E4E"/>
                </a:solidFill>
                <a:effectLst/>
                <a:latin typeface="inherit"/>
              </a:rPr>
              <a:t>them</a:t>
            </a:r>
            <a:r>
              <a:rPr lang="en-US" b="0" i="0" dirty="0">
                <a:solidFill>
                  <a:srgbClr val="4E4E4E"/>
                </a:solidFill>
                <a:effectLst/>
                <a:latin typeface="inherit"/>
              </a:rPr>
              <a:t> before continuing to step 2.</a:t>
            </a:r>
          </a:p>
          <a:p>
            <a:pPr marL="285750" indent="-285750" algn="l" fontAlgn="base">
              <a:buFont typeface="Arial" panose="020B0604020202020204" pitchFamily="34" charset="0"/>
              <a:buChar char="•"/>
            </a:pPr>
            <a:endParaRPr lang="en-US" b="0" i="0" dirty="0">
              <a:solidFill>
                <a:srgbClr val="4E4E4E"/>
              </a:solidFill>
              <a:effectLst/>
              <a:latin typeface="inherit"/>
            </a:endParaRPr>
          </a:p>
          <a:p>
            <a:pPr marL="285750" indent="-285750" algn="l" fontAlgn="base">
              <a:buFont typeface="Arial" panose="020B0604020202020204" pitchFamily="34" charset="0"/>
              <a:buChar char="•"/>
            </a:pPr>
            <a:r>
              <a:rPr lang="en-US" b="0" i="0" dirty="0">
                <a:solidFill>
                  <a:srgbClr val="4E4E4E"/>
                </a:solidFill>
                <a:effectLst/>
                <a:latin typeface="inherit"/>
              </a:rPr>
              <a:t>Click the </a:t>
            </a:r>
            <a:r>
              <a:rPr lang="en-US" b="1" i="0" dirty="0">
                <a:solidFill>
                  <a:srgbClr val="4E4E4E"/>
                </a:solidFill>
                <a:effectLst/>
                <a:latin typeface="inherit"/>
              </a:rPr>
              <a:t>small arrow </a:t>
            </a:r>
            <a:r>
              <a:rPr lang="en-US" b="0" i="0" dirty="0">
                <a:solidFill>
                  <a:srgbClr val="4E4E4E"/>
                </a:solidFill>
                <a:effectLst/>
                <a:latin typeface="inherit"/>
              </a:rPr>
              <a:t>in the lower-right corner of the </a:t>
            </a:r>
            <a:r>
              <a:rPr lang="en-US" b="1" i="0" dirty="0">
                <a:solidFill>
                  <a:srgbClr val="4E4E4E"/>
                </a:solidFill>
                <a:effectLst/>
                <a:latin typeface="inherit"/>
              </a:rPr>
              <a:t>Alignment</a:t>
            </a:r>
            <a:r>
              <a:rPr lang="en-US" b="0" i="0" dirty="0">
                <a:solidFill>
                  <a:srgbClr val="4E4E4E"/>
                </a:solidFill>
                <a:effectLst/>
                <a:latin typeface="inherit"/>
              </a:rPr>
              <a:t> group on the </a:t>
            </a:r>
            <a:r>
              <a:rPr lang="en-US" b="1" i="0" dirty="0">
                <a:solidFill>
                  <a:srgbClr val="4E4E4E"/>
                </a:solidFill>
                <a:effectLst/>
                <a:latin typeface="inherit"/>
              </a:rPr>
              <a:t>Home</a:t>
            </a:r>
            <a:r>
              <a:rPr lang="en-US" b="0" i="0" dirty="0">
                <a:solidFill>
                  <a:srgbClr val="4E4E4E"/>
                </a:solidFill>
                <a:effectLst/>
                <a:latin typeface="inherit"/>
              </a:rPr>
              <a:t> tab.</a:t>
            </a:r>
          </a:p>
          <a:p>
            <a:pPr marL="285750" indent="-285750" algn="l" fontAlgn="base">
              <a:buFont typeface="Arial" panose="020B0604020202020204" pitchFamily="34" charset="0"/>
              <a:buChar char="•"/>
            </a:pPr>
            <a:endParaRPr lang="en-US" b="0" i="0" dirty="0">
              <a:solidFill>
                <a:srgbClr val="4E4E4E"/>
              </a:solidFill>
              <a:effectLst/>
              <a:latin typeface="inherit"/>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A dialog box will appear. Locate and select the </a:t>
            </a:r>
            <a:r>
              <a:rPr lang="en-US" b="1" i="0" dirty="0">
                <a:solidFill>
                  <a:srgbClr val="4E4E4E"/>
                </a:solidFill>
                <a:effectLst/>
                <a:latin typeface="Source Sans Pro" panose="020B0503030403020204" pitchFamily="34" charset="0"/>
              </a:rPr>
              <a:t>Horizontal</a:t>
            </a:r>
            <a:r>
              <a:rPr lang="en-US" b="0" i="0" dirty="0">
                <a:solidFill>
                  <a:srgbClr val="4E4E4E"/>
                </a:solidFill>
                <a:effectLst/>
                <a:latin typeface="Source Sans Pro" panose="020B0503030403020204" pitchFamily="34" charset="0"/>
              </a:rPr>
              <a:t> drop-down menu, select</a:t>
            </a:r>
            <a:r>
              <a:rPr lang="en-US" b="1" i="0" dirty="0">
                <a:solidFill>
                  <a:srgbClr val="4E4E4E"/>
                </a:solidFill>
                <a:effectLst/>
                <a:latin typeface="Source Sans Pro" panose="020B0503030403020204" pitchFamily="34" charset="0"/>
              </a:rPr>
              <a:t> Center Across Selection</a:t>
            </a:r>
            <a:r>
              <a:rPr lang="en-US" b="0" i="0" dirty="0">
                <a:solidFill>
                  <a:srgbClr val="4E4E4E"/>
                </a:solidFill>
                <a:effectLst/>
                <a:latin typeface="Source Sans Pro" panose="020B0503030403020204" pitchFamily="34" charset="0"/>
              </a:rPr>
              <a:t>, then click </a:t>
            </a:r>
            <a:r>
              <a:rPr lang="en-US" b="1" i="0" dirty="0">
                <a:solidFill>
                  <a:srgbClr val="4E4E4E"/>
                </a:solidFill>
                <a:effectLst/>
                <a:latin typeface="Source Sans Pro" panose="020B0503030403020204" pitchFamily="34" charset="0"/>
              </a:rPr>
              <a:t>OK</a:t>
            </a:r>
            <a:r>
              <a:rPr lang="en-US" b="0" i="0" dirty="0">
                <a:solidFill>
                  <a:srgbClr val="4E4E4E"/>
                </a:solidFill>
                <a:effectLst/>
                <a:latin typeface="Source Sans Pro" panose="020B0503030403020204" pitchFamily="34" charset="0"/>
              </a:rPr>
              <a:t>.</a:t>
            </a:r>
          </a:p>
          <a:p>
            <a:pPr marL="285750" indent="-285750">
              <a:buFont typeface="Arial" panose="020B0604020202020204" pitchFamily="34" charset="0"/>
              <a:buChar char="•"/>
            </a:pPr>
            <a:endParaRPr lang="en-US" b="0" i="0" dirty="0">
              <a:solidFill>
                <a:srgbClr val="4E4E4E"/>
              </a:solidFill>
              <a:effectLst/>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content will be centered across the selected cell range. As you can see, this creates the same visual result as merging and centering, but it preserves each cell within A1:F1.</a:t>
            </a:r>
            <a:r>
              <a:rPr lang="en-US" dirty="0"/>
              <a:t/>
            </a:r>
            <a:br>
              <a:rPr lang="en-US" dirty="0"/>
            </a:br>
            <a:endParaRPr lang="en-US" dirty="0"/>
          </a:p>
        </p:txBody>
      </p:sp>
      <p:pic>
        <p:nvPicPr>
          <p:cNvPr id="40962" name="Picture 2" descr="clicking the Alignment group pop-out arrow">
            <a:extLst>
              <a:ext uri="{FF2B5EF4-FFF2-40B4-BE49-F238E27FC236}">
                <a16:creationId xmlns:a16="http://schemas.microsoft.com/office/drawing/2014/main" id="{88280B9A-1C1B-BF57-51D5-7862B5C07C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6340" y="0"/>
            <a:ext cx="4246880" cy="1751838"/>
          </a:xfrm>
          <a:prstGeom prst="rect">
            <a:avLst/>
          </a:prstGeom>
          <a:noFill/>
          <a:extLst>
            <a:ext uri="{909E8E84-426E-40DD-AFC4-6F175D3DCCD1}">
              <a14:hiddenFill xmlns:a14="http://schemas.microsoft.com/office/drawing/2010/main">
                <a:solidFill>
                  <a:srgbClr val="FFFFFF"/>
                </a:solidFill>
              </a14:hiddenFill>
            </a:ext>
          </a:extLst>
        </p:spPr>
      </p:pic>
      <p:pic>
        <p:nvPicPr>
          <p:cNvPr id="40964" name="Picture 4" descr="selecting Center Across Selection">
            <a:extLst>
              <a:ext uri="{FF2B5EF4-FFF2-40B4-BE49-F238E27FC236}">
                <a16:creationId xmlns:a16="http://schemas.microsoft.com/office/drawing/2014/main" id="{90C8AE26-87B6-2740-4C4C-5132EDFC4E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6340" y="2047024"/>
            <a:ext cx="3709513" cy="3260725"/>
          </a:xfrm>
          <a:prstGeom prst="rect">
            <a:avLst/>
          </a:prstGeom>
          <a:noFill/>
          <a:extLst>
            <a:ext uri="{909E8E84-426E-40DD-AFC4-6F175D3DCCD1}">
              <a14:hiddenFill xmlns:a14="http://schemas.microsoft.com/office/drawing/2010/main">
                <a:solidFill>
                  <a:srgbClr val="FFFFFF"/>
                </a:solidFill>
              </a14:hiddenFill>
            </a:ext>
          </a:extLst>
        </p:spPr>
      </p:pic>
      <p:pic>
        <p:nvPicPr>
          <p:cNvPr id="40966" name="Picture 6" descr="the text centered across the selection">
            <a:extLst>
              <a:ext uri="{FF2B5EF4-FFF2-40B4-BE49-F238E27FC236}">
                <a16:creationId xmlns:a16="http://schemas.microsoft.com/office/drawing/2014/main" id="{A99809A0-5DEE-771F-E5D5-3D43E7FF79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6340" y="5538465"/>
            <a:ext cx="4872596" cy="131953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or: Curved 4">
            <a:extLst>
              <a:ext uri="{FF2B5EF4-FFF2-40B4-BE49-F238E27FC236}">
                <a16:creationId xmlns:a16="http://schemas.microsoft.com/office/drawing/2014/main" id="{1014CE34-44FD-9203-83CD-28A8BC280CDC}"/>
              </a:ext>
            </a:extLst>
          </p:cNvPr>
          <p:cNvCxnSpPr>
            <a:cxnSpLocks/>
          </p:cNvCxnSpPr>
          <p:nvPr/>
        </p:nvCxnSpPr>
        <p:spPr>
          <a:xfrm rot="5400000">
            <a:off x="6300564" y="1919701"/>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7305252A-9C4F-1014-E25B-79FD3337FC44}"/>
              </a:ext>
            </a:extLst>
          </p:cNvPr>
          <p:cNvCxnSpPr>
            <a:cxnSpLocks/>
          </p:cNvCxnSpPr>
          <p:nvPr/>
        </p:nvCxnSpPr>
        <p:spPr>
          <a:xfrm rot="5400000">
            <a:off x="6316121" y="5475612"/>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0939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07A968-1F06-E6B2-A171-DBBF830F19B4}"/>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a:solidFill>
                  <a:schemeClr val="bg1"/>
                </a:solidFill>
                <a:effectLst/>
                <a:latin typeface="source sans pro" panose="020B0503030403020204" pitchFamily="34" charset="0"/>
              </a:rPr>
              <a:t>To wrap text in cells:</a:t>
            </a:r>
            <a:endParaRPr lang="en-US" sz="2400" b="0" i="0" u="sng" dirty="0">
              <a:solidFill>
                <a:schemeClr val="bg1"/>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775F4EA9-DEC0-02BB-3E09-B49F18FEB801}"/>
              </a:ext>
            </a:extLst>
          </p:cNvPr>
          <p:cNvSpPr txBox="1"/>
          <p:nvPr/>
        </p:nvSpPr>
        <p:spPr>
          <a:xfrm>
            <a:off x="0" y="461665"/>
            <a:ext cx="6141720" cy="1200329"/>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inherit"/>
              </a:rPr>
              <a:t>Select the cells you want to wrap. In this example, we'll select the cells in </a:t>
            </a:r>
            <a:r>
              <a:rPr lang="en-US" b="1" i="0" dirty="0">
                <a:solidFill>
                  <a:srgbClr val="4E4E4E"/>
                </a:solidFill>
                <a:effectLst/>
                <a:latin typeface="inherit"/>
              </a:rPr>
              <a:t>column C</a:t>
            </a:r>
            <a:r>
              <a:rPr lang="en-US" b="0" i="0" dirty="0">
                <a:solidFill>
                  <a:srgbClr val="4E4E4E"/>
                </a:solidFill>
                <a:effectLst/>
                <a:latin typeface="inherit"/>
              </a:rPr>
              <a:t>.</a:t>
            </a:r>
          </a:p>
          <a:p>
            <a:pPr marL="285750" indent="-285750" algn="l" fontAlgn="base">
              <a:buFont typeface="Arial" panose="020B0604020202020204" pitchFamily="34" charset="0"/>
              <a:buChar char="•"/>
            </a:pPr>
            <a:r>
              <a:rPr lang="en-US" b="0" i="0" dirty="0">
                <a:solidFill>
                  <a:srgbClr val="4E4E4E"/>
                </a:solidFill>
                <a:effectLst/>
                <a:latin typeface="inherit"/>
              </a:rPr>
              <a:t>Click the </a:t>
            </a:r>
            <a:r>
              <a:rPr lang="en-US" b="1" i="0" dirty="0">
                <a:solidFill>
                  <a:srgbClr val="4E4E4E"/>
                </a:solidFill>
                <a:effectLst/>
                <a:latin typeface="inherit"/>
              </a:rPr>
              <a:t>Wrap Text</a:t>
            </a:r>
            <a:r>
              <a:rPr lang="en-US" b="0" i="0" dirty="0">
                <a:solidFill>
                  <a:srgbClr val="4E4E4E"/>
                </a:solidFill>
                <a:effectLst/>
                <a:latin typeface="inherit"/>
              </a:rPr>
              <a:t> command on the </a:t>
            </a:r>
            <a:r>
              <a:rPr lang="en-US" b="1" i="0" dirty="0">
                <a:solidFill>
                  <a:srgbClr val="4E4E4E"/>
                </a:solidFill>
                <a:effectLst/>
                <a:latin typeface="inherit"/>
              </a:rPr>
              <a:t>Home</a:t>
            </a:r>
            <a:r>
              <a:rPr lang="en-US" b="0" i="0" dirty="0">
                <a:solidFill>
                  <a:srgbClr val="4E4E4E"/>
                </a:solidFill>
                <a:effectLst/>
                <a:latin typeface="inherit"/>
              </a:rPr>
              <a:t> tab.</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text in the selected cells will be </a:t>
            </a:r>
            <a:r>
              <a:rPr lang="en-US" b="1" i="0" dirty="0">
                <a:solidFill>
                  <a:srgbClr val="4E4E4E"/>
                </a:solidFill>
                <a:effectLst/>
                <a:latin typeface="Source Sans Pro" panose="020B0503030403020204" pitchFamily="34" charset="0"/>
              </a:rPr>
              <a:t>wrapped</a:t>
            </a:r>
            <a:r>
              <a:rPr lang="en-US" b="0" i="0" dirty="0">
                <a:solidFill>
                  <a:srgbClr val="4E4E4E"/>
                </a:solidFill>
                <a:effectLst/>
                <a:latin typeface="Source Sans Pro" panose="020B0503030403020204" pitchFamily="34" charset="0"/>
              </a:rPr>
              <a:t>.</a:t>
            </a:r>
            <a:endParaRPr lang="en-US" dirty="0"/>
          </a:p>
        </p:txBody>
      </p:sp>
      <p:sp>
        <p:nvSpPr>
          <p:cNvPr id="6" name="TextBox 5">
            <a:extLst>
              <a:ext uri="{FF2B5EF4-FFF2-40B4-BE49-F238E27FC236}">
                <a16:creationId xmlns:a16="http://schemas.microsoft.com/office/drawing/2014/main" id="{09405460-9A3E-1DD0-3DBE-CB9DD35B0D4D}"/>
              </a:ext>
            </a:extLst>
          </p:cNvPr>
          <p:cNvSpPr txBox="1"/>
          <p:nvPr/>
        </p:nvSpPr>
        <p:spPr>
          <a:xfrm>
            <a:off x="104140" y="1583174"/>
            <a:ext cx="6141720" cy="369332"/>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0" i="0" dirty="0">
                <a:solidFill>
                  <a:srgbClr val="4E4E4E"/>
                </a:solidFill>
                <a:effectLst/>
                <a:latin typeface="source sans pro" panose="020B0503030403020204" pitchFamily="34" charset="0"/>
              </a:rPr>
              <a:t>Click the </a:t>
            </a:r>
            <a:r>
              <a:rPr lang="en-US" b="1" i="0" dirty="0">
                <a:solidFill>
                  <a:srgbClr val="4E4E4E"/>
                </a:solidFill>
                <a:effectLst/>
                <a:latin typeface="source sans pro" panose="020B0503030403020204" pitchFamily="34" charset="0"/>
              </a:rPr>
              <a:t>Wrap Text</a:t>
            </a:r>
            <a:r>
              <a:rPr lang="en-US" b="0" i="0" dirty="0">
                <a:solidFill>
                  <a:srgbClr val="4E4E4E"/>
                </a:solidFill>
                <a:effectLst/>
                <a:latin typeface="source sans pro" panose="020B0503030403020204" pitchFamily="34" charset="0"/>
              </a:rPr>
              <a:t> command again to </a:t>
            </a:r>
            <a:r>
              <a:rPr lang="en-US" b="1" i="0" dirty="0">
                <a:solidFill>
                  <a:srgbClr val="4E4E4E"/>
                </a:solidFill>
                <a:effectLst/>
                <a:latin typeface="source sans pro" panose="020B0503030403020204" pitchFamily="34" charset="0"/>
              </a:rPr>
              <a:t>unwrap</a:t>
            </a:r>
            <a:r>
              <a:rPr lang="en-US" b="0" i="0" dirty="0">
                <a:solidFill>
                  <a:srgbClr val="4E4E4E"/>
                </a:solidFill>
                <a:effectLst/>
                <a:latin typeface="source sans pro" panose="020B0503030403020204" pitchFamily="34" charset="0"/>
              </a:rPr>
              <a:t> the text.</a:t>
            </a:r>
            <a:endParaRPr lang="en-US" dirty="0"/>
          </a:p>
        </p:txBody>
      </p:sp>
      <p:pic>
        <p:nvPicPr>
          <p:cNvPr id="41986" name="Picture 2" descr="clicking the Wrap text command on the Home tab">
            <a:extLst>
              <a:ext uri="{FF2B5EF4-FFF2-40B4-BE49-F238E27FC236}">
                <a16:creationId xmlns:a16="http://schemas.microsoft.com/office/drawing/2014/main" id="{634328F3-16A1-650F-AE13-CB6E363A3F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783" y="2440603"/>
            <a:ext cx="4163266" cy="3955732"/>
          </a:xfrm>
          <a:prstGeom prst="rect">
            <a:avLst/>
          </a:prstGeom>
          <a:noFill/>
          <a:extLst>
            <a:ext uri="{909E8E84-426E-40DD-AFC4-6F175D3DCCD1}">
              <a14:hiddenFill xmlns:a14="http://schemas.microsoft.com/office/drawing/2010/main">
                <a:solidFill>
                  <a:srgbClr val="FFFFFF"/>
                </a:solidFill>
              </a14:hiddenFill>
            </a:ext>
          </a:extLst>
        </p:spPr>
      </p:pic>
      <p:pic>
        <p:nvPicPr>
          <p:cNvPr id="41988" name="Picture 4" descr="the text wrapped within column C">
            <a:extLst>
              <a:ext uri="{FF2B5EF4-FFF2-40B4-BE49-F238E27FC236}">
                <a16:creationId xmlns:a16="http://schemas.microsoft.com/office/drawing/2014/main" id="{C71EBACC-740B-595D-7F3E-D3DFB5A81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2040" y="2434466"/>
            <a:ext cx="5992177" cy="394959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nector: Curved 6">
            <a:extLst>
              <a:ext uri="{FF2B5EF4-FFF2-40B4-BE49-F238E27FC236}">
                <a16:creationId xmlns:a16="http://schemas.microsoft.com/office/drawing/2014/main" id="{62D48A5B-ED85-C19E-0EA8-4D69CF46FCBC}"/>
              </a:ext>
            </a:extLst>
          </p:cNvPr>
          <p:cNvCxnSpPr>
            <a:cxnSpLocks/>
          </p:cNvCxnSpPr>
          <p:nvPr/>
        </p:nvCxnSpPr>
        <p:spPr>
          <a:xfrm>
            <a:off x="4581049" y="4905495"/>
            <a:ext cx="1200991"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243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7B2B09-C464-4F60-D7E7-92AC4433722A}"/>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dirty="0">
                <a:solidFill>
                  <a:schemeClr val="bg1"/>
                </a:solidFill>
                <a:effectLst/>
                <a:latin typeface="source sans pro" panose="020B0503030403020204" pitchFamily="34" charset="0"/>
              </a:rPr>
              <a:t>To hide and unhide a row or column:</a:t>
            </a:r>
          </a:p>
        </p:txBody>
      </p:sp>
      <p:sp>
        <p:nvSpPr>
          <p:cNvPr id="4" name="TextBox 3">
            <a:extLst>
              <a:ext uri="{FF2B5EF4-FFF2-40B4-BE49-F238E27FC236}">
                <a16:creationId xmlns:a16="http://schemas.microsoft.com/office/drawing/2014/main" id="{97C81345-22EA-BEAC-7D17-AE17C15D241C}"/>
              </a:ext>
            </a:extLst>
          </p:cNvPr>
          <p:cNvSpPr txBox="1"/>
          <p:nvPr/>
        </p:nvSpPr>
        <p:spPr>
          <a:xfrm>
            <a:off x="0" y="554335"/>
            <a:ext cx="12192000" cy="1754326"/>
          </a:xfrm>
          <a:prstGeom prst="rect">
            <a:avLst/>
          </a:prstGeom>
          <a:solidFill>
            <a:srgbClr val="004363"/>
          </a:solid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Select the </a:t>
            </a:r>
            <a:r>
              <a:rPr lang="en-US" b="1" i="0" dirty="0">
                <a:solidFill>
                  <a:schemeClr val="bg1"/>
                </a:solidFill>
                <a:effectLst/>
                <a:latin typeface="Source Sans Pro" panose="020B0503030403020204" pitchFamily="34" charset="0"/>
              </a:rPr>
              <a:t>columns</a:t>
            </a:r>
            <a:r>
              <a:rPr lang="en-US" b="0" i="0" dirty="0">
                <a:solidFill>
                  <a:schemeClr val="bg1"/>
                </a:solidFill>
                <a:effectLst/>
                <a:latin typeface="Source Sans Pro" panose="020B0503030403020204" pitchFamily="34" charset="0"/>
              </a:rPr>
              <a:t> you want to </a:t>
            </a:r>
            <a:r>
              <a:rPr lang="en-US" b="1" i="0" dirty="0">
                <a:solidFill>
                  <a:schemeClr val="bg1"/>
                </a:solidFill>
                <a:effectLst/>
                <a:latin typeface="Source Sans Pro" panose="020B0503030403020204" pitchFamily="34" charset="0"/>
              </a:rPr>
              <a:t>hide</a:t>
            </a:r>
            <a:r>
              <a:rPr lang="en-US" b="0" i="0" dirty="0">
                <a:solidFill>
                  <a:schemeClr val="bg1"/>
                </a:solidFill>
                <a:effectLst/>
                <a:latin typeface="Source Sans Pro" panose="020B0503030403020204" pitchFamily="34" charset="0"/>
              </a:rPr>
              <a:t>, right-click the mouse, then select </a:t>
            </a:r>
            <a:r>
              <a:rPr lang="en-US" b="1" i="0" dirty="0">
                <a:solidFill>
                  <a:schemeClr val="bg1"/>
                </a:solidFill>
                <a:effectLst/>
                <a:latin typeface="Source Sans Pro" panose="020B0503030403020204" pitchFamily="34" charset="0"/>
              </a:rPr>
              <a:t>Hide</a:t>
            </a:r>
            <a:r>
              <a:rPr lang="en-US" b="0" i="0" dirty="0">
                <a:solidFill>
                  <a:schemeClr val="bg1"/>
                </a:solidFill>
                <a:effectLst/>
                <a:latin typeface="Source Sans Pro" panose="020B0503030403020204" pitchFamily="34" charset="0"/>
              </a:rPr>
              <a:t> from the </a:t>
            </a:r>
            <a:r>
              <a:rPr lang="en-US" b="1" i="0" dirty="0">
                <a:solidFill>
                  <a:schemeClr val="bg1"/>
                </a:solidFill>
                <a:effectLst/>
                <a:latin typeface="Source Sans Pro" panose="020B0503030403020204" pitchFamily="34" charset="0"/>
              </a:rPr>
              <a:t>formatting</a:t>
            </a:r>
            <a:r>
              <a:rPr lang="en-US" b="0" i="0" dirty="0">
                <a:solidFill>
                  <a:schemeClr val="bg1"/>
                </a:solidFill>
                <a:effectLst/>
                <a:latin typeface="Source Sans Pro" panose="020B0503030403020204" pitchFamily="34" charset="0"/>
              </a:rPr>
              <a:t> menu. In our example, we'll hide columns C, D, and E.</a:t>
            </a:r>
          </a:p>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The columns will be </a:t>
            </a:r>
            <a:r>
              <a:rPr lang="en-US" b="1" i="0" dirty="0">
                <a:solidFill>
                  <a:schemeClr val="bg1"/>
                </a:solidFill>
                <a:effectLst/>
                <a:latin typeface="Source Sans Pro" panose="020B0503030403020204" pitchFamily="34" charset="0"/>
              </a:rPr>
              <a:t>hidden</a:t>
            </a:r>
            <a:r>
              <a:rPr lang="en-US" b="0" i="0" dirty="0">
                <a:solidFill>
                  <a:schemeClr val="bg1"/>
                </a:solidFill>
                <a:effectLst/>
                <a:latin typeface="Source Sans Pro" panose="020B0503030403020204" pitchFamily="34" charset="0"/>
              </a:rPr>
              <a:t>. The</a:t>
            </a:r>
            <a:r>
              <a:rPr lang="en-US" b="1" i="0" dirty="0">
                <a:solidFill>
                  <a:schemeClr val="bg1"/>
                </a:solidFill>
                <a:effectLst/>
                <a:latin typeface="Source Sans Pro" panose="020B0503030403020204" pitchFamily="34" charset="0"/>
              </a:rPr>
              <a:t> green column line</a:t>
            </a:r>
            <a:r>
              <a:rPr lang="en-US" b="0" i="0" dirty="0">
                <a:solidFill>
                  <a:schemeClr val="bg1"/>
                </a:solidFill>
                <a:effectLst/>
                <a:latin typeface="Source Sans Pro" panose="020B0503030403020204" pitchFamily="34" charset="0"/>
              </a:rPr>
              <a:t> indicates the location of the hidden columns.</a:t>
            </a:r>
          </a:p>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To </a:t>
            </a:r>
            <a:r>
              <a:rPr lang="en-US" b="1" i="0" dirty="0">
                <a:solidFill>
                  <a:schemeClr val="bg1"/>
                </a:solidFill>
                <a:effectLst/>
                <a:latin typeface="Source Sans Pro" panose="020B0503030403020204" pitchFamily="34" charset="0"/>
              </a:rPr>
              <a:t>unhide</a:t>
            </a:r>
            <a:r>
              <a:rPr lang="en-US" b="0" i="0" dirty="0">
                <a:solidFill>
                  <a:schemeClr val="bg1"/>
                </a:solidFill>
                <a:effectLst/>
                <a:latin typeface="Source Sans Pro" panose="020B0503030403020204" pitchFamily="34" charset="0"/>
              </a:rPr>
              <a:t> the columns, select the columns on </a:t>
            </a:r>
            <a:r>
              <a:rPr lang="en-US" b="1" i="0" dirty="0">
                <a:solidFill>
                  <a:schemeClr val="bg1"/>
                </a:solidFill>
                <a:effectLst/>
                <a:latin typeface="Source Sans Pro" panose="020B0503030403020204" pitchFamily="34" charset="0"/>
              </a:rPr>
              <a:t>both</a:t>
            </a:r>
            <a:r>
              <a:rPr lang="en-US" b="0" i="0" dirty="0">
                <a:solidFill>
                  <a:schemeClr val="bg1"/>
                </a:solidFill>
                <a:effectLst/>
                <a:latin typeface="Source Sans Pro" panose="020B0503030403020204" pitchFamily="34" charset="0"/>
              </a:rPr>
              <a:t> </a:t>
            </a:r>
            <a:r>
              <a:rPr lang="en-US" b="1" i="0" dirty="0">
                <a:solidFill>
                  <a:schemeClr val="bg1"/>
                </a:solidFill>
                <a:effectLst/>
                <a:latin typeface="Source Sans Pro" panose="020B0503030403020204" pitchFamily="34" charset="0"/>
              </a:rPr>
              <a:t>sides</a:t>
            </a:r>
            <a:r>
              <a:rPr lang="en-US" b="0" i="0" dirty="0">
                <a:solidFill>
                  <a:schemeClr val="bg1"/>
                </a:solidFill>
                <a:effectLst/>
                <a:latin typeface="Source Sans Pro" panose="020B0503030403020204" pitchFamily="34" charset="0"/>
              </a:rPr>
              <a:t> of the hidden columns. In our example, we'll select columns </a:t>
            </a:r>
            <a:r>
              <a:rPr lang="en-US" b="1" i="0" dirty="0">
                <a:solidFill>
                  <a:schemeClr val="bg1"/>
                </a:solidFill>
                <a:effectLst/>
                <a:latin typeface="Source Sans Pro" panose="020B0503030403020204" pitchFamily="34" charset="0"/>
              </a:rPr>
              <a:t>B</a:t>
            </a:r>
            <a:r>
              <a:rPr lang="en-US" b="0" i="0" dirty="0">
                <a:solidFill>
                  <a:schemeClr val="bg1"/>
                </a:solidFill>
                <a:effectLst/>
                <a:latin typeface="Source Sans Pro" panose="020B0503030403020204" pitchFamily="34" charset="0"/>
              </a:rPr>
              <a:t> and </a:t>
            </a:r>
            <a:r>
              <a:rPr lang="en-US" b="1" i="0" dirty="0">
                <a:solidFill>
                  <a:schemeClr val="bg1"/>
                </a:solidFill>
                <a:effectLst/>
                <a:latin typeface="Source Sans Pro" panose="020B0503030403020204" pitchFamily="34" charset="0"/>
              </a:rPr>
              <a:t>F</a:t>
            </a:r>
            <a:r>
              <a:rPr lang="en-US" b="0" i="0" dirty="0">
                <a:solidFill>
                  <a:schemeClr val="bg1"/>
                </a:solidFill>
                <a:effectLst/>
                <a:latin typeface="Source Sans Pro" panose="020B0503030403020204" pitchFamily="34" charset="0"/>
              </a:rPr>
              <a:t>. Then right-click the mouse and select </a:t>
            </a:r>
            <a:r>
              <a:rPr lang="en-US" b="1" i="0" dirty="0">
                <a:solidFill>
                  <a:schemeClr val="bg1"/>
                </a:solidFill>
                <a:effectLst/>
                <a:latin typeface="Source Sans Pro" panose="020B0503030403020204" pitchFamily="34" charset="0"/>
              </a:rPr>
              <a:t>Unhide</a:t>
            </a:r>
            <a:r>
              <a:rPr lang="en-US" b="0" i="0" dirty="0">
                <a:solidFill>
                  <a:schemeClr val="bg1"/>
                </a:solidFill>
                <a:effectLst/>
                <a:latin typeface="Source Sans Pro" panose="020B0503030403020204" pitchFamily="34" charset="0"/>
              </a:rPr>
              <a:t> from the </a:t>
            </a:r>
            <a:r>
              <a:rPr lang="en-US" b="1" i="0" dirty="0">
                <a:solidFill>
                  <a:schemeClr val="bg1"/>
                </a:solidFill>
                <a:effectLst/>
                <a:latin typeface="Source Sans Pro" panose="020B0503030403020204" pitchFamily="34" charset="0"/>
              </a:rPr>
              <a:t>formatting </a:t>
            </a:r>
            <a:r>
              <a:rPr lang="en-US" b="0" i="0" dirty="0">
                <a:solidFill>
                  <a:schemeClr val="bg1"/>
                </a:solidFill>
                <a:effectLst/>
                <a:latin typeface="Source Sans Pro" panose="020B0503030403020204" pitchFamily="34" charset="0"/>
              </a:rPr>
              <a:t>menu.</a:t>
            </a:r>
          </a:p>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The hidden columns will reappear.</a:t>
            </a:r>
            <a:endParaRPr lang="en-US" dirty="0">
              <a:solidFill>
                <a:schemeClr val="bg1"/>
              </a:solidFill>
            </a:endParaRPr>
          </a:p>
        </p:txBody>
      </p:sp>
      <p:pic>
        <p:nvPicPr>
          <p:cNvPr id="43010" name="Picture 2" descr="selecting the hide columns command">
            <a:extLst>
              <a:ext uri="{FF2B5EF4-FFF2-40B4-BE49-F238E27FC236}">
                <a16:creationId xmlns:a16="http://schemas.microsoft.com/office/drawing/2014/main" id="{8586E6B2-DC4D-A1E7-8BFD-A09C8111C8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97" y="2513599"/>
            <a:ext cx="3343743" cy="1740750"/>
          </a:xfrm>
          <a:prstGeom prst="rect">
            <a:avLst/>
          </a:prstGeom>
          <a:noFill/>
          <a:extLst>
            <a:ext uri="{909E8E84-426E-40DD-AFC4-6F175D3DCCD1}">
              <a14:hiddenFill xmlns:a14="http://schemas.microsoft.com/office/drawing/2010/main">
                <a:solidFill>
                  <a:srgbClr val="FFFFFF"/>
                </a:solidFill>
              </a14:hiddenFill>
            </a:ext>
          </a:extLst>
        </p:spPr>
      </p:pic>
      <p:pic>
        <p:nvPicPr>
          <p:cNvPr id="43012" name="Picture 4" descr="the hidden columns">
            <a:extLst>
              <a:ext uri="{FF2B5EF4-FFF2-40B4-BE49-F238E27FC236}">
                <a16:creationId xmlns:a16="http://schemas.microsoft.com/office/drawing/2014/main" id="{10B9AB25-E019-0498-21F4-8D02FDA3D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8245" y="2500851"/>
            <a:ext cx="3079915" cy="1766245"/>
          </a:xfrm>
          <a:prstGeom prst="rect">
            <a:avLst/>
          </a:prstGeom>
          <a:noFill/>
          <a:extLst>
            <a:ext uri="{909E8E84-426E-40DD-AFC4-6F175D3DCCD1}">
              <a14:hiddenFill xmlns:a14="http://schemas.microsoft.com/office/drawing/2010/main">
                <a:solidFill>
                  <a:srgbClr val="FFFFFF"/>
                </a:solidFill>
              </a14:hiddenFill>
            </a:ext>
          </a:extLst>
        </p:spPr>
      </p:pic>
      <p:pic>
        <p:nvPicPr>
          <p:cNvPr id="43014" name="Picture 6" descr="selecting the columns adjacent to the hidden columns">
            <a:extLst>
              <a:ext uri="{FF2B5EF4-FFF2-40B4-BE49-F238E27FC236}">
                <a16:creationId xmlns:a16="http://schemas.microsoft.com/office/drawing/2014/main" id="{D0ADDB9E-79C5-BE94-58B8-523B1DA3E0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711" y="4549340"/>
            <a:ext cx="3158337" cy="1770147"/>
          </a:xfrm>
          <a:prstGeom prst="rect">
            <a:avLst/>
          </a:prstGeom>
          <a:noFill/>
          <a:extLst>
            <a:ext uri="{909E8E84-426E-40DD-AFC4-6F175D3DCCD1}">
              <a14:hiddenFill xmlns:a14="http://schemas.microsoft.com/office/drawing/2010/main">
                <a:solidFill>
                  <a:srgbClr val="FFFFFF"/>
                </a:solidFill>
              </a14:hiddenFill>
            </a:ext>
          </a:extLst>
        </p:spPr>
      </p:pic>
      <p:pic>
        <p:nvPicPr>
          <p:cNvPr id="43016" name="Picture 8" descr="the unhidden columns">
            <a:extLst>
              <a:ext uri="{FF2B5EF4-FFF2-40B4-BE49-F238E27FC236}">
                <a16:creationId xmlns:a16="http://schemas.microsoft.com/office/drawing/2014/main" id="{5E57C87E-5D7E-5ABE-74B3-F8C5BB54DF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2653" y="4549340"/>
            <a:ext cx="3373120" cy="177014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or: Curved 4">
            <a:extLst>
              <a:ext uri="{FF2B5EF4-FFF2-40B4-BE49-F238E27FC236}">
                <a16:creationId xmlns:a16="http://schemas.microsoft.com/office/drawing/2014/main" id="{00D1B00B-6DD5-922C-97F9-33407BD71DDD}"/>
              </a:ext>
            </a:extLst>
          </p:cNvPr>
          <p:cNvCxnSpPr>
            <a:cxnSpLocks/>
          </p:cNvCxnSpPr>
          <p:nvPr/>
        </p:nvCxnSpPr>
        <p:spPr>
          <a:xfrm rot="5400000">
            <a:off x="5928137" y="4422212"/>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A2221540-D1DB-685E-4626-B2A9042DFBD8}"/>
              </a:ext>
            </a:extLst>
          </p:cNvPr>
          <p:cNvCxnSpPr>
            <a:cxnSpLocks/>
          </p:cNvCxnSpPr>
          <p:nvPr/>
        </p:nvCxnSpPr>
        <p:spPr>
          <a:xfrm>
            <a:off x="3469640" y="3429000"/>
            <a:ext cx="318605"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or: Curved 7">
            <a:extLst>
              <a:ext uri="{FF2B5EF4-FFF2-40B4-BE49-F238E27FC236}">
                <a16:creationId xmlns:a16="http://schemas.microsoft.com/office/drawing/2014/main" id="{03F23F40-682C-8653-8A01-14E2ECE527D8}"/>
              </a:ext>
            </a:extLst>
          </p:cNvPr>
          <p:cNvCxnSpPr>
            <a:cxnSpLocks/>
          </p:cNvCxnSpPr>
          <p:nvPr/>
        </p:nvCxnSpPr>
        <p:spPr>
          <a:xfrm>
            <a:off x="7604048" y="5643880"/>
            <a:ext cx="318605"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95618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4D0E85-51E2-AF60-391E-A7DE482C4006}"/>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a:solidFill>
                  <a:schemeClr val="bg1"/>
                </a:solidFill>
                <a:effectLst/>
                <a:latin typeface="source sans pro" panose="020B0503030403020204" pitchFamily="34" charset="0"/>
              </a:rPr>
              <a:t>To move a row or column:</a:t>
            </a:r>
            <a:endParaRPr lang="en-US" sz="2400" b="0" i="0" u="sng" dirty="0">
              <a:solidFill>
                <a:schemeClr val="bg1"/>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58C51D5B-11A3-C2BD-B9BD-2F5099126DA3}"/>
              </a:ext>
            </a:extLst>
          </p:cNvPr>
          <p:cNvSpPr txBox="1"/>
          <p:nvPr/>
        </p:nvSpPr>
        <p:spPr>
          <a:xfrm>
            <a:off x="0" y="591235"/>
            <a:ext cx="12192000" cy="1754326"/>
          </a:xfrm>
          <a:prstGeom prst="rect">
            <a:avLst/>
          </a:prstGeom>
          <a:solidFill>
            <a:srgbClr val="004363"/>
          </a:solid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Select the desired </a:t>
            </a:r>
            <a:r>
              <a:rPr lang="en-US" b="1" i="0" dirty="0">
                <a:solidFill>
                  <a:schemeClr val="bg1"/>
                </a:solidFill>
                <a:effectLst/>
                <a:latin typeface="Source Sans Pro" panose="020B0503030403020204" pitchFamily="34" charset="0"/>
              </a:rPr>
              <a:t>column heading</a:t>
            </a:r>
            <a:r>
              <a:rPr lang="en-US" b="0" i="0" dirty="0">
                <a:solidFill>
                  <a:schemeClr val="bg1"/>
                </a:solidFill>
                <a:effectLst/>
                <a:latin typeface="Source Sans Pro" panose="020B0503030403020204" pitchFamily="34" charset="0"/>
              </a:rPr>
              <a:t> for the column you want to move.</a:t>
            </a:r>
          </a:p>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Click the </a:t>
            </a:r>
            <a:r>
              <a:rPr lang="en-US" b="1" i="0" dirty="0">
                <a:solidFill>
                  <a:schemeClr val="bg1"/>
                </a:solidFill>
                <a:effectLst/>
                <a:latin typeface="Source Sans Pro" panose="020B0503030403020204" pitchFamily="34" charset="0"/>
              </a:rPr>
              <a:t>Cut</a:t>
            </a:r>
            <a:r>
              <a:rPr lang="en-US" b="0" i="0" dirty="0">
                <a:solidFill>
                  <a:schemeClr val="bg1"/>
                </a:solidFill>
                <a:effectLst/>
                <a:latin typeface="Source Sans Pro" panose="020B0503030403020204" pitchFamily="34" charset="0"/>
              </a:rPr>
              <a:t> command on the </a:t>
            </a:r>
            <a:r>
              <a:rPr lang="en-US" b="1" i="0" dirty="0">
                <a:solidFill>
                  <a:schemeClr val="bg1"/>
                </a:solidFill>
                <a:effectLst/>
                <a:latin typeface="Source Sans Pro" panose="020B0503030403020204" pitchFamily="34" charset="0"/>
              </a:rPr>
              <a:t>Home</a:t>
            </a:r>
            <a:r>
              <a:rPr lang="en-US" b="0" i="0" dirty="0">
                <a:solidFill>
                  <a:schemeClr val="bg1"/>
                </a:solidFill>
                <a:effectLst/>
                <a:latin typeface="Source Sans Pro" panose="020B0503030403020204" pitchFamily="34" charset="0"/>
              </a:rPr>
              <a:t> tab, or press </a:t>
            </a:r>
            <a:r>
              <a:rPr lang="en-US" b="1" i="0" dirty="0" err="1">
                <a:solidFill>
                  <a:schemeClr val="bg1"/>
                </a:solidFill>
                <a:effectLst/>
                <a:latin typeface="Source Sans Pro" panose="020B0503030403020204" pitchFamily="34" charset="0"/>
              </a:rPr>
              <a:t>Ctrl+X</a:t>
            </a:r>
            <a:r>
              <a:rPr lang="en-US" b="0" i="0" dirty="0">
                <a:solidFill>
                  <a:schemeClr val="bg1"/>
                </a:solidFill>
                <a:effectLst/>
                <a:latin typeface="Source Sans Pro" panose="020B0503030403020204" pitchFamily="34" charset="0"/>
              </a:rPr>
              <a:t> on your keyboard.</a:t>
            </a:r>
            <a:endParaRPr lang="en-US" dirty="0">
              <a:solidFill>
                <a:schemeClr val="bg1"/>
              </a:solidFill>
              <a:latin typeface="Source Sans Pro" panose="020B0503030403020204" pitchFamily="34" charset="0"/>
            </a:endParaRPr>
          </a:p>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Select the </a:t>
            </a:r>
            <a:r>
              <a:rPr lang="en-US" b="1" i="0" dirty="0">
                <a:solidFill>
                  <a:schemeClr val="bg1"/>
                </a:solidFill>
                <a:effectLst/>
                <a:latin typeface="Source Sans Pro" panose="020B0503030403020204" pitchFamily="34" charset="0"/>
              </a:rPr>
              <a:t>column</a:t>
            </a:r>
            <a:r>
              <a:rPr lang="en-US" b="0" i="0" dirty="0">
                <a:solidFill>
                  <a:schemeClr val="bg1"/>
                </a:solidFill>
                <a:effectLst/>
                <a:latin typeface="Source Sans Pro" panose="020B0503030403020204" pitchFamily="34" charset="0"/>
              </a:rPr>
              <a:t> </a:t>
            </a:r>
            <a:r>
              <a:rPr lang="en-US" b="1" i="0" dirty="0">
                <a:solidFill>
                  <a:schemeClr val="bg1"/>
                </a:solidFill>
                <a:effectLst/>
                <a:latin typeface="Source Sans Pro" panose="020B0503030403020204" pitchFamily="34" charset="0"/>
              </a:rPr>
              <a:t>heading</a:t>
            </a:r>
            <a:r>
              <a:rPr lang="en-US" b="0" i="0" dirty="0">
                <a:solidFill>
                  <a:schemeClr val="bg1"/>
                </a:solidFill>
                <a:effectLst/>
                <a:latin typeface="Source Sans Pro" panose="020B0503030403020204" pitchFamily="34" charset="0"/>
              </a:rPr>
              <a:t> to the right of where you want to move the column. For example, if you want to move a column between columns E and F, select</a:t>
            </a:r>
            <a:r>
              <a:rPr lang="en-US" b="1" i="0" dirty="0">
                <a:solidFill>
                  <a:schemeClr val="bg1"/>
                </a:solidFill>
                <a:effectLst/>
                <a:latin typeface="Source Sans Pro" panose="020B0503030403020204" pitchFamily="34" charset="0"/>
              </a:rPr>
              <a:t> column F</a:t>
            </a:r>
            <a:r>
              <a:rPr lang="en-US" b="0" i="0" dirty="0">
                <a:solidFill>
                  <a:schemeClr val="bg1"/>
                </a:solidFill>
                <a:effectLst/>
                <a:latin typeface="Source Sans Pro" panose="020B0503030403020204" pitchFamily="34" charset="0"/>
              </a:rPr>
              <a:t>.</a:t>
            </a:r>
          </a:p>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Click the </a:t>
            </a:r>
            <a:r>
              <a:rPr lang="en-US" b="1" i="0" dirty="0">
                <a:solidFill>
                  <a:schemeClr val="bg1"/>
                </a:solidFill>
                <a:effectLst/>
                <a:latin typeface="Source Sans Pro" panose="020B0503030403020204" pitchFamily="34" charset="0"/>
              </a:rPr>
              <a:t>Insert</a:t>
            </a:r>
            <a:r>
              <a:rPr lang="en-US" b="0" i="0" dirty="0">
                <a:solidFill>
                  <a:schemeClr val="bg1"/>
                </a:solidFill>
                <a:effectLst/>
                <a:latin typeface="Source Sans Pro" panose="020B0503030403020204" pitchFamily="34" charset="0"/>
              </a:rPr>
              <a:t> command on the </a:t>
            </a:r>
            <a:r>
              <a:rPr lang="en-US" b="1" i="0" dirty="0">
                <a:solidFill>
                  <a:schemeClr val="bg1"/>
                </a:solidFill>
                <a:effectLst/>
                <a:latin typeface="Source Sans Pro" panose="020B0503030403020204" pitchFamily="34" charset="0"/>
              </a:rPr>
              <a:t>Home</a:t>
            </a:r>
            <a:r>
              <a:rPr lang="en-US" b="0" i="0" dirty="0">
                <a:solidFill>
                  <a:schemeClr val="bg1"/>
                </a:solidFill>
                <a:effectLst/>
                <a:latin typeface="Source Sans Pro" panose="020B0503030403020204" pitchFamily="34" charset="0"/>
              </a:rPr>
              <a:t> tab, then select </a:t>
            </a:r>
            <a:r>
              <a:rPr lang="en-US" b="1" i="0" dirty="0">
                <a:solidFill>
                  <a:schemeClr val="bg1"/>
                </a:solidFill>
                <a:effectLst/>
                <a:latin typeface="Source Sans Pro" panose="020B0503030403020204" pitchFamily="34" charset="0"/>
              </a:rPr>
              <a:t>Insert Cut Cells</a:t>
            </a:r>
            <a:r>
              <a:rPr lang="en-US" b="0" i="0" dirty="0">
                <a:solidFill>
                  <a:schemeClr val="bg1"/>
                </a:solidFill>
                <a:effectLst/>
                <a:latin typeface="Source Sans Pro" panose="020B0503030403020204" pitchFamily="34" charset="0"/>
              </a:rPr>
              <a:t> from the drop-down menu.</a:t>
            </a:r>
            <a:endParaRPr lang="en-US" dirty="0">
              <a:solidFill>
                <a:schemeClr val="bg1"/>
              </a:solidFill>
              <a:latin typeface="Source Sans Pro" panose="020B0503030403020204" pitchFamily="34" charset="0"/>
            </a:endParaRPr>
          </a:p>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The column will be </a:t>
            </a:r>
            <a:r>
              <a:rPr lang="en-US" b="1" i="0" dirty="0">
                <a:solidFill>
                  <a:schemeClr val="bg1"/>
                </a:solidFill>
                <a:effectLst/>
                <a:latin typeface="Source Sans Pro" panose="020B0503030403020204" pitchFamily="34" charset="0"/>
              </a:rPr>
              <a:t>moved</a:t>
            </a:r>
            <a:r>
              <a:rPr lang="en-US" b="0" i="0" dirty="0">
                <a:solidFill>
                  <a:schemeClr val="bg1"/>
                </a:solidFill>
                <a:effectLst/>
                <a:latin typeface="Source Sans Pro" panose="020B0503030403020204" pitchFamily="34" charset="0"/>
              </a:rPr>
              <a:t> to the selected location, and the columns around it will shift.</a:t>
            </a:r>
            <a:endParaRPr lang="en-US" dirty="0">
              <a:solidFill>
                <a:schemeClr val="bg1"/>
              </a:solidFill>
            </a:endParaRPr>
          </a:p>
        </p:txBody>
      </p:sp>
      <p:pic>
        <p:nvPicPr>
          <p:cNvPr id="44034" name="Picture 2" descr="selecting a column to move">
            <a:extLst>
              <a:ext uri="{FF2B5EF4-FFF2-40B4-BE49-F238E27FC236}">
                <a16:creationId xmlns:a16="http://schemas.microsoft.com/office/drawing/2014/main" id="{18598E37-A696-6BB4-88D6-6D64D2CE8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9" y="2490787"/>
            <a:ext cx="3414712" cy="1876425"/>
          </a:xfrm>
          <a:prstGeom prst="rect">
            <a:avLst/>
          </a:prstGeom>
          <a:noFill/>
          <a:extLst>
            <a:ext uri="{909E8E84-426E-40DD-AFC4-6F175D3DCCD1}">
              <a14:hiddenFill xmlns:a14="http://schemas.microsoft.com/office/drawing/2010/main">
                <a:solidFill>
                  <a:srgbClr val="FFFFFF"/>
                </a:solidFill>
              </a14:hiddenFill>
            </a:ext>
          </a:extLst>
        </p:spPr>
      </p:pic>
      <p:pic>
        <p:nvPicPr>
          <p:cNvPr id="44036" name="Picture 4" descr="selecting the Cut command">
            <a:extLst>
              <a:ext uri="{FF2B5EF4-FFF2-40B4-BE49-F238E27FC236}">
                <a16:creationId xmlns:a16="http://schemas.microsoft.com/office/drawing/2014/main" id="{27520A88-F61C-7D88-60FE-B843CE8AA5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8888" y="2490787"/>
            <a:ext cx="3476625" cy="1390650"/>
          </a:xfrm>
          <a:prstGeom prst="rect">
            <a:avLst/>
          </a:prstGeom>
          <a:noFill/>
          <a:extLst>
            <a:ext uri="{909E8E84-426E-40DD-AFC4-6F175D3DCCD1}">
              <a14:hiddenFill xmlns:a14="http://schemas.microsoft.com/office/drawing/2010/main">
                <a:solidFill>
                  <a:srgbClr val="FFFFFF"/>
                </a:solidFill>
              </a14:hiddenFill>
            </a:ext>
          </a:extLst>
        </p:spPr>
      </p:pic>
      <p:pic>
        <p:nvPicPr>
          <p:cNvPr id="44038" name="Picture 6" descr="selecting an adjacent column to insert the cut cells">
            <a:extLst>
              <a:ext uri="{FF2B5EF4-FFF2-40B4-BE49-F238E27FC236}">
                <a16:creationId xmlns:a16="http://schemas.microsoft.com/office/drawing/2014/main" id="{58404607-EC23-92D5-7C4E-45BE61699C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2475131"/>
            <a:ext cx="3701687" cy="1892081"/>
          </a:xfrm>
          <a:prstGeom prst="rect">
            <a:avLst/>
          </a:prstGeom>
          <a:noFill/>
          <a:extLst>
            <a:ext uri="{909E8E84-426E-40DD-AFC4-6F175D3DCCD1}">
              <a14:hiddenFill xmlns:a14="http://schemas.microsoft.com/office/drawing/2010/main">
                <a:solidFill>
                  <a:srgbClr val="FFFFFF"/>
                </a:solidFill>
              </a14:hiddenFill>
            </a:ext>
          </a:extLst>
        </p:spPr>
      </p:pic>
      <p:pic>
        <p:nvPicPr>
          <p:cNvPr id="44040" name="Picture 8" descr="inserting the cut cells">
            <a:extLst>
              <a:ext uri="{FF2B5EF4-FFF2-40B4-BE49-F238E27FC236}">
                <a16:creationId xmlns:a16="http://schemas.microsoft.com/office/drawing/2014/main" id="{30472BCC-1F85-246C-DFCE-F30520332F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881" y="4496782"/>
            <a:ext cx="2956559" cy="2218848"/>
          </a:xfrm>
          <a:prstGeom prst="rect">
            <a:avLst/>
          </a:prstGeom>
          <a:noFill/>
          <a:extLst>
            <a:ext uri="{909E8E84-426E-40DD-AFC4-6F175D3DCCD1}">
              <a14:hiddenFill xmlns:a14="http://schemas.microsoft.com/office/drawing/2010/main">
                <a:solidFill>
                  <a:srgbClr val="FFFFFF"/>
                </a:solidFill>
              </a14:hiddenFill>
            </a:ext>
          </a:extLst>
        </p:spPr>
      </p:pic>
      <p:pic>
        <p:nvPicPr>
          <p:cNvPr id="44042" name="Picture 10" descr="the moved column in its new location">
            <a:extLst>
              <a:ext uri="{FF2B5EF4-FFF2-40B4-BE49-F238E27FC236}">
                <a16:creationId xmlns:a16="http://schemas.microsoft.com/office/drawing/2014/main" id="{D3E6B2EE-83C2-1B6A-E9F1-73B0B9CBB4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6685" y="4672756"/>
            <a:ext cx="3571875" cy="18669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or: Curved 4">
            <a:extLst>
              <a:ext uri="{FF2B5EF4-FFF2-40B4-BE49-F238E27FC236}">
                <a16:creationId xmlns:a16="http://schemas.microsoft.com/office/drawing/2014/main" id="{C8C491EB-A643-8E23-3A68-82C9131B85AB}"/>
              </a:ext>
            </a:extLst>
          </p:cNvPr>
          <p:cNvCxnSpPr>
            <a:cxnSpLocks/>
          </p:cNvCxnSpPr>
          <p:nvPr/>
        </p:nvCxnSpPr>
        <p:spPr>
          <a:xfrm>
            <a:off x="3606801" y="3671252"/>
            <a:ext cx="548639" cy="78422"/>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or: Curved 6">
            <a:extLst>
              <a:ext uri="{FF2B5EF4-FFF2-40B4-BE49-F238E27FC236}">
                <a16:creationId xmlns:a16="http://schemas.microsoft.com/office/drawing/2014/main" id="{29657029-7D03-086C-FB27-0B01878FE10F}"/>
              </a:ext>
            </a:extLst>
          </p:cNvPr>
          <p:cNvCxnSpPr>
            <a:cxnSpLocks/>
          </p:cNvCxnSpPr>
          <p:nvPr/>
        </p:nvCxnSpPr>
        <p:spPr>
          <a:xfrm>
            <a:off x="6939280" y="3691889"/>
            <a:ext cx="713421" cy="5778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or: Curved 9">
            <a:extLst>
              <a:ext uri="{FF2B5EF4-FFF2-40B4-BE49-F238E27FC236}">
                <a16:creationId xmlns:a16="http://schemas.microsoft.com/office/drawing/2014/main" id="{29A1E024-06F6-FBDA-F7D4-70B4056AE66B}"/>
              </a:ext>
            </a:extLst>
          </p:cNvPr>
          <p:cNvCxnSpPr>
            <a:cxnSpLocks/>
          </p:cNvCxnSpPr>
          <p:nvPr/>
        </p:nvCxnSpPr>
        <p:spPr>
          <a:xfrm rot="5400000">
            <a:off x="7787417" y="4535075"/>
            <a:ext cx="348426"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or: Curved 10">
            <a:extLst>
              <a:ext uri="{FF2B5EF4-FFF2-40B4-BE49-F238E27FC236}">
                <a16:creationId xmlns:a16="http://schemas.microsoft.com/office/drawing/2014/main" id="{FA545AAD-38A0-D300-83FC-52BE8CAF0C40}"/>
              </a:ext>
            </a:extLst>
          </p:cNvPr>
          <p:cNvCxnSpPr>
            <a:cxnSpLocks/>
          </p:cNvCxnSpPr>
          <p:nvPr/>
        </p:nvCxnSpPr>
        <p:spPr>
          <a:xfrm rot="10800000">
            <a:off x="6258561" y="5779452"/>
            <a:ext cx="528321" cy="127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210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74AD8D-9EC1-B3BF-5735-3EDE84DC9235}"/>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a:solidFill>
                  <a:schemeClr val="bg1"/>
                </a:solidFill>
                <a:effectLst/>
                <a:latin typeface="source sans pro" panose="020B0503030403020204" pitchFamily="34" charset="0"/>
              </a:rPr>
              <a:t>Applying number formats</a:t>
            </a:r>
            <a:endParaRPr lang="en-US" sz="2400" b="0" i="0" u="sng" dirty="0">
              <a:solidFill>
                <a:schemeClr val="bg1"/>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8BAF8436-E69E-1F86-010F-114152141A45}"/>
              </a:ext>
            </a:extLst>
          </p:cNvPr>
          <p:cNvSpPr txBox="1"/>
          <p:nvPr/>
        </p:nvSpPr>
        <p:spPr>
          <a:xfrm>
            <a:off x="0" y="544175"/>
            <a:ext cx="5689600" cy="2308324"/>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Go to the </a:t>
            </a:r>
            <a:r>
              <a:rPr lang="en-US" b="1" i="0" dirty="0">
                <a:solidFill>
                  <a:srgbClr val="4E4E4E"/>
                </a:solidFill>
                <a:effectLst/>
                <a:latin typeface="source sans pro" panose="020B0503030403020204" pitchFamily="34" charset="0"/>
              </a:rPr>
              <a:t>Home</a:t>
            </a:r>
            <a:r>
              <a:rPr lang="en-US" b="0" i="0" dirty="0">
                <a:solidFill>
                  <a:srgbClr val="4E4E4E"/>
                </a:solidFill>
                <a:effectLst/>
                <a:latin typeface="source sans pro" panose="020B0503030403020204" pitchFamily="34" charset="0"/>
              </a:rPr>
              <a:t> tab, click the </a:t>
            </a:r>
            <a:r>
              <a:rPr lang="en-US" b="1" i="0" dirty="0">
                <a:solidFill>
                  <a:srgbClr val="4E4E4E"/>
                </a:solidFill>
                <a:effectLst/>
                <a:latin typeface="source sans pro" panose="020B0503030403020204" pitchFamily="34" charset="0"/>
              </a:rPr>
              <a:t>Number Format</a:t>
            </a:r>
            <a:r>
              <a:rPr lang="en-US" b="0" i="0" dirty="0">
                <a:solidFill>
                  <a:srgbClr val="4E4E4E"/>
                </a:solidFill>
                <a:effectLst/>
                <a:latin typeface="source sans pro" panose="020B0503030403020204" pitchFamily="34" charset="0"/>
              </a:rPr>
              <a:t> drop-down menu in the </a:t>
            </a:r>
            <a:r>
              <a:rPr lang="en-US" b="1" i="0" dirty="0">
                <a:solidFill>
                  <a:srgbClr val="4E4E4E"/>
                </a:solidFill>
                <a:effectLst/>
                <a:latin typeface="source sans pro" panose="020B0503030403020204" pitchFamily="34" charset="0"/>
              </a:rPr>
              <a:t>Number</a:t>
            </a:r>
            <a:r>
              <a:rPr lang="en-US" b="0" i="0" dirty="0">
                <a:solidFill>
                  <a:srgbClr val="4E4E4E"/>
                </a:solidFill>
                <a:effectLst/>
                <a:latin typeface="source sans pro" panose="020B0503030403020204" pitchFamily="34" charset="0"/>
              </a:rPr>
              <a:t> group, and select the desired format.</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You can also click one of the quick number-formatting commands below the drop-down menu.</a:t>
            </a: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You can also select the desired cells and press </a:t>
            </a:r>
            <a:r>
              <a:rPr lang="en-US" b="1" i="0" dirty="0">
                <a:solidFill>
                  <a:srgbClr val="4E4E4E"/>
                </a:solidFill>
                <a:effectLst/>
                <a:latin typeface="source sans pro" panose="020B0503030403020204" pitchFamily="34" charset="0"/>
              </a:rPr>
              <a:t>Ctrl+1</a:t>
            </a:r>
            <a:r>
              <a:rPr lang="en-US" b="0" i="0" dirty="0">
                <a:solidFill>
                  <a:srgbClr val="4E4E4E"/>
                </a:solidFill>
                <a:effectLst/>
                <a:latin typeface="source sans pro" panose="020B0503030403020204" pitchFamily="34" charset="0"/>
              </a:rPr>
              <a:t> on your keyboard to access more number-formatting options.</a:t>
            </a:r>
            <a:endParaRPr lang="en-US" dirty="0"/>
          </a:p>
        </p:txBody>
      </p:sp>
      <p:pic>
        <p:nvPicPr>
          <p:cNvPr id="45058" name="Picture 2" descr="The Number Format menu">
            <a:extLst>
              <a:ext uri="{FF2B5EF4-FFF2-40B4-BE49-F238E27FC236}">
                <a16:creationId xmlns:a16="http://schemas.microsoft.com/office/drawing/2014/main" id="{7AB95C9A-62BF-C8BD-270E-92DA3C9EA7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2402" y="129232"/>
            <a:ext cx="4237990" cy="2041813"/>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descr="The Number formatting quick commands">
            <a:extLst>
              <a:ext uri="{FF2B5EF4-FFF2-40B4-BE49-F238E27FC236}">
                <a16:creationId xmlns:a16="http://schemas.microsoft.com/office/drawing/2014/main" id="{C54F13A8-1D3B-3C2C-BDCB-C7B2F00C4F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2402" y="2408092"/>
            <a:ext cx="4237990" cy="20418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A12F905-CB44-78DD-F502-A63272D27E48}"/>
              </a:ext>
            </a:extLst>
          </p:cNvPr>
          <p:cNvSpPr txBox="1"/>
          <p:nvPr/>
        </p:nvSpPr>
        <p:spPr>
          <a:xfrm>
            <a:off x="406400" y="2852499"/>
            <a:ext cx="5689599" cy="923330"/>
          </a:xfrm>
          <a:prstGeom prst="rect">
            <a:avLst/>
          </a:prstGeom>
          <a:noFill/>
          <a:ln>
            <a:solidFill>
              <a:srgbClr val="00608B"/>
            </a:solidFill>
          </a:ln>
        </p:spPr>
        <p:txBody>
          <a:bodyPr wrap="square">
            <a:spAutoFit/>
          </a:bodyPr>
          <a:lstStyle/>
          <a:p>
            <a:pPr marL="285750" indent="-285750" algn="l" fontAlgn="base">
              <a:buFont typeface="Wingdings" panose="05000000000000000000" pitchFamily="2" charset="2"/>
              <a:buChar char="v"/>
            </a:pPr>
            <a:r>
              <a:rPr lang="en-US" b="0" i="0" dirty="0">
                <a:effectLst/>
                <a:latin typeface="source sans pro" panose="020B0503030403020204" pitchFamily="34" charset="0"/>
              </a:rPr>
              <a:t>In this example, we've applied the </a:t>
            </a:r>
            <a:r>
              <a:rPr lang="en-US" b="1" i="0" dirty="0">
                <a:effectLst/>
                <a:latin typeface="source sans pro" panose="020B0503030403020204" pitchFamily="34" charset="0"/>
              </a:rPr>
              <a:t>Currency</a:t>
            </a:r>
            <a:r>
              <a:rPr lang="en-US" b="0" i="0" dirty="0">
                <a:effectLst/>
                <a:latin typeface="source sans pro" panose="020B0503030403020204" pitchFamily="34" charset="0"/>
              </a:rPr>
              <a:t> number format, which adds currency symbols ($) and displays two decimal places for any numerical values.</a:t>
            </a:r>
          </a:p>
        </p:txBody>
      </p:sp>
      <p:pic>
        <p:nvPicPr>
          <p:cNvPr id="45062" name="Picture 6" descr="Applying the Currency format">
            <a:extLst>
              <a:ext uri="{FF2B5EF4-FFF2-40B4-BE49-F238E27FC236}">
                <a16:creationId xmlns:a16="http://schemas.microsoft.com/office/drawing/2014/main" id="{5606A290-BAB1-8BD6-899D-29A7D18AA8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2402" y="4686955"/>
            <a:ext cx="4237990" cy="204181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E0BC213-CBFE-4544-595D-73E9B535AFC3}"/>
              </a:ext>
            </a:extLst>
          </p:cNvPr>
          <p:cNvSpPr txBox="1"/>
          <p:nvPr/>
        </p:nvSpPr>
        <p:spPr>
          <a:xfrm>
            <a:off x="406401" y="3895635"/>
            <a:ext cx="5689599" cy="923330"/>
          </a:xfrm>
          <a:prstGeom prst="rect">
            <a:avLst/>
          </a:prstGeom>
          <a:noFill/>
          <a:ln>
            <a:solidFill>
              <a:srgbClr val="00608B"/>
            </a:solidFill>
          </a:ln>
        </p:spPr>
        <p:txBody>
          <a:bodyPr wrap="square">
            <a:spAutoFit/>
          </a:bodyPr>
          <a:lstStyle/>
          <a:p>
            <a:pPr marL="285750" indent="-285750" algn="l" fontAlgn="base">
              <a:buFont typeface="Wingdings" panose="05000000000000000000" pitchFamily="2" charset="2"/>
              <a:buChar char="v"/>
            </a:pPr>
            <a:r>
              <a:rPr lang="en-US" b="0" i="0" dirty="0">
                <a:effectLst/>
                <a:latin typeface="source sans pro" panose="020B0503030403020204" pitchFamily="34" charset="0"/>
              </a:rPr>
              <a:t>In this example, we've applied the </a:t>
            </a:r>
            <a:r>
              <a:rPr lang="en-US" b="1" i="0" dirty="0">
                <a:effectLst/>
                <a:latin typeface="source sans pro" panose="020B0503030403020204" pitchFamily="34" charset="0"/>
              </a:rPr>
              <a:t>Currency</a:t>
            </a:r>
            <a:r>
              <a:rPr lang="en-US" b="0" i="0" dirty="0">
                <a:effectLst/>
                <a:latin typeface="source sans pro" panose="020B0503030403020204" pitchFamily="34" charset="0"/>
              </a:rPr>
              <a:t> number format, which adds currency symbols ($) and displays two decimal places for any numerical values.</a:t>
            </a:r>
          </a:p>
        </p:txBody>
      </p:sp>
      <p:pic>
        <p:nvPicPr>
          <p:cNvPr id="45064" name="Picture 8" descr="The actual value in the formula bar">
            <a:extLst>
              <a:ext uri="{FF2B5EF4-FFF2-40B4-BE49-F238E27FC236}">
                <a16:creationId xmlns:a16="http://schemas.microsoft.com/office/drawing/2014/main" id="{F287E23A-1E13-8089-0081-CE79D7B664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6904" y="4938771"/>
            <a:ext cx="2368589" cy="1653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526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6D4CBF-D56C-40F0-E0D2-AE3B43689868}"/>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a:solidFill>
                  <a:schemeClr val="bg1"/>
                </a:solidFill>
                <a:effectLst/>
                <a:latin typeface="source sans pro" panose="020B0503030403020204" pitchFamily="34" charset="0"/>
              </a:rPr>
              <a:t>Using number formats correctly</a:t>
            </a:r>
            <a:endParaRPr lang="en-US" sz="2400" b="0" i="0" u="sng" dirty="0">
              <a:solidFill>
                <a:schemeClr val="bg1"/>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89D1F703-1155-6BCF-AADC-BDDC60CA2DD1}"/>
              </a:ext>
            </a:extLst>
          </p:cNvPr>
          <p:cNvSpPr txBox="1"/>
          <p:nvPr/>
        </p:nvSpPr>
        <p:spPr>
          <a:xfrm>
            <a:off x="114300" y="566678"/>
            <a:ext cx="5808980" cy="2308324"/>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There's more to number formatting than selecting cells and applying a format. Spreadsheets can actually apply a lot of number formatting </a:t>
            </a:r>
            <a:r>
              <a:rPr lang="en-US" b="1" i="0" dirty="0">
                <a:solidFill>
                  <a:srgbClr val="4E4E4E"/>
                </a:solidFill>
                <a:effectLst/>
                <a:latin typeface="source sans pro" panose="020B0503030403020204" pitchFamily="34" charset="0"/>
              </a:rPr>
              <a:t>automatically</a:t>
            </a:r>
            <a:r>
              <a:rPr lang="en-US" b="0" i="0" dirty="0">
                <a:solidFill>
                  <a:srgbClr val="4E4E4E"/>
                </a:solidFill>
                <a:effectLst/>
                <a:latin typeface="source sans pro" panose="020B0503030403020204" pitchFamily="34" charset="0"/>
              </a:rPr>
              <a:t> based on the way you enter data. This means you'll need to enter data in a way the program can understand, and then ensure that those cells are using the proper number format. For example, the image below shows how to use number formats correctly for dates, percentages, and times:</a:t>
            </a:r>
            <a:endParaRPr lang="en-US" dirty="0"/>
          </a:p>
        </p:txBody>
      </p:sp>
      <p:pic>
        <p:nvPicPr>
          <p:cNvPr id="46082" name="Picture 2" descr="chart illustration best practices for number formatting in spreadsheets">
            <a:extLst>
              <a:ext uri="{FF2B5EF4-FFF2-40B4-BE49-F238E27FC236}">
                <a16:creationId xmlns:a16="http://schemas.microsoft.com/office/drawing/2014/main" id="{56C9B164-90B9-FEA1-E259-993BF70437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280" y="230832"/>
            <a:ext cx="3503511" cy="2522528"/>
          </a:xfrm>
          <a:prstGeom prst="rect">
            <a:avLst/>
          </a:prstGeom>
          <a:solidFill>
            <a:schemeClr val="accent1">
              <a:lumMod val="20000"/>
              <a:lumOff val="80000"/>
            </a:schemeClr>
          </a:solidFill>
        </p:spPr>
      </p:pic>
      <p:sp>
        <p:nvSpPr>
          <p:cNvPr id="6" name="TextBox 5">
            <a:extLst>
              <a:ext uri="{FF2B5EF4-FFF2-40B4-BE49-F238E27FC236}">
                <a16:creationId xmlns:a16="http://schemas.microsoft.com/office/drawing/2014/main" id="{72B3E563-3220-BFD7-A9C8-EE5795F91CDB}"/>
              </a:ext>
            </a:extLst>
          </p:cNvPr>
          <p:cNvSpPr txBox="1"/>
          <p:nvPr/>
        </p:nvSpPr>
        <p:spPr>
          <a:xfrm>
            <a:off x="195580" y="3009324"/>
            <a:ext cx="4224020" cy="369332"/>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dirty="0"/>
              <a:t>Percentage formats</a:t>
            </a:r>
          </a:p>
        </p:txBody>
      </p:sp>
      <p:sp>
        <p:nvSpPr>
          <p:cNvPr id="8" name="TextBox 7">
            <a:extLst>
              <a:ext uri="{FF2B5EF4-FFF2-40B4-BE49-F238E27FC236}">
                <a16:creationId xmlns:a16="http://schemas.microsoft.com/office/drawing/2014/main" id="{08B01C5A-B238-9DC0-D335-799A0EEDB508}"/>
              </a:ext>
            </a:extLst>
          </p:cNvPr>
          <p:cNvSpPr txBox="1"/>
          <p:nvPr/>
        </p:nvSpPr>
        <p:spPr>
          <a:xfrm>
            <a:off x="114300" y="3378656"/>
            <a:ext cx="6469380" cy="3416320"/>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One of the most helpful number formats is the </a:t>
            </a:r>
            <a:r>
              <a:rPr lang="en-US" b="1" i="0" dirty="0">
                <a:solidFill>
                  <a:srgbClr val="4E4E4E"/>
                </a:solidFill>
                <a:effectLst/>
                <a:latin typeface="source sans pro" panose="020B0503030403020204" pitchFamily="34" charset="0"/>
              </a:rPr>
              <a:t>percentage</a:t>
            </a:r>
            <a:r>
              <a:rPr lang="en-US" b="0" i="0" dirty="0">
                <a:solidFill>
                  <a:srgbClr val="4E4E4E"/>
                </a:solidFill>
                <a:effectLst/>
                <a:latin typeface="source sans pro" panose="020B0503030403020204" pitchFamily="34" charset="0"/>
              </a:rPr>
              <a:t> (%) format. It displays values as percentages, such as </a:t>
            </a:r>
            <a:r>
              <a:rPr lang="en-US" b="1" i="0" dirty="0">
                <a:solidFill>
                  <a:srgbClr val="4E4E4E"/>
                </a:solidFill>
                <a:effectLst/>
                <a:latin typeface="source sans pro" panose="020B0503030403020204" pitchFamily="34" charset="0"/>
              </a:rPr>
              <a:t>20%</a:t>
            </a:r>
            <a:r>
              <a:rPr lang="en-US" b="0" i="0" dirty="0">
                <a:solidFill>
                  <a:srgbClr val="4E4E4E"/>
                </a:solidFill>
                <a:effectLst/>
                <a:latin typeface="source sans pro" panose="020B0503030403020204" pitchFamily="34" charset="0"/>
              </a:rPr>
              <a:t> or </a:t>
            </a:r>
            <a:r>
              <a:rPr lang="en-US" b="1" i="0" dirty="0">
                <a:solidFill>
                  <a:srgbClr val="4E4E4E"/>
                </a:solidFill>
                <a:effectLst/>
                <a:latin typeface="source sans pro" panose="020B0503030403020204" pitchFamily="34" charset="0"/>
              </a:rPr>
              <a:t>55%</a:t>
            </a:r>
            <a:r>
              <a:rPr lang="en-US" b="0" i="0" dirty="0">
                <a:solidFill>
                  <a:srgbClr val="4E4E4E"/>
                </a:solidFill>
                <a:effectLst/>
                <a:latin typeface="source sans pro" panose="020B0503030403020204" pitchFamily="34" charset="0"/>
              </a:rPr>
              <a:t>. This is especially helpful when calculating things like the cost of sales tax or a tip. When you type a percent sign (%) after a number, the percentage number format will be </a:t>
            </a:r>
            <a:r>
              <a:rPr lang="en-US" b="0" i="0" dirty="0" err="1">
                <a:solidFill>
                  <a:srgbClr val="4E4E4E"/>
                </a:solidFill>
                <a:effectLst/>
                <a:latin typeface="source sans pro" panose="020B0503030403020204" pitchFamily="34" charset="0"/>
              </a:rPr>
              <a:t>be</a:t>
            </a:r>
            <a:r>
              <a:rPr lang="en-US" b="0" i="0" dirty="0">
                <a:solidFill>
                  <a:srgbClr val="4E4E4E"/>
                </a:solidFill>
                <a:effectLst/>
                <a:latin typeface="source sans pro" panose="020B0503030403020204" pitchFamily="34" charset="0"/>
              </a:rPr>
              <a:t> applied to that cell </a:t>
            </a:r>
            <a:r>
              <a:rPr lang="en-US" b="1" i="0" dirty="0">
                <a:solidFill>
                  <a:srgbClr val="4E4E4E"/>
                </a:solidFill>
                <a:effectLst/>
                <a:latin typeface="source sans pro" panose="020B0503030403020204" pitchFamily="34" charset="0"/>
              </a:rPr>
              <a:t>automatically</a:t>
            </a:r>
            <a:r>
              <a:rPr lang="en-US" b="0" i="0" dirty="0">
                <a:solidFill>
                  <a:srgbClr val="4E4E4E"/>
                </a:solidFill>
                <a:effectLst/>
                <a:latin typeface="source sans pro" panose="020B0503030403020204" pitchFamily="34" charset="0"/>
              </a:rPr>
              <a:t>.</a:t>
            </a:r>
            <a:endParaRPr lang="ar-EG" b="0" i="0" dirty="0">
              <a:solidFill>
                <a:srgbClr val="4E4E4E"/>
              </a:solidFill>
              <a:effectLst/>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As you can see, the calculation in the spreadsheet on the left didn't work correctly. Without the percentage number format, our spreadsheet thinks we want to multiply $22.50 by 5, not 5%. And while the spreadsheet on the right still works without percentage formatting, the spreadsheet in the middle is easier to read.</a:t>
            </a:r>
            <a:endParaRPr lang="en-US" dirty="0"/>
          </a:p>
        </p:txBody>
      </p:sp>
      <p:pic>
        <p:nvPicPr>
          <p:cNvPr id="46084" name="Picture 4" descr="screenshot of excel 2013">
            <a:extLst>
              <a:ext uri="{FF2B5EF4-FFF2-40B4-BE49-F238E27FC236}">
                <a16:creationId xmlns:a16="http://schemas.microsoft.com/office/drawing/2014/main" id="{4BB78388-73FE-D033-83F7-83A3B55A99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175" y="3009324"/>
            <a:ext cx="4736465" cy="1621798"/>
          </a:xfrm>
          <a:prstGeom prst="rect">
            <a:avLst/>
          </a:prstGeom>
          <a:noFill/>
          <a:extLst>
            <a:ext uri="{909E8E84-426E-40DD-AFC4-6F175D3DCCD1}">
              <a14:hiddenFill xmlns:a14="http://schemas.microsoft.com/office/drawing/2010/main">
                <a:solidFill>
                  <a:srgbClr val="FFFFFF"/>
                </a:solidFill>
              </a14:hiddenFill>
            </a:ext>
          </a:extLst>
        </p:spPr>
      </p:pic>
      <p:pic>
        <p:nvPicPr>
          <p:cNvPr id="46086" name="Picture 6" descr="image showing correct and incorrect calculations based on percentage formatting">
            <a:extLst>
              <a:ext uri="{FF2B5EF4-FFF2-40B4-BE49-F238E27FC236}">
                <a16:creationId xmlns:a16="http://schemas.microsoft.com/office/drawing/2014/main" id="{51FDADE0-B526-6922-D62F-7DC27B3524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175" y="4792091"/>
            <a:ext cx="4900930" cy="1835077"/>
          </a:xfrm>
          <a:prstGeom prst="rect">
            <a:avLst/>
          </a:prstGeom>
          <a:solidFill>
            <a:schemeClr val="accent1">
              <a:lumMod val="20000"/>
              <a:lumOff val="80000"/>
            </a:schemeClr>
          </a:solidFill>
        </p:spPr>
      </p:pic>
    </p:spTree>
    <p:extLst>
      <p:ext uri="{BB962C8B-B14F-4D97-AF65-F5344CB8AC3E}">
        <p14:creationId xmlns:p14="http://schemas.microsoft.com/office/powerpoint/2010/main" val="1083626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EE7324-07D1-9307-3B40-F55EB0BE3776}"/>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a:solidFill>
                  <a:schemeClr val="bg1"/>
                </a:solidFill>
                <a:effectLst/>
                <a:latin typeface="source sans pro" panose="020B0503030403020204" pitchFamily="34" charset="0"/>
              </a:rPr>
              <a:t>Date formats</a:t>
            </a:r>
          </a:p>
        </p:txBody>
      </p:sp>
      <p:sp>
        <p:nvSpPr>
          <p:cNvPr id="4" name="TextBox 3">
            <a:extLst>
              <a:ext uri="{FF2B5EF4-FFF2-40B4-BE49-F238E27FC236}">
                <a16:creationId xmlns:a16="http://schemas.microsoft.com/office/drawing/2014/main" id="{6E942718-1068-567E-B6D9-DD11C854423C}"/>
              </a:ext>
            </a:extLst>
          </p:cNvPr>
          <p:cNvSpPr txBox="1"/>
          <p:nvPr/>
        </p:nvSpPr>
        <p:spPr>
          <a:xfrm>
            <a:off x="0" y="534521"/>
            <a:ext cx="5608320" cy="1754326"/>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Whenever you're working with </a:t>
            </a:r>
            <a:r>
              <a:rPr lang="en-US" b="1" i="0" dirty="0">
                <a:solidFill>
                  <a:srgbClr val="4E4E4E"/>
                </a:solidFill>
                <a:effectLst/>
                <a:latin typeface="source sans pro" panose="020B0503030403020204" pitchFamily="34" charset="0"/>
              </a:rPr>
              <a:t>dates</a:t>
            </a:r>
            <a:r>
              <a:rPr lang="en-US" b="0" i="0" dirty="0">
                <a:solidFill>
                  <a:srgbClr val="4E4E4E"/>
                </a:solidFill>
                <a:effectLst/>
                <a:latin typeface="source sans pro" panose="020B0503030403020204" pitchFamily="34" charset="0"/>
              </a:rPr>
              <a:t>, you'll want to use a date format to tell the spreadsheet that you're referring to </a:t>
            </a:r>
            <a:r>
              <a:rPr lang="en-US" b="1" i="0" dirty="0">
                <a:solidFill>
                  <a:srgbClr val="4E4E4E"/>
                </a:solidFill>
                <a:effectLst/>
                <a:latin typeface="source sans pro" panose="020B0503030403020204" pitchFamily="34" charset="0"/>
              </a:rPr>
              <a:t>specific calendar dates</a:t>
            </a:r>
            <a:r>
              <a:rPr lang="en-US" b="0" i="0" dirty="0">
                <a:solidFill>
                  <a:srgbClr val="4E4E4E"/>
                </a:solidFill>
                <a:effectLst/>
                <a:latin typeface="source sans pro" panose="020B0503030403020204" pitchFamily="34" charset="0"/>
              </a:rPr>
              <a:t>, such as July 15, 2014. Date formats also allow you to work with a powerful set of date functions that use time and date information to calculate an answer.</a:t>
            </a:r>
          </a:p>
        </p:txBody>
      </p:sp>
      <p:sp>
        <p:nvSpPr>
          <p:cNvPr id="6" name="TextBox 5">
            <a:extLst>
              <a:ext uri="{FF2B5EF4-FFF2-40B4-BE49-F238E27FC236}">
                <a16:creationId xmlns:a16="http://schemas.microsoft.com/office/drawing/2014/main" id="{2A80F025-CB28-51C2-B604-58F70C433754}"/>
              </a:ext>
            </a:extLst>
          </p:cNvPr>
          <p:cNvSpPr txBox="1"/>
          <p:nvPr/>
        </p:nvSpPr>
        <p:spPr>
          <a:xfrm>
            <a:off x="0" y="4338815"/>
            <a:ext cx="8575040" cy="2031325"/>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Spreadsheets don't understand information the same way a person would. For instance, if you type </a:t>
            </a:r>
            <a:r>
              <a:rPr lang="en-US" b="1" i="0" dirty="0">
                <a:solidFill>
                  <a:srgbClr val="4E4E4E"/>
                </a:solidFill>
                <a:effectLst/>
                <a:latin typeface="source sans pro" panose="020B0503030403020204" pitchFamily="34" charset="0"/>
              </a:rPr>
              <a:t>October</a:t>
            </a:r>
            <a:r>
              <a:rPr lang="en-US" b="0" i="0" dirty="0">
                <a:solidFill>
                  <a:srgbClr val="4E4E4E"/>
                </a:solidFill>
                <a:effectLst/>
                <a:latin typeface="source sans pro" panose="020B0503030403020204" pitchFamily="34" charset="0"/>
              </a:rPr>
              <a:t> into a cell, the spreadsheet won't know you're entering a date so it will treat it like any other text. Instead, when you enter a date, you'll need to use a </a:t>
            </a:r>
            <a:r>
              <a:rPr lang="en-US" b="1" i="0" dirty="0">
                <a:solidFill>
                  <a:srgbClr val="4E4E4E"/>
                </a:solidFill>
                <a:effectLst/>
                <a:latin typeface="source sans pro" panose="020B0503030403020204" pitchFamily="34" charset="0"/>
              </a:rPr>
              <a:t>specific format</a:t>
            </a:r>
            <a:r>
              <a:rPr lang="en-US" b="0" i="0" dirty="0">
                <a:solidFill>
                  <a:srgbClr val="4E4E4E"/>
                </a:solidFill>
                <a:effectLst/>
                <a:latin typeface="source sans pro" panose="020B0503030403020204" pitchFamily="34" charset="0"/>
              </a:rPr>
              <a:t> your spreadsheet understands, such as </a:t>
            </a:r>
            <a:r>
              <a:rPr lang="en-US" b="1" i="0" dirty="0">
                <a:solidFill>
                  <a:srgbClr val="4E4E4E"/>
                </a:solidFill>
                <a:effectLst/>
                <a:latin typeface="source sans pro" panose="020B0503030403020204" pitchFamily="34" charset="0"/>
              </a:rPr>
              <a:t>month/day/year</a:t>
            </a:r>
            <a:r>
              <a:rPr lang="en-US" b="0" i="0" dirty="0">
                <a:solidFill>
                  <a:srgbClr val="4E4E4E"/>
                </a:solidFill>
                <a:effectLst/>
                <a:latin typeface="source sans pro" panose="020B0503030403020204" pitchFamily="34" charset="0"/>
              </a:rPr>
              <a:t> (or </a:t>
            </a:r>
            <a:r>
              <a:rPr lang="en-US" b="1" i="0" dirty="0">
                <a:solidFill>
                  <a:srgbClr val="4E4E4E"/>
                </a:solidFill>
                <a:effectLst/>
                <a:latin typeface="source sans pro" panose="020B0503030403020204" pitchFamily="34" charset="0"/>
              </a:rPr>
              <a:t>day/month/year</a:t>
            </a:r>
            <a:r>
              <a:rPr lang="en-US" b="0" i="0" dirty="0">
                <a:solidFill>
                  <a:srgbClr val="4E4E4E"/>
                </a:solidFill>
                <a:effectLst/>
                <a:latin typeface="source sans pro" panose="020B0503030403020204" pitchFamily="34" charset="0"/>
              </a:rPr>
              <a:t> depending on which country you're in). In the example below, we'll type </a:t>
            </a:r>
            <a:r>
              <a:rPr lang="en-US" b="1" i="0" dirty="0">
                <a:solidFill>
                  <a:srgbClr val="4E4E4E"/>
                </a:solidFill>
                <a:effectLst/>
                <a:latin typeface="source sans pro" panose="020B0503030403020204" pitchFamily="34" charset="0"/>
              </a:rPr>
              <a:t>10/12/2014</a:t>
            </a:r>
            <a:r>
              <a:rPr lang="en-US" b="0" i="0" dirty="0">
                <a:solidFill>
                  <a:srgbClr val="4E4E4E"/>
                </a:solidFill>
                <a:effectLst/>
                <a:latin typeface="source sans pro" panose="020B0503030403020204" pitchFamily="34" charset="0"/>
              </a:rPr>
              <a:t> for October 12, 2014. Our spreadsheet will then automatically apply the date number format for the cell.</a:t>
            </a:r>
          </a:p>
        </p:txBody>
      </p:sp>
      <p:sp>
        <p:nvSpPr>
          <p:cNvPr id="8" name="TextBox 7">
            <a:extLst>
              <a:ext uri="{FF2B5EF4-FFF2-40B4-BE49-F238E27FC236}">
                <a16:creationId xmlns:a16="http://schemas.microsoft.com/office/drawing/2014/main" id="{E8649CB5-BD57-9E53-7DA6-146BF910A03C}"/>
              </a:ext>
            </a:extLst>
          </p:cNvPr>
          <p:cNvSpPr txBox="1"/>
          <p:nvPr/>
        </p:nvSpPr>
        <p:spPr>
          <a:xfrm>
            <a:off x="6050280" y="-29889"/>
            <a:ext cx="6141720" cy="1200329"/>
          </a:xfrm>
          <a:prstGeom prst="rect">
            <a:avLst/>
          </a:prstGeom>
          <a:solidFill>
            <a:srgbClr val="004365"/>
          </a:solidFill>
        </p:spPr>
        <p:txBody>
          <a:bodyPr wrap="square">
            <a:spAutoFit/>
          </a:bodyPr>
          <a:lstStyle/>
          <a:p>
            <a:pPr marL="285750" indent="-285750" algn="l" fontAlgn="base">
              <a:buFont typeface="Arial" panose="020B0604020202020204" pitchFamily="34" charset="0"/>
              <a:buChar char="•"/>
            </a:pPr>
            <a:r>
              <a:rPr lang="en-US" b="0" i="0" dirty="0">
                <a:solidFill>
                  <a:schemeClr val="bg1"/>
                </a:solidFill>
                <a:effectLst/>
                <a:latin typeface="source sans pro" panose="020B0503030403020204" pitchFamily="34" charset="0"/>
              </a:rPr>
              <a:t>Now that we have our date correctly formatted, we can do many different things with this data. For example, we could use the fill handle to continue the dates through the column, so a different day appears in each cell:</a:t>
            </a:r>
          </a:p>
        </p:txBody>
      </p:sp>
      <p:pic>
        <p:nvPicPr>
          <p:cNvPr id="47106" name="Picture 2" descr="screenshot of excel 2013">
            <a:extLst>
              <a:ext uri="{FF2B5EF4-FFF2-40B4-BE49-F238E27FC236}">
                <a16:creationId xmlns:a16="http://schemas.microsoft.com/office/drawing/2014/main" id="{DF4F5CF5-63CF-D360-2A4D-C8F1B395FA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2031" y="2395974"/>
            <a:ext cx="3048952" cy="1854431"/>
          </a:xfrm>
          <a:prstGeom prst="rect">
            <a:avLst/>
          </a:prstGeom>
          <a:noFill/>
          <a:extLst>
            <a:ext uri="{909E8E84-426E-40DD-AFC4-6F175D3DCCD1}">
              <a14:hiddenFill xmlns:a14="http://schemas.microsoft.com/office/drawing/2010/main">
                <a:solidFill>
                  <a:srgbClr val="FFFFFF"/>
                </a:solidFill>
              </a14:hiddenFill>
            </a:ext>
          </a:extLst>
        </p:spPr>
      </p:pic>
      <p:pic>
        <p:nvPicPr>
          <p:cNvPr id="47108" name="Picture 4" descr="Screenshot of Excel 2013">
            <a:extLst>
              <a:ext uri="{FF2B5EF4-FFF2-40B4-BE49-F238E27FC236}">
                <a16:creationId xmlns:a16="http://schemas.microsoft.com/office/drawing/2014/main" id="{7E6F6F1C-B700-17AB-8FAD-5A1673D93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1840" y="1273222"/>
            <a:ext cx="2142172" cy="2031250"/>
          </a:xfrm>
          <a:prstGeom prst="rect">
            <a:avLst/>
          </a:prstGeom>
          <a:noFill/>
          <a:extLst>
            <a:ext uri="{909E8E84-426E-40DD-AFC4-6F175D3DCCD1}">
              <a14:hiddenFill xmlns:a14="http://schemas.microsoft.com/office/drawing/2010/main">
                <a:solidFill>
                  <a:srgbClr val="FFFFFF"/>
                </a:solidFill>
              </a14:hiddenFill>
            </a:ext>
          </a:extLst>
        </p:spPr>
      </p:pic>
      <p:pic>
        <p:nvPicPr>
          <p:cNvPr id="47110" name="Picture 6" descr="Screenshot of Excel 2013">
            <a:extLst>
              <a:ext uri="{FF2B5EF4-FFF2-40B4-BE49-F238E27FC236}">
                <a16:creationId xmlns:a16="http://schemas.microsoft.com/office/drawing/2014/main" id="{3473EAD7-85F0-6F71-1473-C672C689F9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3087" y="1273222"/>
            <a:ext cx="2149508" cy="203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818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3314EE-8F61-97B8-CDD7-E67AF486CBFC}"/>
              </a:ext>
            </a:extLst>
          </p:cNvPr>
          <p:cNvSpPr txBox="1"/>
          <p:nvPr/>
        </p:nvSpPr>
        <p:spPr>
          <a:xfrm>
            <a:off x="0" y="0"/>
            <a:ext cx="6096000" cy="461665"/>
          </a:xfrm>
          <a:prstGeom prst="rect">
            <a:avLst/>
          </a:prstGeom>
          <a:noFill/>
        </p:spPr>
        <p:txBody>
          <a:bodyPr wrap="square">
            <a:spAutoFit/>
          </a:bodyPr>
          <a:lstStyle/>
          <a:p>
            <a:pPr algn="l" fontAlgn="base"/>
            <a:r>
              <a:rPr lang="en-US" sz="2400" b="0" i="0" dirty="0">
                <a:solidFill>
                  <a:srgbClr val="00608B"/>
                </a:solidFill>
                <a:effectLst/>
                <a:latin typeface="source sans pro" panose="020B0503030403020204" pitchFamily="34" charset="0"/>
              </a:rPr>
              <a:t>Other date formatting options</a:t>
            </a:r>
            <a:r>
              <a:rPr lang="ar-EG" sz="2400" b="0" i="0" dirty="0">
                <a:solidFill>
                  <a:srgbClr val="00608B"/>
                </a:solidFill>
                <a:effectLst/>
                <a:latin typeface="source sans pro" panose="020B0503030403020204" pitchFamily="34" charset="0"/>
              </a:rPr>
              <a:t> : </a:t>
            </a:r>
            <a:endParaRPr lang="en-US" sz="2400" b="0" i="0" dirty="0">
              <a:solidFill>
                <a:srgbClr val="00608B"/>
              </a:solidFill>
              <a:effectLst/>
              <a:latin typeface="source sans pro" panose="020B0503030403020204" pitchFamily="34" charset="0"/>
            </a:endParaRPr>
          </a:p>
        </p:txBody>
      </p:sp>
      <p:sp>
        <p:nvSpPr>
          <p:cNvPr id="5" name="TextBox 4">
            <a:extLst>
              <a:ext uri="{FF2B5EF4-FFF2-40B4-BE49-F238E27FC236}">
                <a16:creationId xmlns:a16="http://schemas.microsoft.com/office/drawing/2014/main" id="{CFC4832B-6A36-E3C5-273A-7A3E02112823}"/>
              </a:ext>
            </a:extLst>
          </p:cNvPr>
          <p:cNvSpPr txBox="1"/>
          <p:nvPr/>
        </p:nvSpPr>
        <p:spPr>
          <a:xfrm>
            <a:off x="185420" y="583476"/>
            <a:ext cx="5697220" cy="2031325"/>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To access other date formatting options, select the </a:t>
            </a:r>
            <a:r>
              <a:rPr lang="en-US" b="1" i="0" dirty="0">
                <a:solidFill>
                  <a:srgbClr val="4E4E4E"/>
                </a:solidFill>
                <a:effectLst/>
                <a:latin typeface="source sans pro" panose="020B0503030403020204" pitchFamily="34" charset="0"/>
              </a:rPr>
              <a:t>Number Format</a:t>
            </a:r>
            <a:r>
              <a:rPr lang="en-US" b="0" i="0" dirty="0">
                <a:solidFill>
                  <a:srgbClr val="4E4E4E"/>
                </a:solidFill>
                <a:effectLst/>
                <a:latin typeface="source sans pro" panose="020B0503030403020204" pitchFamily="34" charset="0"/>
              </a:rPr>
              <a:t> drop-down menu and choose </a:t>
            </a:r>
            <a:r>
              <a:rPr lang="en-US" b="1" i="0" dirty="0">
                <a:solidFill>
                  <a:srgbClr val="4E4E4E"/>
                </a:solidFill>
                <a:effectLst/>
                <a:latin typeface="source sans pro" panose="020B0503030403020204" pitchFamily="34" charset="0"/>
              </a:rPr>
              <a:t>More Number Formats</a:t>
            </a:r>
            <a:r>
              <a:rPr lang="en-US" b="0" i="0" dirty="0">
                <a:solidFill>
                  <a:srgbClr val="4E4E4E"/>
                </a:solidFill>
                <a:effectLst/>
                <a:latin typeface="source sans pro" panose="020B0503030403020204" pitchFamily="34" charset="0"/>
              </a:rPr>
              <a:t>. These are options to display the date differently, like including the day of the week or omitting the year.</a:t>
            </a:r>
            <a:endParaRPr lang="ar-EG" b="0" i="0" dirty="0">
              <a:solidFill>
                <a:srgbClr val="4E4E4E"/>
              </a:solidFill>
              <a:effectLst/>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The </a:t>
            </a:r>
            <a:r>
              <a:rPr lang="en-US" b="1" i="0" dirty="0">
                <a:solidFill>
                  <a:srgbClr val="4E4E4E"/>
                </a:solidFill>
                <a:effectLst/>
                <a:latin typeface="source sans pro" panose="020B0503030403020204" pitchFamily="34" charset="0"/>
              </a:rPr>
              <a:t>Format Cells</a:t>
            </a:r>
            <a:r>
              <a:rPr lang="en-US" b="0" i="0" dirty="0">
                <a:solidFill>
                  <a:srgbClr val="4E4E4E"/>
                </a:solidFill>
                <a:effectLst/>
                <a:latin typeface="source sans pro" panose="020B0503030403020204" pitchFamily="34" charset="0"/>
              </a:rPr>
              <a:t> dialog box will appear. From here, you can choose the desired date formatting option.</a:t>
            </a:r>
            <a:endParaRPr lang="en-US" dirty="0"/>
          </a:p>
        </p:txBody>
      </p:sp>
      <p:pic>
        <p:nvPicPr>
          <p:cNvPr id="48130" name="Picture 2" descr="screenshot of excel 2013">
            <a:extLst>
              <a:ext uri="{FF2B5EF4-FFF2-40B4-BE49-F238E27FC236}">
                <a16:creationId xmlns:a16="http://schemas.microsoft.com/office/drawing/2014/main" id="{E5A5254B-5AAD-6283-CA65-01F9918D33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49" y="2736612"/>
            <a:ext cx="3056891" cy="2538722"/>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screenshot of excel 2013">
            <a:extLst>
              <a:ext uri="{FF2B5EF4-FFF2-40B4-BE49-F238E27FC236}">
                <a16:creationId xmlns:a16="http://schemas.microsoft.com/office/drawing/2014/main" id="{BFD75637-6D93-6819-06B3-2EA1A59C69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9998" y="3794363"/>
            <a:ext cx="4592003" cy="267866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6F1F01-2C82-6AED-C742-34444E381476}"/>
              </a:ext>
            </a:extLst>
          </p:cNvPr>
          <p:cNvSpPr txBox="1"/>
          <p:nvPr/>
        </p:nvSpPr>
        <p:spPr>
          <a:xfrm>
            <a:off x="6309362" y="237334"/>
            <a:ext cx="5507670" cy="1754326"/>
          </a:xfrm>
          <a:prstGeom prst="rect">
            <a:avLst/>
          </a:prstGeom>
          <a:solidFill>
            <a:srgbClr val="004365"/>
          </a:solid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source sans pro" panose="020B0503030403020204" pitchFamily="34" charset="0"/>
              </a:rPr>
              <a:t>If the date formatting isn't applied automatically, it means the spreadsheet did not understand the data you entered. In the example below, we've typed </a:t>
            </a:r>
            <a:r>
              <a:rPr lang="en-US" b="1" i="0" dirty="0">
                <a:solidFill>
                  <a:schemeClr val="bg1"/>
                </a:solidFill>
                <a:effectLst/>
                <a:latin typeface="source sans pro" panose="020B0503030403020204" pitchFamily="34" charset="0"/>
              </a:rPr>
              <a:t>March 15th</a:t>
            </a:r>
            <a:r>
              <a:rPr lang="en-US" b="0" i="0" dirty="0">
                <a:solidFill>
                  <a:schemeClr val="bg1"/>
                </a:solidFill>
                <a:effectLst/>
                <a:latin typeface="source sans pro" panose="020B0503030403020204" pitchFamily="34" charset="0"/>
              </a:rPr>
              <a:t>. The spreadsheet did not understand that we were referring to a date, so this cell is still using the </a:t>
            </a:r>
            <a:r>
              <a:rPr lang="en-US" b="1" i="0" dirty="0">
                <a:solidFill>
                  <a:schemeClr val="bg1"/>
                </a:solidFill>
                <a:effectLst/>
                <a:latin typeface="source sans pro" panose="020B0503030403020204" pitchFamily="34" charset="0"/>
              </a:rPr>
              <a:t>general</a:t>
            </a:r>
            <a:r>
              <a:rPr lang="en-US" b="0" i="0" dirty="0">
                <a:solidFill>
                  <a:schemeClr val="bg1"/>
                </a:solidFill>
                <a:effectLst/>
                <a:latin typeface="source sans pro" panose="020B0503030403020204" pitchFamily="34" charset="0"/>
              </a:rPr>
              <a:t> number format.</a:t>
            </a:r>
            <a:endParaRPr lang="en-US" dirty="0">
              <a:solidFill>
                <a:schemeClr val="bg1"/>
              </a:solidFill>
            </a:endParaRPr>
          </a:p>
        </p:txBody>
      </p:sp>
      <p:pic>
        <p:nvPicPr>
          <p:cNvPr id="9" name="Picture 8" descr="screenshot of excel 2013">
            <a:extLst>
              <a:ext uri="{FF2B5EF4-FFF2-40B4-BE49-F238E27FC236}">
                <a16:creationId xmlns:a16="http://schemas.microsoft.com/office/drawing/2014/main" id="{30CF3EF4-C39B-C1F5-85A2-BAD84545CE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7958" y="2094442"/>
            <a:ext cx="3548380" cy="1411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8694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212123-5E36-F453-E5DE-9394D9B6F35F}"/>
              </a:ext>
            </a:extLst>
          </p:cNvPr>
          <p:cNvSpPr txBox="1"/>
          <p:nvPr/>
        </p:nvSpPr>
        <p:spPr>
          <a:xfrm>
            <a:off x="0" y="0"/>
            <a:ext cx="6939280" cy="461665"/>
          </a:xfrm>
          <a:prstGeom prst="rect">
            <a:avLst/>
          </a:prstGeom>
          <a:solidFill>
            <a:srgbClr val="00608B"/>
          </a:solidFill>
        </p:spPr>
        <p:txBody>
          <a:bodyPr wrap="square">
            <a:spAutoFit/>
          </a:bodyPr>
          <a:lstStyle/>
          <a:p>
            <a:pPr algn="l" fontAlgn="base"/>
            <a:r>
              <a:rPr lang="en-US" sz="2400" b="0" i="0" u="sng">
                <a:solidFill>
                  <a:schemeClr val="bg1"/>
                </a:solidFill>
                <a:effectLst/>
                <a:latin typeface="source sans pro" panose="020B0503030403020204" pitchFamily="34" charset="0"/>
              </a:rPr>
              <a:t>Number formatting tips</a:t>
            </a:r>
          </a:p>
        </p:txBody>
      </p:sp>
      <p:sp>
        <p:nvSpPr>
          <p:cNvPr id="4" name="TextBox 3">
            <a:extLst>
              <a:ext uri="{FF2B5EF4-FFF2-40B4-BE49-F238E27FC236}">
                <a16:creationId xmlns:a16="http://schemas.microsoft.com/office/drawing/2014/main" id="{3E26D126-66BE-D7FF-E2FE-6CCB94C65077}"/>
              </a:ext>
            </a:extLst>
          </p:cNvPr>
          <p:cNvSpPr txBox="1"/>
          <p:nvPr/>
        </p:nvSpPr>
        <p:spPr>
          <a:xfrm>
            <a:off x="0" y="461665"/>
            <a:ext cx="5872480" cy="5909310"/>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4E4E4E"/>
                </a:solidFill>
                <a:effectLst/>
                <a:latin typeface="source sans pro" panose="020B0503030403020204" pitchFamily="34" charset="0"/>
              </a:rPr>
              <a:t>Apply number formatting to an entire column</a:t>
            </a:r>
            <a:r>
              <a:rPr lang="en-US" b="0" i="0" dirty="0">
                <a:solidFill>
                  <a:srgbClr val="4E4E4E"/>
                </a:solidFill>
                <a:effectLst/>
                <a:latin typeface="source sans pro" panose="020B0503030403020204" pitchFamily="34" charset="0"/>
              </a:rPr>
              <a:t>: If you're planning to use one column for a certain type of data, like dates or percentages, you may find it easiest to select the entire column by clicking the column letter and applying the desired number formatting. This way, any data you add to this column in the future will already have the correct number format. Note that the header row usually won't be affected by number formatting.</a:t>
            </a:r>
            <a:endParaRPr lang="ar-EG" dirty="0">
              <a:solidFill>
                <a:srgbClr val="4E4E4E"/>
              </a:solidFill>
              <a:latin typeface="source sans pro" panose="020B0503030403020204" pitchFamily="34" charset="0"/>
            </a:endParaRPr>
          </a:p>
          <a:p>
            <a:pPr marL="285750" indent="-285750">
              <a:buFont typeface="Arial" panose="020B0604020202020204" pitchFamily="34" charset="0"/>
              <a:buChar char="•"/>
            </a:pPr>
            <a:r>
              <a:rPr lang="en-US" b="1" i="0" dirty="0">
                <a:solidFill>
                  <a:srgbClr val="4E4E4E"/>
                </a:solidFill>
                <a:effectLst/>
                <a:latin typeface="source sans pro" panose="020B0503030403020204" pitchFamily="34" charset="0"/>
              </a:rPr>
              <a:t>Double-check your values after applying number formatting</a:t>
            </a:r>
            <a:r>
              <a:rPr lang="en-US" b="0" i="0" dirty="0">
                <a:solidFill>
                  <a:srgbClr val="4E4E4E"/>
                </a:solidFill>
                <a:effectLst/>
                <a:latin typeface="source sans pro" panose="020B0503030403020204" pitchFamily="34" charset="0"/>
              </a:rPr>
              <a:t>: If you apply number formatting to existing data, you may have unexpected results. For example, applying </a:t>
            </a:r>
            <a:r>
              <a:rPr lang="en-US" b="1" i="0" dirty="0">
                <a:solidFill>
                  <a:srgbClr val="4E4E4E"/>
                </a:solidFill>
                <a:effectLst/>
                <a:latin typeface="source sans pro" panose="020B0503030403020204" pitchFamily="34" charset="0"/>
              </a:rPr>
              <a:t>percentage</a:t>
            </a:r>
            <a:r>
              <a:rPr lang="en-US" b="0" i="0" dirty="0">
                <a:solidFill>
                  <a:srgbClr val="4E4E4E"/>
                </a:solidFill>
                <a:effectLst/>
                <a:latin typeface="source sans pro" panose="020B0503030403020204" pitchFamily="34" charset="0"/>
              </a:rPr>
              <a:t> (%) formatting to a cell with a value of 5 will give you 500%, not 5%. In this case, you'd need to retype the values correctly in each cell.</a:t>
            </a:r>
            <a:endParaRPr lang="ar-EG" b="0" i="0" dirty="0">
              <a:solidFill>
                <a:srgbClr val="4E4E4E"/>
              </a:solidFill>
              <a:effectLst/>
              <a:latin typeface="source sans pro" panose="020B0503030403020204" pitchFamily="34" charset="0"/>
            </a:endParaRPr>
          </a:p>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If you reference a cell with number formatting in a formula, the spreadsheet may automatically apply the same number formatting to the new cell. For example, if you use a value with currency formatting in a formula, the calculated value will also use the currency number format.</a:t>
            </a:r>
            <a:endParaRPr lang="en-US" dirty="0"/>
          </a:p>
        </p:txBody>
      </p:sp>
      <p:pic>
        <p:nvPicPr>
          <p:cNvPr id="49154" name="Picture 2" descr="screenshot of excel 2013">
            <a:extLst>
              <a:ext uri="{FF2B5EF4-FFF2-40B4-BE49-F238E27FC236}">
                <a16:creationId xmlns:a16="http://schemas.microsoft.com/office/drawing/2014/main" id="{293EA9AD-C966-5BCC-2914-6A3600FA33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4162" y="126385"/>
            <a:ext cx="3962398" cy="2892602"/>
          </a:xfrm>
          <a:prstGeom prst="rect">
            <a:avLst/>
          </a:prstGeom>
          <a:noFill/>
          <a:extLst>
            <a:ext uri="{909E8E84-426E-40DD-AFC4-6F175D3DCCD1}">
              <a14:hiddenFill xmlns:a14="http://schemas.microsoft.com/office/drawing/2010/main">
                <a:solidFill>
                  <a:srgbClr val="FFFFFF"/>
                </a:solidFill>
              </a14:hiddenFill>
            </a:ext>
          </a:extLst>
        </p:spPr>
      </p:pic>
      <p:pic>
        <p:nvPicPr>
          <p:cNvPr id="49156" name="Picture 4" descr="Screenshot of Excel 2013">
            <a:extLst>
              <a:ext uri="{FF2B5EF4-FFF2-40B4-BE49-F238E27FC236}">
                <a16:creationId xmlns:a16="http://schemas.microsoft.com/office/drawing/2014/main" id="{049718E0-AEA9-C818-3807-041F436978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4722" y="3145372"/>
            <a:ext cx="2257425" cy="2228850"/>
          </a:xfrm>
          <a:prstGeom prst="rect">
            <a:avLst/>
          </a:prstGeom>
          <a:noFill/>
          <a:extLst>
            <a:ext uri="{909E8E84-426E-40DD-AFC4-6F175D3DCCD1}">
              <a14:hiddenFill xmlns:a14="http://schemas.microsoft.com/office/drawing/2010/main">
                <a:solidFill>
                  <a:srgbClr val="FFFFFF"/>
                </a:solidFill>
              </a14:hiddenFill>
            </a:ext>
          </a:extLst>
        </p:spPr>
      </p:pic>
      <p:pic>
        <p:nvPicPr>
          <p:cNvPr id="49158" name="Picture 6" descr="screenshot of excel 2013">
            <a:extLst>
              <a:ext uri="{FF2B5EF4-FFF2-40B4-BE49-F238E27FC236}">
                <a16:creationId xmlns:a16="http://schemas.microsoft.com/office/drawing/2014/main" id="{3C68E339-19FD-CA88-182F-5B22A08DE0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1405" y="3573997"/>
            <a:ext cx="318135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670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DD94F6-4078-ED4F-17C0-AB5D991102A5}"/>
              </a:ext>
            </a:extLst>
          </p:cNvPr>
          <p:cNvSpPr txBox="1"/>
          <p:nvPr/>
        </p:nvSpPr>
        <p:spPr>
          <a:xfrm>
            <a:off x="0" y="0"/>
            <a:ext cx="6096000" cy="400110"/>
          </a:xfrm>
          <a:prstGeom prst="rect">
            <a:avLst/>
          </a:prstGeom>
          <a:noFill/>
        </p:spPr>
        <p:txBody>
          <a:bodyPr wrap="square">
            <a:spAutoFit/>
          </a:bodyPr>
          <a:lstStyle/>
          <a:p>
            <a:pPr algn="l" fontAlgn="base"/>
            <a:r>
              <a:rPr lang="en-US" sz="2000" b="0" i="0" dirty="0">
                <a:solidFill>
                  <a:srgbClr val="00608B"/>
                </a:solidFill>
                <a:effectLst/>
                <a:latin typeface="source sans pro" panose="020B0503030403020204" pitchFamily="34" charset="0"/>
              </a:rPr>
              <a:t>Increase and Decrease Decimal</a:t>
            </a:r>
            <a:r>
              <a:rPr lang="ar-EG" sz="2000" b="0" i="0" dirty="0">
                <a:solidFill>
                  <a:srgbClr val="00608B"/>
                </a:solidFill>
                <a:effectLst/>
                <a:latin typeface="source sans pro" panose="020B0503030403020204" pitchFamily="34" charset="0"/>
              </a:rPr>
              <a:t> : </a:t>
            </a:r>
            <a:endParaRPr lang="en-US" sz="2000" b="0" i="0" dirty="0">
              <a:solidFill>
                <a:srgbClr val="00608B"/>
              </a:solidFill>
              <a:effectLst/>
              <a:latin typeface="source sans pro" panose="020B0503030403020204" pitchFamily="34" charset="0"/>
            </a:endParaRPr>
          </a:p>
        </p:txBody>
      </p:sp>
      <p:sp>
        <p:nvSpPr>
          <p:cNvPr id="5" name="TextBox 4">
            <a:extLst>
              <a:ext uri="{FF2B5EF4-FFF2-40B4-BE49-F238E27FC236}">
                <a16:creationId xmlns:a16="http://schemas.microsoft.com/office/drawing/2014/main" id="{84169EE7-4F94-DE5B-3A8F-67A87F6AC528}"/>
              </a:ext>
            </a:extLst>
          </p:cNvPr>
          <p:cNvSpPr txBox="1"/>
          <p:nvPr/>
        </p:nvSpPr>
        <p:spPr>
          <a:xfrm>
            <a:off x="0" y="501710"/>
            <a:ext cx="5674360" cy="2585323"/>
          </a:xfrm>
          <a:prstGeom prst="rect">
            <a:avLst/>
          </a:prstGeom>
          <a:noFill/>
        </p:spPr>
        <p:txBody>
          <a:bodyPr wrap="square">
            <a:spAutoFit/>
          </a:bodyPr>
          <a:lstStyle/>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The </a:t>
            </a:r>
            <a:r>
              <a:rPr lang="en-US" b="1" i="0" dirty="0">
                <a:solidFill>
                  <a:srgbClr val="4E4E4E"/>
                </a:solidFill>
                <a:effectLst/>
                <a:latin typeface="source sans pro" panose="020B0503030403020204" pitchFamily="34" charset="0"/>
              </a:rPr>
              <a:t>Increase Decimal</a:t>
            </a:r>
            <a:r>
              <a:rPr lang="en-US" b="0" i="0" dirty="0">
                <a:solidFill>
                  <a:srgbClr val="4E4E4E"/>
                </a:solidFill>
                <a:effectLst/>
                <a:latin typeface="source sans pro" panose="020B0503030403020204" pitchFamily="34" charset="0"/>
              </a:rPr>
              <a:t> and </a:t>
            </a:r>
            <a:r>
              <a:rPr lang="en-US" b="1" i="0" dirty="0">
                <a:solidFill>
                  <a:srgbClr val="4E4E4E"/>
                </a:solidFill>
                <a:effectLst/>
                <a:latin typeface="source sans pro" panose="020B0503030403020204" pitchFamily="34" charset="0"/>
              </a:rPr>
              <a:t>Decrease Decimal</a:t>
            </a:r>
            <a:r>
              <a:rPr lang="en-US" b="0" i="0" dirty="0">
                <a:solidFill>
                  <a:srgbClr val="4E4E4E"/>
                </a:solidFill>
                <a:effectLst/>
                <a:latin typeface="source sans pro" panose="020B0503030403020204" pitchFamily="34" charset="0"/>
              </a:rPr>
              <a:t> commands allow you to control how many decimal places are displayed in a cell. These commands don't change the value of the cell; instead, they display the value to a set number of decimal places.</a:t>
            </a:r>
            <a:endParaRPr lang="ar-EG" b="0" i="0" dirty="0">
              <a:solidFill>
                <a:srgbClr val="4E4E4E"/>
              </a:solidFill>
              <a:effectLst/>
              <a:latin typeface="source sans pro" panose="020B0503030403020204" pitchFamily="34" charset="0"/>
            </a:endParaRPr>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Decreasing the decimal will display the value rounded to that decimal place, but the actual value in the cell will still be displayed in the formula bar.</a:t>
            </a:r>
          </a:p>
        </p:txBody>
      </p:sp>
      <p:pic>
        <p:nvPicPr>
          <p:cNvPr id="50178" name="Picture 2" descr="The Increase and Decrease Decimal commands">
            <a:extLst>
              <a:ext uri="{FF2B5EF4-FFF2-40B4-BE49-F238E27FC236}">
                <a16:creationId xmlns:a16="http://schemas.microsoft.com/office/drawing/2014/main" id="{2E07C32A-E8DA-7985-76FC-6D727307BA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1365" y="400110"/>
            <a:ext cx="4857750" cy="1895475"/>
          </a:xfrm>
          <a:prstGeom prst="rect">
            <a:avLst/>
          </a:prstGeom>
          <a:noFill/>
          <a:extLst>
            <a:ext uri="{909E8E84-426E-40DD-AFC4-6F175D3DCCD1}">
              <a14:hiddenFill xmlns:a14="http://schemas.microsoft.com/office/drawing/2010/main">
                <a:solidFill>
                  <a:srgbClr val="FFFFFF"/>
                </a:solidFill>
              </a14:hiddenFill>
            </a:ext>
          </a:extLst>
        </p:spPr>
      </p:pic>
      <p:pic>
        <p:nvPicPr>
          <p:cNvPr id="50180" name="Picture 4" descr="The number may display rounded">
            <a:extLst>
              <a:ext uri="{FF2B5EF4-FFF2-40B4-BE49-F238E27FC236}">
                <a16:creationId xmlns:a16="http://schemas.microsoft.com/office/drawing/2014/main" id="{81D3D2BC-5862-657E-BD32-0C628634FA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1365" y="2423795"/>
            <a:ext cx="4867275" cy="18478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D5D3B16-F555-4408-D3D2-7423A532AAFA}"/>
              </a:ext>
            </a:extLst>
          </p:cNvPr>
          <p:cNvSpPr txBox="1"/>
          <p:nvPr/>
        </p:nvSpPr>
        <p:spPr>
          <a:xfrm>
            <a:off x="0" y="3087033"/>
            <a:ext cx="6126480" cy="369332"/>
          </a:xfrm>
          <a:prstGeom prst="rect">
            <a:avLst/>
          </a:prstGeom>
          <a:noFill/>
        </p:spPr>
        <p:txBody>
          <a:bodyPr wrap="square">
            <a:spAutoFit/>
          </a:bodyPr>
          <a:lstStyle/>
          <a:p>
            <a:pPr algn="l" fontAlgn="base"/>
            <a:r>
              <a:rPr lang="en-US" b="1" i="0" dirty="0">
                <a:solidFill>
                  <a:srgbClr val="00608B"/>
                </a:solidFill>
                <a:effectLst/>
                <a:latin typeface="source sans pro" panose="020B0503030403020204" pitchFamily="34" charset="0"/>
              </a:rPr>
              <a:t>Mathematical operators</a:t>
            </a:r>
          </a:p>
        </p:txBody>
      </p:sp>
      <p:pic>
        <p:nvPicPr>
          <p:cNvPr id="50182" name="Picture 6" descr="Mathematical operators in Excel">
            <a:extLst>
              <a:ext uri="{FF2B5EF4-FFF2-40B4-BE49-F238E27FC236}">
                <a16:creationId xmlns:a16="http://schemas.microsoft.com/office/drawing/2014/main" id="{9D773B26-28A7-00C3-8CB9-EB11B77959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143" y="3574713"/>
            <a:ext cx="2352675" cy="24669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4AD082A-02CA-8B8A-A3C7-5F5B8E0BFE30}"/>
              </a:ext>
            </a:extLst>
          </p:cNvPr>
          <p:cNvSpPr txBox="1"/>
          <p:nvPr/>
        </p:nvSpPr>
        <p:spPr>
          <a:xfrm>
            <a:off x="2643822" y="3574713"/>
            <a:ext cx="3106737" cy="2308324"/>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Excel uses standard operators for formulas, such as a </a:t>
            </a:r>
            <a:r>
              <a:rPr lang="en-US" b="1" i="0" dirty="0">
                <a:solidFill>
                  <a:srgbClr val="4E4E4E"/>
                </a:solidFill>
                <a:effectLst/>
                <a:latin typeface="source sans pro" panose="020B0503030403020204" pitchFamily="34" charset="0"/>
              </a:rPr>
              <a:t>plus sign</a:t>
            </a:r>
            <a:r>
              <a:rPr lang="en-US" b="0" i="0" dirty="0">
                <a:solidFill>
                  <a:srgbClr val="4E4E4E"/>
                </a:solidFill>
                <a:effectLst/>
                <a:latin typeface="source sans pro" panose="020B0503030403020204" pitchFamily="34" charset="0"/>
              </a:rPr>
              <a:t> for addition (</a:t>
            </a:r>
            <a:r>
              <a:rPr lang="en-US" b="1" i="0" dirty="0">
                <a:solidFill>
                  <a:srgbClr val="4E4E4E"/>
                </a:solidFill>
                <a:effectLst/>
                <a:latin typeface="source sans pro" panose="020B0503030403020204" pitchFamily="34" charset="0"/>
              </a:rPr>
              <a:t>+</a:t>
            </a:r>
            <a:r>
              <a:rPr lang="en-US" b="0" i="0" dirty="0">
                <a:solidFill>
                  <a:srgbClr val="4E4E4E"/>
                </a:solidFill>
                <a:effectLst/>
                <a:latin typeface="source sans pro" panose="020B0503030403020204" pitchFamily="34" charset="0"/>
              </a:rPr>
              <a:t>), a </a:t>
            </a:r>
            <a:r>
              <a:rPr lang="en-US" b="1" i="0" dirty="0">
                <a:solidFill>
                  <a:srgbClr val="4E4E4E"/>
                </a:solidFill>
                <a:effectLst/>
                <a:latin typeface="source sans pro" panose="020B0503030403020204" pitchFamily="34" charset="0"/>
              </a:rPr>
              <a:t>minus sign</a:t>
            </a:r>
            <a:r>
              <a:rPr lang="en-US" b="0" i="0" dirty="0">
                <a:solidFill>
                  <a:srgbClr val="4E4E4E"/>
                </a:solidFill>
                <a:effectLst/>
                <a:latin typeface="source sans pro" panose="020B0503030403020204" pitchFamily="34" charset="0"/>
              </a:rPr>
              <a:t> for subtraction (</a:t>
            </a:r>
            <a:r>
              <a:rPr lang="en-US" b="1" i="0" dirty="0">
                <a:solidFill>
                  <a:srgbClr val="4E4E4E"/>
                </a:solidFill>
                <a:effectLst/>
                <a:latin typeface="source sans pro" panose="020B0503030403020204" pitchFamily="34" charset="0"/>
              </a:rPr>
              <a:t>-</a:t>
            </a:r>
            <a:r>
              <a:rPr lang="en-US" b="0" i="0" dirty="0">
                <a:solidFill>
                  <a:srgbClr val="4E4E4E"/>
                </a:solidFill>
                <a:effectLst/>
                <a:latin typeface="source sans pro" panose="020B0503030403020204" pitchFamily="34" charset="0"/>
              </a:rPr>
              <a:t>), an </a:t>
            </a:r>
            <a:r>
              <a:rPr lang="en-US" b="1" i="0" dirty="0">
                <a:solidFill>
                  <a:srgbClr val="4E4E4E"/>
                </a:solidFill>
                <a:effectLst/>
                <a:latin typeface="source sans pro" panose="020B0503030403020204" pitchFamily="34" charset="0"/>
              </a:rPr>
              <a:t>asterisk</a:t>
            </a:r>
            <a:r>
              <a:rPr lang="en-US" b="0" i="0" dirty="0">
                <a:solidFill>
                  <a:srgbClr val="4E4E4E"/>
                </a:solidFill>
                <a:effectLst/>
                <a:latin typeface="source sans pro" panose="020B0503030403020204" pitchFamily="34" charset="0"/>
              </a:rPr>
              <a:t> for multiplication (</a:t>
            </a:r>
            <a:r>
              <a:rPr lang="en-US" b="1" i="0" dirty="0">
                <a:solidFill>
                  <a:srgbClr val="4E4E4E"/>
                </a:solidFill>
                <a:effectLst/>
                <a:latin typeface="source sans pro" panose="020B0503030403020204" pitchFamily="34" charset="0"/>
              </a:rPr>
              <a:t>*</a:t>
            </a:r>
            <a:r>
              <a:rPr lang="en-US" b="0" i="0" dirty="0">
                <a:solidFill>
                  <a:srgbClr val="4E4E4E"/>
                </a:solidFill>
                <a:effectLst/>
                <a:latin typeface="source sans pro" panose="020B0503030403020204" pitchFamily="34" charset="0"/>
              </a:rPr>
              <a:t>), a </a:t>
            </a:r>
            <a:r>
              <a:rPr lang="en-US" b="1" i="0" dirty="0">
                <a:solidFill>
                  <a:srgbClr val="4E4E4E"/>
                </a:solidFill>
                <a:effectLst/>
                <a:latin typeface="source sans pro" panose="020B0503030403020204" pitchFamily="34" charset="0"/>
              </a:rPr>
              <a:t>forward slash</a:t>
            </a:r>
            <a:r>
              <a:rPr lang="en-US" b="0" i="0" dirty="0">
                <a:solidFill>
                  <a:srgbClr val="4E4E4E"/>
                </a:solidFill>
                <a:effectLst/>
                <a:latin typeface="source sans pro" panose="020B0503030403020204" pitchFamily="34" charset="0"/>
              </a:rPr>
              <a:t> for division (</a:t>
            </a:r>
            <a:r>
              <a:rPr lang="en-US" b="1" i="0" dirty="0">
                <a:solidFill>
                  <a:srgbClr val="4E4E4E"/>
                </a:solidFill>
                <a:effectLst/>
                <a:latin typeface="source sans pro" panose="020B0503030403020204" pitchFamily="34" charset="0"/>
              </a:rPr>
              <a:t>/</a:t>
            </a:r>
            <a:r>
              <a:rPr lang="en-US" b="0" i="0" dirty="0">
                <a:solidFill>
                  <a:srgbClr val="4E4E4E"/>
                </a:solidFill>
                <a:effectLst/>
                <a:latin typeface="source sans pro" panose="020B0503030403020204" pitchFamily="34" charset="0"/>
              </a:rPr>
              <a:t>), and a </a:t>
            </a:r>
            <a:r>
              <a:rPr lang="en-US" b="1" i="0" dirty="0">
                <a:solidFill>
                  <a:srgbClr val="4E4E4E"/>
                </a:solidFill>
                <a:effectLst/>
                <a:latin typeface="source sans pro" panose="020B0503030403020204" pitchFamily="34" charset="0"/>
              </a:rPr>
              <a:t>caret</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a:t>
            </a:r>
            <a:r>
              <a:rPr lang="en-US" b="0" i="0" dirty="0">
                <a:solidFill>
                  <a:srgbClr val="4E4E4E"/>
                </a:solidFill>
                <a:effectLst/>
                <a:latin typeface="source sans pro" panose="020B0503030403020204" pitchFamily="34" charset="0"/>
              </a:rPr>
              <a:t>) for exponents.</a:t>
            </a:r>
            <a:endParaRPr lang="en-US" dirty="0"/>
          </a:p>
        </p:txBody>
      </p:sp>
    </p:spTree>
    <p:extLst>
      <p:ext uri="{BB962C8B-B14F-4D97-AF65-F5344CB8AC3E}">
        <p14:creationId xmlns:p14="http://schemas.microsoft.com/office/powerpoint/2010/main" val="27634151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235261-5104-17AD-5500-56C4A4BCA4F1}"/>
              </a:ext>
            </a:extLst>
          </p:cNvPr>
          <p:cNvSpPr txBox="1"/>
          <p:nvPr/>
        </p:nvSpPr>
        <p:spPr>
          <a:xfrm>
            <a:off x="0" y="0"/>
            <a:ext cx="6096000" cy="400110"/>
          </a:xfrm>
          <a:prstGeom prst="rect">
            <a:avLst/>
          </a:prstGeom>
          <a:noFill/>
        </p:spPr>
        <p:txBody>
          <a:bodyPr wrap="square">
            <a:spAutoFit/>
          </a:bodyPr>
          <a:lstStyle/>
          <a:p>
            <a:pPr algn="l" fontAlgn="base"/>
            <a:r>
              <a:rPr lang="en-US" sz="2000" b="0" i="0">
                <a:solidFill>
                  <a:srgbClr val="00608B"/>
                </a:solidFill>
                <a:effectLst/>
                <a:latin typeface="source sans pro" panose="020B0503030403020204" pitchFamily="34" charset="0"/>
              </a:rPr>
              <a:t>Understanding cell references</a:t>
            </a:r>
            <a:endParaRPr lang="en-US" sz="2000" b="0" i="0" dirty="0">
              <a:solidFill>
                <a:srgbClr val="00608B"/>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74D468AD-5226-1132-4134-EB7005D8D1B7}"/>
              </a:ext>
            </a:extLst>
          </p:cNvPr>
          <p:cNvSpPr txBox="1"/>
          <p:nvPr/>
        </p:nvSpPr>
        <p:spPr>
          <a:xfrm>
            <a:off x="248920" y="400110"/>
            <a:ext cx="5684520" cy="2585323"/>
          </a:xfrm>
          <a:prstGeom prst="rect">
            <a:avLst/>
          </a:prstGeom>
          <a:noFill/>
        </p:spPr>
        <p:txBody>
          <a:bodyPr wrap="square">
            <a:spAutoFit/>
          </a:bodyPr>
          <a:lstStyle/>
          <a:p>
            <a:pPr algn="l" fontAlgn="base"/>
            <a:r>
              <a:rPr lang="en-US" b="0" i="0" dirty="0">
                <a:solidFill>
                  <a:srgbClr val="4E4E4E"/>
                </a:solidFill>
                <a:effectLst/>
                <a:latin typeface="source sans pro" panose="020B0503030403020204" pitchFamily="34" charset="0"/>
              </a:rPr>
              <a:t>While you can create simple formulas in Excel using numbers (for example, </a:t>
            </a:r>
            <a:r>
              <a:rPr lang="en-US" b="1" i="0" dirty="0">
                <a:solidFill>
                  <a:srgbClr val="4E4E4E"/>
                </a:solidFill>
                <a:effectLst/>
                <a:latin typeface="source sans pro" panose="020B0503030403020204" pitchFamily="34" charset="0"/>
              </a:rPr>
              <a:t>=2+2</a:t>
            </a:r>
            <a:r>
              <a:rPr lang="en-US" b="0" i="0" dirty="0">
                <a:solidFill>
                  <a:srgbClr val="4E4E4E"/>
                </a:solidFill>
                <a:effectLst/>
                <a:latin typeface="source sans pro" panose="020B0503030403020204" pitchFamily="34" charset="0"/>
              </a:rPr>
              <a:t> or </a:t>
            </a:r>
            <a:r>
              <a:rPr lang="en-US" b="1" i="0" dirty="0">
                <a:solidFill>
                  <a:srgbClr val="4E4E4E"/>
                </a:solidFill>
                <a:effectLst/>
                <a:latin typeface="source sans pro" panose="020B0503030403020204" pitchFamily="34" charset="0"/>
              </a:rPr>
              <a:t>=5*5</a:t>
            </a:r>
            <a:r>
              <a:rPr lang="en-US" b="0" i="0" dirty="0">
                <a:solidFill>
                  <a:srgbClr val="4E4E4E"/>
                </a:solidFill>
                <a:effectLst/>
                <a:latin typeface="source sans pro" panose="020B0503030403020204" pitchFamily="34" charset="0"/>
              </a:rPr>
              <a:t>), most of the time you will use </a:t>
            </a:r>
            <a:r>
              <a:rPr lang="en-US" b="1" i="0" dirty="0">
                <a:solidFill>
                  <a:srgbClr val="4E4E4E"/>
                </a:solidFill>
                <a:effectLst/>
                <a:latin typeface="source sans pro" panose="020B0503030403020204" pitchFamily="34" charset="0"/>
              </a:rPr>
              <a:t>cell addresses </a:t>
            </a:r>
            <a:r>
              <a:rPr lang="en-US" b="0" i="0" dirty="0">
                <a:solidFill>
                  <a:srgbClr val="4E4E4E"/>
                </a:solidFill>
                <a:effectLst/>
                <a:latin typeface="source sans pro" panose="020B0503030403020204" pitchFamily="34" charset="0"/>
              </a:rPr>
              <a:t>to create a formula. This is known as making a </a:t>
            </a:r>
            <a:r>
              <a:rPr lang="en-US" b="1" i="0" dirty="0">
                <a:solidFill>
                  <a:srgbClr val="4E4E4E"/>
                </a:solidFill>
                <a:effectLst/>
                <a:latin typeface="source sans pro" panose="020B0503030403020204" pitchFamily="34" charset="0"/>
              </a:rPr>
              <a:t>cell reference</a:t>
            </a:r>
            <a:r>
              <a:rPr lang="en-US" b="0" i="0" dirty="0">
                <a:solidFill>
                  <a:srgbClr val="4E4E4E"/>
                </a:solidFill>
                <a:effectLst/>
                <a:latin typeface="source sans pro" panose="020B0503030403020204" pitchFamily="34" charset="0"/>
              </a:rPr>
              <a:t>. Using cell references will ensure that your formulas are always accurate because you can change the value of referenced cells without having to rewrite the formula.</a:t>
            </a:r>
          </a:p>
          <a:p>
            <a:pPr algn="l" fontAlgn="base"/>
            <a:r>
              <a:rPr lang="en-US" b="0" i="0" dirty="0">
                <a:solidFill>
                  <a:srgbClr val="4E4E4E"/>
                </a:solidFill>
                <a:effectLst/>
                <a:latin typeface="source sans pro" panose="020B0503030403020204" pitchFamily="34" charset="0"/>
              </a:rPr>
              <a:t>In the formula below, cell A3 adds the values of cells A1 and A2 by making cell references:</a:t>
            </a:r>
          </a:p>
        </p:txBody>
      </p:sp>
      <p:pic>
        <p:nvPicPr>
          <p:cNvPr id="51202" name="Picture 2" descr="A formula in Excel using cell references">
            <a:extLst>
              <a:ext uri="{FF2B5EF4-FFF2-40B4-BE49-F238E27FC236}">
                <a16:creationId xmlns:a16="http://schemas.microsoft.com/office/drawing/2014/main" id="{DD6F7B31-7765-471E-F913-930D97A51C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5400" y="2899099"/>
            <a:ext cx="1504950" cy="10572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48B5CB5-4C9D-B0AE-D378-D18922FAEDC4}"/>
              </a:ext>
            </a:extLst>
          </p:cNvPr>
          <p:cNvSpPr txBox="1"/>
          <p:nvPr/>
        </p:nvSpPr>
        <p:spPr>
          <a:xfrm>
            <a:off x="248920" y="2985433"/>
            <a:ext cx="6126480" cy="646331"/>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When you press Enter, the formula calculates and displays the answer in cell A3:</a:t>
            </a:r>
            <a:endParaRPr lang="en-US" dirty="0"/>
          </a:p>
        </p:txBody>
      </p:sp>
      <p:pic>
        <p:nvPicPr>
          <p:cNvPr id="51204" name="Picture 4" descr="The formula automatically calculates the result.">
            <a:extLst>
              <a:ext uri="{FF2B5EF4-FFF2-40B4-BE49-F238E27FC236}">
                <a16:creationId xmlns:a16="http://schemas.microsoft.com/office/drawing/2014/main" id="{740C7456-915C-23C4-CCC4-E65372F421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2005" y="2899099"/>
            <a:ext cx="1504950" cy="1057275"/>
          </a:xfrm>
          <a:prstGeom prst="rect">
            <a:avLst/>
          </a:prstGeom>
          <a:noFill/>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C45D20A2-980F-A582-1087-3D1D4F8F6804}"/>
              </a:ext>
            </a:extLst>
          </p:cNvPr>
          <p:cNvSpPr/>
          <p:nvPr/>
        </p:nvSpPr>
        <p:spPr>
          <a:xfrm>
            <a:off x="7881134" y="3215677"/>
            <a:ext cx="540871" cy="424117"/>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0FD8820-3C64-C1FD-D020-525947D766B4}"/>
              </a:ext>
            </a:extLst>
          </p:cNvPr>
          <p:cNvSpPr txBox="1"/>
          <p:nvPr/>
        </p:nvSpPr>
        <p:spPr>
          <a:xfrm>
            <a:off x="248920" y="3650388"/>
            <a:ext cx="6126480" cy="646331"/>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If the values in the referenced cells change, the formula automatically recalculates:</a:t>
            </a:r>
            <a:endParaRPr lang="en-US" dirty="0"/>
          </a:p>
        </p:txBody>
      </p:sp>
      <p:pic>
        <p:nvPicPr>
          <p:cNvPr id="51206" name="Picture 6" descr="The formula automatically updates if one of the referenced cells changes.">
            <a:extLst>
              <a:ext uri="{FF2B5EF4-FFF2-40B4-BE49-F238E27FC236}">
                <a16:creationId xmlns:a16="http://schemas.microsoft.com/office/drawing/2014/main" id="{5F6CA522-B07E-45CB-9954-E9FD5C4331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7826" y="2899097"/>
            <a:ext cx="1504950" cy="10572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1ABF735-82AE-4DC0-E480-F83BF834AC09}"/>
              </a:ext>
            </a:extLst>
          </p:cNvPr>
          <p:cNvSpPr txBox="1"/>
          <p:nvPr/>
        </p:nvSpPr>
        <p:spPr>
          <a:xfrm>
            <a:off x="27940" y="4263582"/>
            <a:ext cx="6126480" cy="369332"/>
          </a:xfrm>
          <a:prstGeom prst="rect">
            <a:avLst/>
          </a:prstGeom>
          <a:noFill/>
        </p:spPr>
        <p:txBody>
          <a:bodyPr wrap="square">
            <a:spAutoFit/>
          </a:bodyPr>
          <a:lstStyle/>
          <a:p>
            <a:pPr marL="285750" indent="-285750" algn="l" fontAlgn="base">
              <a:buFont typeface="Wingdings" panose="05000000000000000000" pitchFamily="2" charset="2"/>
              <a:buChar char="v"/>
            </a:pPr>
            <a:r>
              <a:rPr lang="en-US" b="1" i="0" dirty="0">
                <a:solidFill>
                  <a:srgbClr val="00608B"/>
                </a:solidFill>
                <a:effectLst/>
                <a:latin typeface="source sans pro" panose="020B0503030403020204" pitchFamily="34" charset="0"/>
              </a:rPr>
              <a:t>To create a formula:</a:t>
            </a:r>
          </a:p>
        </p:txBody>
      </p:sp>
      <p:sp>
        <p:nvSpPr>
          <p:cNvPr id="13" name="TextBox 12">
            <a:extLst>
              <a:ext uri="{FF2B5EF4-FFF2-40B4-BE49-F238E27FC236}">
                <a16:creationId xmlns:a16="http://schemas.microsoft.com/office/drawing/2014/main" id="{3F67390C-E452-AC6C-F636-47529683195F}"/>
              </a:ext>
            </a:extLst>
          </p:cNvPr>
          <p:cNvSpPr txBox="1"/>
          <p:nvPr/>
        </p:nvSpPr>
        <p:spPr>
          <a:xfrm>
            <a:off x="315595" y="4696362"/>
            <a:ext cx="6126480" cy="1200329"/>
          </a:xfrm>
          <a:prstGeom prst="rect">
            <a:avLst/>
          </a:prstGeom>
          <a:noFill/>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cell</a:t>
            </a:r>
            <a:r>
              <a:rPr lang="en-US" b="0" i="0" dirty="0">
                <a:solidFill>
                  <a:srgbClr val="4E4E4E"/>
                </a:solidFill>
                <a:effectLst/>
                <a:latin typeface="Source Sans Pro" panose="020B0503030403020204" pitchFamily="34" charset="0"/>
              </a:rPr>
              <a:t> that will contain the formula. In our example, we'll select cell </a:t>
            </a:r>
            <a:r>
              <a:rPr lang="en-US" b="1" i="0" dirty="0">
                <a:solidFill>
                  <a:srgbClr val="4E4E4E"/>
                </a:solidFill>
                <a:effectLst/>
                <a:latin typeface="Source Sans Pro" panose="020B0503030403020204" pitchFamily="34" charset="0"/>
              </a:rPr>
              <a:t>D12</a:t>
            </a:r>
            <a:r>
              <a:rPr lang="en-US" b="0" i="0" dirty="0">
                <a:solidFill>
                  <a:srgbClr val="4E4E4E"/>
                </a:solidFill>
                <a:effectLst/>
                <a:latin typeface="Source Sans Pro" panose="020B0503030403020204" pitchFamily="34" charset="0"/>
              </a:rPr>
              <a:t>.</a:t>
            </a:r>
            <a:endParaRPr lang="ar-EG" b="0" i="0" dirty="0">
              <a:solidFill>
                <a:srgbClr val="4E4E4E"/>
              </a:solidFill>
              <a:effectLst/>
              <a:latin typeface="Source Sans Pro" panose="020B0503030403020204" pitchFamily="34" charset="0"/>
            </a:endParaRPr>
          </a:p>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Type the </a:t>
            </a:r>
            <a:r>
              <a:rPr lang="en-US" b="1" i="0" dirty="0">
                <a:solidFill>
                  <a:srgbClr val="4E4E4E"/>
                </a:solidFill>
                <a:effectLst/>
                <a:latin typeface="Source Sans Pro" panose="020B0503030403020204" pitchFamily="34" charset="0"/>
              </a:rPr>
              <a:t>equals sign (=)</a:t>
            </a:r>
            <a:r>
              <a:rPr lang="en-US" b="0" i="0" dirty="0">
                <a:solidFill>
                  <a:srgbClr val="4E4E4E"/>
                </a:solidFill>
                <a:effectLst/>
                <a:latin typeface="Source Sans Pro" panose="020B0503030403020204" pitchFamily="34" charset="0"/>
              </a:rPr>
              <a:t>. Notice how it appears in both the </a:t>
            </a:r>
            <a:r>
              <a:rPr lang="en-US" b="1" i="0" dirty="0">
                <a:solidFill>
                  <a:srgbClr val="4E4E4E"/>
                </a:solidFill>
                <a:effectLst/>
                <a:latin typeface="Source Sans Pro" panose="020B0503030403020204" pitchFamily="34" charset="0"/>
              </a:rPr>
              <a:t>cell</a:t>
            </a:r>
            <a:r>
              <a:rPr lang="en-US" b="0" i="0" dirty="0">
                <a:solidFill>
                  <a:srgbClr val="4E4E4E"/>
                </a:solidFill>
                <a:effectLst/>
                <a:latin typeface="Source Sans Pro" panose="020B0503030403020204" pitchFamily="34" charset="0"/>
              </a:rPr>
              <a:t> and the </a:t>
            </a:r>
            <a:r>
              <a:rPr lang="en-US" b="1" i="0" dirty="0">
                <a:solidFill>
                  <a:srgbClr val="4E4E4E"/>
                </a:solidFill>
                <a:effectLst/>
                <a:latin typeface="Source Sans Pro" panose="020B0503030403020204" pitchFamily="34" charset="0"/>
              </a:rPr>
              <a:t>formula</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bar</a:t>
            </a:r>
            <a:r>
              <a:rPr lang="en-US" b="0" i="0" dirty="0">
                <a:solidFill>
                  <a:srgbClr val="4E4E4E"/>
                </a:solidFill>
                <a:effectLst/>
                <a:latin typeface="Source Sans Pro" panose="020B0503030403020204" pitchFamily="34" charset="0"/>
              </a:rPr>
              <a:t>.</a:t>
            </a:r>
            <a:endParaRPr lang="en-US" dirty="0"/>
          </a:p>
        </p:txBody>
      </p:sp>
      <p:pic>
        <p:nvPicPr>
          <p:cNvPr id="51208" name="Picture 8" descr="Selecting cells">
            <a:extLst>
              <a:ext uri="{FF2B5EF4-FFF2-40B4-BE49-F238E27FC236}">
                <a16:creationId xmlns:a16="http://schemas.microsoft.com/office/drawing/2014/main" id="{82EE0F88-DF4E-3499-E91D-5B58DC7FE1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8562" y="4319773"/>
            <a:ext cx="2591384" cy="1953505"/>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Right 13">
            <a:extLst>
              <a:ext uri="{FF2B5EF4-FFF2-40B4-BE49-F238E27FC236}">
                <a16:creationId xmlns:a16="http://schemas.microsoft.com/office/drawing/2014/main" id="{32044EB0-9320-9720-7DF0-1507F0825562}"/>
              </a:ext>
            </a:extLst>
          </p:cNvPr>
          <p:cNvSpPr/>
          <p:nvPr/>
        </p:nvSpPr>
        <p:spPr>
          <a:xfrm>
            <a:off x="9926955" y="3215677"/>
            <a:ext cx="540871" cy="424117"/>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10" name="Picture 10" descr="Starting the formula with an equals sign">
            <a:extLst>
              <a:ext uri="{FF2B5EF4-FFF2-40B4-BE49-F238E27FC236}">
                <a16:creationId xmlns:a16="http://schemas.microsoft.com/office/drawing/2014/main" id="{DA5E4788-201C-6BBE-61E9-0E68AA0296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84925" y="4319773"/>
            <a:ext cx="2591480" cy="1953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020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3BC0B5-C53F-5BAA-0C04-11AD02CD5F38}"/>
              </a:ext>
            </a:extLst>
          </p:cNvPr>
          <p:cNvSpPr txBox="1"/>
          <p:nvPr/>
        </p:nvSpPr>
        <p:spPr>
          <a:xfrm>
            <a:off x="132715" y="195482"/>
            <a:ext cx="5180965" cy="4247317"/>
          </a:xfrm>
          <a:prstGeom prst="rect">
            <a:avLst/>
          </a:prstGeom>
          <a:noFill/>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Type the </a:t>
            </a:r>
            <a:r>
              <a:rPr lang="en-US" b="1" i="0" dirty="0">
                <a:solidFill>
                  <a:srgbClr val="4E4E4E"/>
                </a:solidFill>
                <a:effectLst/>
                <a:latin typeface="Source Sans Pro" panose="020B0503030403020204" pitchFamily="34" charset="0"/>
              </a:rPr>
              <a:t>cell address</a:t>
            </a:r>
            <a:r>
              <a:rPr lang="en-US" b="0" i="0" dirty="0">
                <a:solidFill>
                  <a:srgbClr val="4E4E4E"/>
                </a:solidFill>
                <a:effectLst/>
                <a:latin typeface="Source Sans Pro" panose="020B0503030403020204" pitchFamily="34" charset="0"/>
              </a:rPr>
              <a:t> of the cell you want to reference first in the formula: cell </a:t>
            </a:r>
            <a:r>
              <a:rPr lang="en-US" b="1" i="0" dirty="0">
                <a:solidFill>
                  <a:srgbClr val="4E4E4E"/>
                </a:solidFill>
                <a:effectLst/>
                <a:latin typeface="Source Sans Pro" panose="020B0503030403020204" pitchFamily="34" charset="0"/>
              </a:rPr>
              <a:t>D10</a:t>
            </a:r>
            <a:r>
              <a:rPr lang="en-US" b="0" i="0" dirty="0">
                <a:solidFill>
                  <a:srgbClr val="4E4E4E"/>
                </a:solidFill>
                <a:effectLst/>
                <a:latin typeface="Source Sans Pro" panose="020B0503030403020204" pitchFamily="34" charset="0"/>
              </a:rPr>
              <a:t> in our example. A </a:t>
            </a:r>
            <a:r>
              <a:rPr lang="en-US" b="1" i="0" dirty="0">
                <a:solidFill>
                  <a:srgbClr val="4E4E4E"/>
                </a:solidFill>
                <a:effectLst/>
                <a:latin typeface="Source Sans Pro" panose="020B0503030403020204" pitchFamily="34" charset="0"/>
              </a:rPr>
              <a:t>blue border</a:t>
            </a:r>
            <a:r>
              <a:rPr lang="en-US" b="0" i="0" dirty="0">
                <a:solidFill>
                  <a:srgbClr val="4E4E4E"/>
                </a:solidFill>
                <a:effectLst/>
                <a:latin typeface="Source Sans Pro" panose="020B0503030403020204" pitchFamily="34" charset="0"/>
              </a:rPr>
              <a:t> will appear around the referenced cell.</a:t>
            </a:r>
            <a:endParaRPr lang="en-US" b="0" i="0" dirty="0">
              <a:solidFill>
                <a:srgbClr val="4E4E4E"/>
              </a:solidFill>
              <a:effectLst/>
              <a:latin typeface="inherit"/>
            </a:endParaRPr>
          </a:p>
          <a:p>
            <a:pPr marL="285750" indent="-285750" algn="l" fontAlgn="base">
              <a:buFont typeface="Wingdings" panose="05000000000000000000" pitchFamily="2" charset="2"/>
              <a:buChar char="q"/>
            </a:pPr>
            <a:r>
              <a:rPr lang="en-US" b="0" i="0" dirty="0">
                <a:solidFill>
                  <a:srgbClr val="4E4E4E"/>
                </a:solidFill>
                <a:effectLst/>
                <a:latin typeface="inherit"/>
              </a:rPr>
              <a:t>Type the </a:t>
            </a:r>
            <a:r>
              <a:rPr lang="en-US" b="1" i="0" dirty="0">
                <a:solidFill>
                  <a:srgbClr val="4E4E4E"/>
                </a:solidFill>
                <a:effectLst/>
                <a:latin typeface="inherit"/>
              </a:rPr>
              <a:t>mathematical operator</a:t>
            </a:r>
            <a:r>
              <a:rPr lang="en-US" b="0" i="0" dirty="0">
                <a:solidFill>
                  <a:srgbClr val="4E4E4E"/>
                </a:solidFill>
                <a:effectLst/>
                <a:latin typeface="inherit"/>
              </a:rPr>
              <a:t> you want to use. In our example, we'll type the </a:t>
            </a:r>
            <a:r>
              <a:rPr lang="en-US" b="1" i="0" dirty="0">
                <a:solidFill>
                  <a:srgbClr val="4E4E4E"/>
                </a:solidFill>
                <a:effectLst/>
                <a:latin typeface="inherit"/>
              </a:rPr>
              <a:t>addition sign </a:t>
            </a:r>
            <a:r>
              <a:rPr lang="en-US" b="0" i="0" dirty="0">
                <a:solidFill>
                  <a:srgbClr val="4E4E4E"/>
                </a:solidFill>
                <a:effectLst/>
                <a:latin typeface="inherit"/>
              </a:rPr>
              <a:t>(</a:t>
            </a:r>
            <a:r>
              <a:rPr lang="en-US" b="1" i="0" dirty="0">
                <a:solidFill>
                  <a:srgbClr val="4E4E4E"/>
                </a:solidFill>
                <a:effectLst/>
                <a:latin typeface="inherit"/>
              </a:rPr>
              <a:t>+</a:t>
            </a:r>
            <a:r>
              <a:rPr lang="en-US" b="0" i="0" dirty="0">
                <a:solidFill>
                  <a:srgbClr val="4E4E4E"/>
                </a:solidFill>
                <a:effectLst/>
                <a:latin typeface="inherit"/>
              </a:rPr>
              <a:t>).</a:t>
            </a:r>
          </a:p>
          <a:p>
            <a:pPr marL="285750" indent="-285750" algn="l" fontAlgn="base">
              <a:buFont typeface="Wingdings" panose="05000000000000000000" pitchFamily="2" charset="2"/>
              <a:buChar char="q"/>
            </a:pPr>
            <a:r>
              <a:rPr lang="en-US" b="0" i="0" dirty="0">
                <a:solidFill>
                  <a:srgbClr val="4E4E4E"/>
                </a:solidFill>
                <a:effectLst/>
                <a:latin typeface="inherit"/>
              </a:rPr>
              <a:t>Type the </a:t>
            </a:r>
            <a:r>
              <a:rPr lang="en-US" b="1" i="0" dirty="0">
                <a:solidFill>
                  <a:srgbClr val="4E4E4E"/>
                </a:solidFill>
                <a:effectLst/>
                <a:latin typeface="inherit"/>
              </a:rPr>
              <a:t>cell address</a:t>
            </a:r>
            <a:r>
              <a:rPr lang="en-US" b="0" i="0" dirty="0">
                <a:solidFill>
                  <a:srgbClr val="4E4E4E"/>
                </a:solidFill>
                <a:effectLst/>
                <a:latin typeface="inherit"/>
              </a:rPr>
              <a:t> of the cell you want to reference second in the formula: cell </a:t>
            </a:r>
            <a:r>
              <a:rPr lang="en-US" b="1" i="0" dirty="0">
                <a:solidFill>
                  <a:srgbClr val="4E4E4E"/>
                </a:solidFill>
                <a:effectLst/>
                <a:latin typeface="inherit"/>
              </a:rPr>
              <a:t>D11</a:t>
            </a:r>
            <a:r>
              <a:rPr lang="en-US" b="0" i="0" dirty="0">
                <a:solidFill>
                  <a:srgbClr val="4E4E4E"/>
                </a:solidFill>
                <a:effectLst/>
                <a:latin typeface="inherit"/>
              </a:rPr>
              <a:t> in our example. A </a:t>
            </a:r>
            <a:r>
              <a:rPr lang="en-US" b="1" i="0" dirty="0">
                <a:solidFill>
                  <a:srgbClr val="4E4E4E"/>
                </a:solidFill>
                <a:effectLst/>
                <a:latin typeface="inherit"/>
              </a:rPr>
              <a:t>red border</a:t>
            </a:r>
            <a:r>
              <a:rPr lang="en-US" b="0" i="0" dirty="0">
                <a:solidFill>
                  <a:srgbClr val="4E4E4E"/>
                </a:solidFill>
                <a:effectLst/>
                <a:latin typeface="inherit"/>
              </a:rPr>
              <a:t> will appear around the referenced cell.</a:t>
            </a:r>
            <a:endParaRPr lang="ar-EG" b="0" i="0" dirty="0">
              <a:solidFill>
                <a:srgbClr val="4E4E4E"/>
              </a:solidFill>
              <a:effectLst/>
              <a:latin typeface="inherit"/>
            </a:endParaRPr>
          </a:p>
          <a:p>
            <a:pPr marL="285750" indent="-285750" algn="l" fontAlgn="base">
              <a:buFont typeface="Wingdings" panose="05000000000000000000" pitchFamily="2" charset="2"/>
              <a:buChar char="q"/>
            </a:pPr>
            <a:r>
              <a:rPr lang="en-US" b="0" i="0" dirty="0">
                <a:solidFill>
                  <a:srgbClr val="4E4E4E"/>
                </a:solidFill>
                <a:effectLst/>
                <a:latin typeface="Source Sans Pro" panose="020B0503030403020204" pitchFamily="34" charset="0"/>
              </a:rPr>
              <a:t>Press </a:t>
            </a:r>
            <a:r>
              <a:rPr lang="en-US" b="1" i="0" dirty="0">
                <a:solidFill>
                  <a:srgbClr val="4E4E4E"/>
                </a:solidFill>
                <a:effectLst/>
                <a:latin typeface="Source Sans Pro" panose="020B0503030403020204" pitchFamily="34" charset="0"/>
              </a:rPr>
              <a:t>Enter </a:t>
            </a:r>
            <a:r>
              <a:rPr lang="en-US" b="0" i="0" dirty="0">
                <a:solidFill>
                  <a:srgbClr val="4E4E4E"/>
                </a:solidFill>
                <a:effectLst/>
                <a:latin typeface="Source Sans Pro" panose="020B0503030403020204" pitchFamily="34" charset="0"/>
              </a:rPr>
              <a:t>on your keyboard. The formula will be </a:t>
            </a:r>
            <a:r>
              <a:rPr lang="en-US" b="1" i="0" dirty="0">
                <a:solidFill>
                  <a:srgbClr val="4E4E4E"/>
                </a:solidFill>
                <a:effectLst/>
                <a:latin typeface="Source Sans Pro" panose="020B0503030403020204" pitchFamily="34" charset="0"/>
              </a:rPr>
              <a:t>calculated</a:t>
            </a:r>
            <a:r>
              <a:rPr lang="en-US" b="0" i="0" dirty="0">
                <a:solidFill>
                  <a:srgbClr val="4E4E4E"/>
                </a:solidFill>
                <a:effectLst/>
                <a:latin typeface="Source Sans Pro" panose="020B0503030403020204" pitchFamily="34" charset="0"/>
              </a:rPr>
              <a:t>, and the </a:t>
            </a:r>
            <a:r>
              <a:rPr lang="en-US" b="1" i="0" dirty="0">
                <a:solidFill>
                  <a:srgbClr val="4E4E4E"/>
                </a:solidFill>
                <a:effectLst/>
                <a:latin typeface="Source Sans Pro" panose="020B0503030403020204" pitchFamily="34" charset="0"/>
              </a:rPr>
              <a:t>value</a:t>
            </a:r>
            <a:r>
              <a:rPr lang="en-US" b="0" i="0" dirty="0">
                <a:solidFill>
                  <a:srgbClr val="4E4E4E"/>
                </a:solidFill>
                <a:effectLst/>
                <a:latin typeface="Source Sans Pro" panose="020B0503030403020204" pitchFamily="34" charset="0"/>
              </a:rPr>
              <a:t> will be displayed in the cell. If you select the cell again, notice that the cell displays the result, while the formula bar displays the formula.</a:t>
            </a:r>
            <a:endParaRPr lang="en-US" b="0" i="0" dirty="0">
              <a:solidFill>
                <a:srgbClr val="4E4E4E"/>
              </a:solidFill>
              <a:effectLst/>
              <a:latin typeface="inherit"/>
            </a:endParaRPr>
          </a:p>
        </p:txBody>
      </p:sp>
      <p:pic>
        <p:nvPicPr>
          <p:cNvPr id="52226" name="Picture 2" descr="Entering the cell reference for D10">
            <a:extLst>
              <a:ext uri="{FF2B5EF4-FFF2-40B4-BE49-F238E27FC236}">
                <a16:creationId xmlns:a16="http://schemas.microsoft.com/office/drawing/2014/main" id="{B9BFB888-9D54-C15A-C93A-30B968823A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3680" y="0"/>
            <a:ext cx="3022761" cy="2278697"/>
          </a:xfrm>
          <a:prstGeom prst="rect">
            <a:avLst/>
          </a:prstGeom>
          <a:noFill/>
          <a:extLst>
            <a:ext uri="{909E8E84-426E-40DD-AFC4-6F175D3DCCD1}">
              <a14:hiddenFill xmlns:a14="http://schemas.microsoft.com/office/drawing/2010/main">
                <a:solidFill>
                  <a:srgbClr val="FFFFFF"/>
                </a:solidFill>
              </a14:hiddenFill>
            </a:ext>
          </a:extLst>
        </p:spPr>
      </p:pic>
      <p:pic>
        <p:nvPicPr>
          <p:cNvPr id="52228" name="Picture 4" descr="Entering the addition operator and the reference for cell D11">
            <a:extLst>
              <a:ext uri="{FF2B5EF4-FFF2-40B4-BE49-F238E27FC236}">
                <a16:creationId xmlns:a16="http://schemas.microsoft.com/office/drawing/2014/main" id="{42FB55A5-C497-7F33-5ED7-2D8EE426D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9140" y="2289651"/>
            <a:ext cx="3022761" cy="2278697"/>
          </a:xfrm>
          <a:prstGeom prst="rect">
            <a:avLst/>
          </a:prstGeom>
          <a:noFill/>
          <a:extLst>
            <a:ext uri="{909E8E84-426E-40DD-AFC4-6F175D3DCCD1}">
              <a14:hiddenFill xmlns:a14="http://schemas.microsoft.com/office/drawing/2010/main">
                <a:solidFill>
                  <a:srgbClr val="FFFFFF"/>
                </a:solidFill>
              </a14:hiddenFill>
            </a:ext>
          </a:extLst>
        </p:spPr>
      </p:pic>
      <p:pic>
        <p:nvPicPr>
          <p:cNvPr id="52230" name="Picture 6" descr="Press enter to complete the formula and display the result">
            <a:extLst>
              <a:ext uri="{FF2B5EF4-FFF2-40B4-BE49-F238E27FC236}">
                <a16:creationId xmlns:a16="http://schemas.microsoft.com/office/drawing/2014/main" id="{C810275D-627E-2F71-6D57-4CB5E4EEF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9239" y="4579303"/>
            <a:ext cx="3022761" cy="2278697"/>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or: Curved 3">
            <a:extLst>
              <a:ext uri="{FF2B5EF4-FFF2-40B4-BE49-F238E27FC236}">
                <a16:creationId xmlns:a16="http://schemas.microsoft.com/office/drawing/2014/main" id="{79C450B0-797D-7A38-FB3D-E767FFFB0E1A}"/>
              </a:ext>
            </a:extLst>
          </p:cNvPr>
          <p:cNvCxnSpPr/>
          <p:nvPr/>
        </p:nvCxnSpPr>
        <p:spPr>
          <a:xfrm rot="16200000" flipH="1">
            <a:off x="5933439" y="2441258"/>
            <a:ext cx="1338263" cy="101314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Connector: Curved 4">
            <a:extLst>
              <a:ext uri="{FF2B5EF4-FFF2-40B4-BE49-F238E27FC236}">
                <a16:creationId xmlns:a16="http://schemas.microsoft.com/office/drawing/2014/main" id="{9CF49474-357E-7E5C-75FF-574E7E87B9C8}"/>
              </a:ext>
            </a:extLst>
          </p:cNvPr>
          <p:cNvCxnSpPr/>
          <p:nvPr/>
        </p:nvCxnSpPr>
        <p:spPr>
          <a:xfrm rot="16200000" flipH="1">
            <a:off x="7993537" y="4730910"/>
            <a:ext cx="1338263" cy="101314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1441C9F-9121-7D64-992D-93C00C6926DA}"/>
              </a:ext>
            </a:extLst>
          </p:cNvPr>
          <p:cNvSpPr txBox="1"/>
          <p:nvPr/>
        </p:nvSpPr>
        <p:spPr>
          <a:xfrm>
            <a:off x="987902" y="4979987"/>
            <a:ext cx="6459377" cy="1200329"/>
          </a:xfrm>
          <a:prstGeom prst="rect">
            <a:avLst/>
          </a:prstGeom>
          <a:noFill/>
          <a:ln>
            <a:solidFill>
              <a:srgbClr val="00608B"/>
            </a:solidFill>
          </a:ln>
        </p:spPr>
        <p:txBody>
          <a:bodyPr wrap="square">
            <a:spAutoFit/>
          </a:bodyPr>
          <a:lstStyle/>
          <a:p>
            <a:r>
              <a:rPr lang="en-US" b="0" i="0" dirty="0">
                <a:solidFill>
                  <a:srgbClr val="4E4E4E"/>
                </a:solidFill>
                <a:effectLst/>
                <a:latin typeface="source sans pro" panose="020B0503030403020204" pitchFamily="34" charset="0"/>
              </a:rPr>
              <a:t>If the result of a formula is too large to be displayed in a cell, it may appear as </a:t>
            </a:r>
            <a:r>
              <a:rPr lang="en-US" b="1" i="0" dirty="0">
                <a:solidFill>
                  <a:srgbClr val="4E4E4E"/>
                </a:solidFill>
                <a:effectLst/>
                <a:latin typeface="source sans pro" panose="020B0503030403020204" pitchFamily="34" charset="0"/>
              </a:rPr>
              <a:t>pound signs</a:t>
            </a:r>
            <a:r>
              <a:rPr lang="en-US" b="0" i="0" dirty="0">
                <a:solidFill>
                  <a:srgbClr val="4E4E4E"/>
                </a:solidFill>
                <a:effectLst/>
                <a:latin typeface="source sans pro" panose="020B0503030403020204" pitchFamily="34" charset="0"/>
              </a:rPr>
              <a:t> (#######) instead of a value. This means the column is not wide enough to display the cell content. Simply </a:t>
            </a:r>
            <a:r>
              <a:rPr lang="en-US" b="1" i="0" dirty="0">
                <a:solidFill>
                  <a:srgbClr val="4E4E4E"/>
                </a:solidFill>
                <a:effectLst/>
                <a:latin typeface="source sans pro" panose="020B0503030403020204" pitchFamily="34" charset="0"/>
              </a:rPr>
              <a:t>increase the column width</a:t>
            </a:r>
            <a:r>
              <a:rPr lang="en-US" b="0" i="0" dirty="0">
                <a:solidFill>
                  <a:srgbClr val="4E4E4E"/>
                </a:solidFill>
                <a:effectLst/>
                <a:latin typeface="source sans pro" panose="020B0503030403020204" pitchFamily="34" charset="0"/>
              </a:rPr>
              <a:t> to show the cell content.</a:t>
            </a:r>
            <a:endParaRPr lang="en-US" dirty="0"/>
          </a:p>
        </p:txBody>
      </p:sp>
    </p:spTree>
    <p:extLst>
      <p:ext uri="{BB962C8B-B14F-4D97-AF65-F5344CB8AC3E}">
        <p14:creationId xmlns:p14="http://schemas.microsoft.com/office/powerpoint/2010/main" val="4182089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90EE9A-2FF7-169F-210E-9DC9D7BE1BDC}"/>
              </a:ext>
            </a:extLst>
          </p:cNvPr>
          <p:cNvSpPr txBox="1"/>
          <p:nvPr/>
        </p:nvSpPr>
        <p:spPr>
          <a:xfrm>
            <a:off x="0" y="0"/>
            <a:ext cx="6126480" cy="369332"/>
          </a:xfrm>
          <a:prstGeom prst="rect">
            <a:avLst/>
          </a:prstGeom>
          <a:noFill/>
        </p:spPr>
        <p:txBody>
          <a:bodyPr wrap="square">
            <a:spAutoFit/>
          </a:bodyPr>
          <a:lstStyle/>
          <a:p>
            <a:pPr marL="285750" indent="-285750" algn="l" fontAlgn="base">
              <a:buFont typeface="Wingdings" panose="05000000000000000000" pitchFamily="2" charset="2"/>
              <a:buChar char="v"/>
            </a:pPr>
            <a:r>
              <a:rPr lang="en-US" b="1" i="0" dirty="0">
                <a:solidFill>
                  <a:srgbClr val="00608B"/>
                </a:solidFill>
                <a:effectLst/>
                <a:latin typeface="source sans pro" panose="020B0503030403020204" pitchFamily="34" charset="0"/>
              </a:rPr>
              <a:t>Modifying values with cell references</a:t>
            </a:r>
          </a:p>
        </p:txBody>
      </p:sp>
      <p:sp>
        <p:nvSpPr>
          <p:cNvPr id="4" name="TextBox 3">
            <a:extLst>
              <a:ext uri="{FF2B5EF4-FFF2-40B4-BE49-F238E27FC236}">
                <a16:creationId xmlns:a16="http://schemas.microsoft.com/office/drawing/2014/main" id="{F4CCAEA5-E6E8-A378-D5E3-F327B0DE3716}"/>
              </a:ext>
            </a:extLst>
          </p:cNvPr>
          <p:cNvSpPr txBox="1"/>
          <p:nvPr/>
        </p:nvSpPr>
        <p:spPr>
          <a:xfrm>
            <a:off x="264160" y="369332"/>
            <a:ext cx="5323840" cy="1754326"/>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The true advantage of cell references is that they allow you to </a:t>
            </a:r>
            <a:r>
              <a:rPr lang="en-US" b="1" i="0" dirty="0">
                <a:solidFill>
                  <a:srgbClr val="4E4E4E"/>
                </a:solidFill>
                <a:effectLst/>
                <a:latin typeface="source sans pro" panose="020B0503030403020204" pitchFamily="34" charset="0"/>
              </a:rPr>
              <a:t>update</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data</a:t>
            </a:r>
            <a:r>
              <a:rPr lang="en-US" b="0" i="0" dirty="0">
                <a:solidFill>
                  <a:srgbClr val="4E4E4E"/>
                </a:solidFill>
                <a:effectLst/>
                <a:latin typeface="source sans pro" panose="020B0503030403020204" pitchFamily="34" charset="0"/>
              </a:rPr>
              <a:t> in your worksheet without having to rewrite formulas. In the example below, we've modified the value of cell D10 from $1,200 to $1,800. The formula in D12 will automatically recalculate and display the new value in cell D12.</a:t>
            </a:r>
            <a:endParaRPr lang="en-US" dirty="0"/>
          </a:p>
        </p:txBody>
      </p:sp>
      <p:pic>
        <p:nvPicPr>
          <p:cNvPr id="53250" name="Picture 2" descr="The formula automatically recalculates if a referenced cell is modified.">
            <a:extLst>
              <a:ext uri="{FF2B5EF4-FFF2-40B4-BE49-F238E27FC236}">
                <a16:creationId xmlns:a16="http://schemas.microsoft.com/office/drawing/2014/main" id="{2CC75AF6-088E-4C32-F6DC-FA337153D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8753" y="570220"/>
            <a:ext cx="3076575" cy="13525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DE2ACF1-BFA5-168F-3EED-712BF31F24F8}"/>
              </a:ext>
            </a:extLst>
          </p:cNvPr>
          <p:cNvSpPr txBox="1"/>
          <p:nvPr/>
        </p:nvSpPr>
        <p:spPr>
          <a:xfrm>
            <a:off x="-30480" y="2123658"/>
            <a:ext cx="6126480" cy="369332"/>
          </a:xfrm>
          <a:prstGeom prst="rect">
            <a:avLst/>
          </a:prstGeom>
          <a:noFill/>
        </p:spPr>
        <p:txBody>
          <a:bodyPr wrap="square">
            <a:spAutoFit/>
          </a:bodyPr>
          <a:lstStyle/>
          <a:p>
            <a:pPr marL="285750" indent="-285750" algn="l" fontAlgn="base">
              <a:buFont typeface="Wingdings" panose="05000000000000000000" pitchFamily="2" charset="2"/>
              <a:buChar char="v"/>
            </a:pPr>
            <a:r>
              <a:rPr lang="en-US" b="1" i="0" dirty="0">
                <a:solidFill>
                  <a:srgbClr val="00608B"/>
                </a:solidFill>
                <a:effectLst/>
                <a:latin typeface="source sans pro" panose="020B0503030403020204" pitchFamily="34" charset="0"/>
              </a:rPr>
              <a:t>To create a formula using the point-and-click method</a:t>
            </a:r>
          </a:p>
        </p:txBody>
      </p:sp>
      <p:sp>
        <p:nvSpPr>
          <p:cNvPr id="7" name="TextBox 6">
            <a:extLst>
              <a:ext uri="{FF2B5EF4-FFF2-40B4-BE49-F238E27FC236}">
                <a16:creationId xmlns:a16="http://schemas.microsoft.com/office/drawing/2014/main" id="{DE125B1C-6B78-E2D1-2A1B-05609FECF20E}"/>
              </a:ext>
            </a:extLst>
          </p:cNvPr>
          <p:cNvSpPr txBox="1"/>
          <p:nvPr/>
        </p:nvSpPr>
        <p:spPr>
          <a:xfrm>
            <a:off x="264160" y="2492990"/>
            <a:ext cx="6131560" cy="2031325"/>
          </a:xfrm>
          <a:prstGeom prst="rect">
            <a:avLst/>
          </a:prstGeom>
          <a:noFill/>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cell</a:t>
            </a:r>
            <a:r>
              <a:rPr lang="en-US" b="0" i="0" dirty="0">
                <a:solidFill>
                  <a:srgbClr val="4E4E4E"/>
                </a:solidFill>
                <a:effectLst/>
                <a:latin typeface="Source Sans Pro" panose="020B0503030403020204" pitchFamily="34" charset="0"/>
              </a:rPr>
              <a:t> that will contain the formula. In our example, we'll select cell </a:t>
            </a:r>
            <a:r>
              <a:rPr lang="en-US" b="1" i="0" dirty="0">
                <a:solidFill>
                  <a:srgbClr val="4E4E4E"/>
                </a:solidFill>
                <a:effectLst/>
                <a:latin typeface="Source Sans Pro" panose="020B0503030403020204" pitchFamily="34" charset="0"/>
              </a:rPr>
              <a:t>D4</a:t>
            </a:r>
            <a:r>
              <a:rPr lang="en-US" b="0" i="0" dirty="0">
                <a:solidFill>
                  <a:srgbClr val="4E4E4E"/>
                </a:solidFill>
                <a:effectLst/>
                <a:latin typeface="Source Sans Pro" panose="020B0503030403020204" pitchFamily="34" charset="0"/>
              </a:rPr>
              <a:t>.</a:t>
            </a:r>
            <a:endParaRPr lang="ar-EG" b="0" i="0" dirty="0">
              <a:solidFill>
                <a:srgbClr val="4E4E4E"/>
              </a:solidFill>
              <a:effectLst/>
              <a:latin typeface="Source Sans Pro" panose="020B0503030403020204" pitchFamily="34" charset="0"/>
            </a:endParaRPr>
          </a:p>
          <a:p>
            <a:pPr marL="285750" indent="-285750" algn="l" fontAlgn="base">
              <a:buFont typeface="Wingdings" panose="05000000000000000000" pitchFamily="2" charset="2"/>
              <a:buChar char="q"/>
            </a:pPr>
            <a:r>
              <a:rPr lang="en-US" b="0" i="0" dirty="0">
                <a:solidFill>
                  <a:srgbClr val="4E4E4E"/>
                </a:solidFill>
                <a:effectLst/>
                <a:latin typeface="inherit"/>
              </a:rPr>
              <a:t>Type the </a:t>
            </a:r>
            <a:r>
              <a:rPr lang="en-US" b="1" i="0" dirty="0">
                <a:solidFill>
                  <a:srgbClr val="4E4E4E"/>
                </a:solidFill>
                <a:effectLst/>
                <a:latin typeface="inherit"/>
              </a:rPr>
              <a:t>equals sign (=)</a:t>
            </a:r>
            <a:r>
              <a:rPr lang="en-US" b="0" i="0" dirty="0">
                <a:solidFill>
                  <a:srgbClr val="4E4E4E"/>
                </a:solidFill>
                <a:effectLst/>
                <a:latin typeface="inherit"/>
              </a:rPr>
              <a:t>.</a:t>
            </a:r>
          </a:p>
          <a:p>
            <a:pPr marL="285750" indent="-285750" algn="l" fontAlgn="base">
              <a:buFont typeface="Wingdings" panose="05000000000000000000" pitchFamily="2" charset="2"/>
              <a:buChar char="q"/>
            </a:pPr>
            <a:r>
              <a:rPr lang="en-US" b="0" i="0" dirty="0">
                <a:solidFill>
                  <a:srgbClr val="4E4E4E"/>
                </a:solidFill>
                <a:effectLst/>
                <a:latin typeface="inherit"/>
              </a:rPr>
              <a:t>Select the </a:t>
            </a:r>
            <a:r>
              <a:rPr lang="en-US" b="1" i="0" dirty="0">
                <a:solidFill>
                  <a:srgbClr val="4E4E4E"/>
                </a:solidFill>
                <a:effectLst/>
                <a:latin typeface="inherit"/>
              </a:rPr>
              <a:t>cell</a:t>
            </a:r>
            <a:r>
              <a:rPr lang="en-US" b="0" i="0" dirty="0">
                <a:solidFill>
                  <a:srgbClr val="4E4E4E"/>
                </a:solidFill>
                <a:effectLst/>
                <a:latin typeface="inherit"/>
              </a:rPr>
              <a:t> you want to reference first in the formula: cell </a:t>
            </a:r>
            <a:r>
              <a:rPr lang="en-US" b="1" i="0" dirty="0">
                <a:solidFill>
                  <a:srgbClr val="4E4E4E"/>
                </a:solidFill>
                <a:effectLst/>
                <a:latin typeface="inherit"/>
              </a:rPr>
              <a:t>B4</a:t>
            </a:r>
            <a:r>
              <a:rPr lang="en-US" b="0" i="0" dirty="0">
                <a:solidFill>
                  <a:srgbClr val="4E4E4E"/>
                </a:solidFill>
                <a:effectLst/>
                <a:latin typeface="inherit"/>
              </a:rPr>
              <a:t> in our example. The </a:t>
            </a:r>
            <a:r>
              <a:rPr lang="en-US" b="1" i="0" dirty="0">
                <a:solidFill>
                  <a:srgbClr val="4E4E4E"/>
                </a:solidFill>
                <a:effectLst/>
                <a:latin typeface="inherit"/>
              </a:rPr>
              <a:t>cell address</a:t>
            </a:r>
            <a:r>
              <a:rPr lang="en-US" b="0" i="0" dirty="0">
                <a:solidFill>
                  <a:srgbClr val="4E4E4E"/>
                </a:solidFill>
                <a:effectLst/>
                <a:latin typeface="inherit"/>
              </a:rPr>
              <a:t> will appear in the formula.</a:t>
            </a:r>
          </a:p>
          <a:p>
            <a:pPr marL="285750" indent="-285750">
              <a:buFont typeface="Wingdings" panose="05000000000000000000" pitchFamily="2" charset="2"/>
              <a:buChar char="q"/>
            </a:pPr>
            <a:endParaRPr lang="en-US" dirty="0"/>
          </a:p>
        </p:txBody>
      </p:sp>
      <p:pic>
        <p:nvPicPr>
          <p:cNvPr id="53252" name="Picture 4" descr="Selecting cells">
            <a:extLst>
              <a:ext uri="{FF2B5EF4-FFF2-40B4-BE49-F238E27FC236}">
                <a16:creationId xmlns:a16="http://schemas.microsoft.com/office/drawing/2014/main" id="{CDE38CD6-2B5F-3ED9-AC14-2BE1A23153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 y="4247316"/>
            <a:ext cx="4343556" cy="2316162"/>
          </a:xfrm>
          <a:prstGeom prst="rect">
            <a:avLst/>
          </a:prstGeom>
          <a:noFill/>
          <a:extLst>
            <a:ext uri="{909E8E84-426E-40DD-AFC4-6F175D3DCCD1}">
              <a14:hiddenFill xmlns:a14="http://schemas.microsoft.com/office/drawing/2010/main">
                <a:solidFill>
                  <a:srgbClr val="FFFFFF"/>
                </a:solidFill>
              </a14:hiddenFill>
            </a:ext>
          </a:extLst>
        </p:spPr>
      </p:pic>
      <p:pic>
        <p:nvPicPr>
          <p:cNvPr id="53254" name="Picture 6" descr="Selecting the first cell to reference in the formula">
            <a:extLst>
              <a:ext uri="{FF2B5EF4-FFF2-40B4-BE49-F238E27FC236}">
                <a16:creationId xmlns:a16="http://schemas.microsoft.com/office/drawing/2014/main" id="{637D8056-650A-B839-88E7-03CFCDC580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8541" y="4247316"/>
            <a:ext cx="4343556" cy="2316162"/>
          </a:xfrm>
          <a:prstGeom prst="rect">
            <a:avLst/>
          </a:prstGeom>
          <a:noFill/>
          <a:extLst>
            <a:ext uri="{909E8E84-426E-40DD-AFC4-6F175D3DCCD1}">
              <a14:hiddenFill xmlns:a14="http://schemas.microsoft.com/office/drawing/2010/main">
                <a:solidFill>
                  <a:srgbClr val="FFFFFF"/>
                </a:solidFill>
              </a14:hiddenFill>
            </a:ext>
          </a:extLst>
        </p:spPr>
      </p:pic>
      <p:sp>
        <p:nvSpPr>
          <p:cNvPr id="8" name="Arrow: Right 7">
            <a:extLst>
              <a:ext uri="{FF2B5EF4-FFF2-40B4-BE49-F238E27FC236}">
                <a16:creationId xmlns:a16="http://schemas.microsoft.com/office/drawing/2014/main" id="{B9A884E4-F3AF-DFB0-F644-DA0B697A065A}"/>
              </a:ext>
            </a:extLst>
          </p:cNvPr>
          <p:cNvSpPr/>
          <p:nvPr/>
        </p:nvSpPr>
        <p:spPr>
          <a:xfrm>
            <a:off x="4678836" y="5193338"/>
            <a:ext cx="769705" cy="424117"/>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3857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E7520E-2A14-8F89-E24C-0842DFF942E7}"/>
              </a:ext>
            </a:extLst>
          </p:cNvPr>
          <p:cNvSpPr txBox="1"/>
          <p:nvPr/>
        </p:nvSpPr>
        <p:spPr>
          <a:xfrm>
            <a:off x="233680" y="394176"/>
            <a:ext cx="5354320" cy="2308324"/>
          </a:xfrm>
          <a:prstGeom prst="rect">
            <a:avLst/>
          </a:prstGeom>
          <a:noFill/>
        </p:spPr>
        <p:txBody>
          <a:bodyPr wrap="square">
            <a:spAutoFit/>
          </a:bodyPr>
          <a:lstStyle/>
          <a:p>
            <a:pPr marL="285750" indent="-285750" algn="l" fontAlgn="base">
              <a:buFont typeface="Wingdings" panose="05000000000000000000" pitchFamily="2" charset="2"/>
              <a:buChar char="q"/>
            </a:pPr>
            <a:r>
              <a:rPr lang="en-US" b="0" i="0" dirty="0">
                <a:solidFill>
                  <a:srgbClr val="4E4E4E"/>
                </a:solidFill>
                <a:effectLst/>
                <a:latin typeface="inherit"/>
              </a:rPr>
              <a:t>Type the </a:t>
            </a:r>
            <a:r>
              <a:rPr lang="en-US" b="1" i="0" dirty="0">
                <a:solidFill>
                  <a:srgbClr val="4E4E4E"/>
                </a:solidFill>
                <a:effectLst/>
                <a:latin typeface="inherit"/>
              </a:rPr>
              <a:t>mathematical operator</a:t>
            </a:r>
            <a:r>
              <a:rPr lang="en-US" b="0" i="0" dirty="0">
                <a:solidFill>
                  <a:srgbClr val="4E4E4E"/>
                </a:solidFill>
                <a:effectLst/>
                <a:latin typeface="inherit"/>
              </a:rPr>
              <a:t> you want to use. In our example, we'll type the </a:t>
            </a:r>
            <a:r>
              <a:rPr lang="en-US" b="1" i="0" dirty="0">
                <a:solidFill>
                  <a:srgbClr val="4E4E4E"/>
                </a:solidFill>
                <a:effectLst/>
                <a:latin typeface="inherit"/>
              </a:rPr>
              <a:t>multiplication sign (*)</a:t>
            </a:r>
            <a:r>
              <a:rPr lang="en-US" b="0" i="0" dirty="0">
                <a:solidFill>
                  <a:srgbClr val="4E4E4E"/>
                </a:solidFill>
                <a:effectLst/>
                <a:latin typeface="inherit"/>
              </a:rPr>
              <a:t>.</a:t>
            </a:r>
          </a:p>
          <a:p>
            <a:pPr marL="285750" indent="-285750" algn="l" fontAlgn="base">
              <a:buFont typeface="Wingdings" panose="05000000000000000000" pitchFamily="2" charset="2"/>
              <a:buChar char="q"/>
            </a:pPr>
            <a:r>
              <a:rPr lang="en-US" b="0" i="0" dirty="0">
                <a:solidFill>
                  <a:srgbClr val="4E4E4E"/>
                </a:solidFill>
                <a:effectLst/>
                <a:latin typeface="inherit"/>
              </a:rPr>
              <a:t>Select the </a:t>
            </a:r>
            <a:r>
              <a:rPr lang="en-US" b="1" i="0" dirty="0">
                <a:solidFill>
                  <a:srgbClr val="4E4E4E"/>
                </a:solidFill>
                <a:effectLst/>
                <a:latin typeface="inherit"/>
              </a:rPr>
              <a:t>cell</a:t>
            </a:r>
            <a:r>
              <a:rPr lang="en-US" b="0" i="0" dirty="0">
                <a:solidFill>
                  <a:srgbClr val="4E4E4E"/>
                </a:solidFill>
                <a:effectLst/>
                <a:latin typeface="inherit"/>
              </a:rPr>
              <a:t> you want to reference second in the formula: cell </a:t>
            </a:r>
            <a:r>
              <a:rPr lang="en-US" b="1" i="0" dirty="0">
                <a:solidFill>
                  <a:srgbClr val="4E4E4E"/>
                </a:solidFill>
                <a:effectLst/>
                <a:latin typeface="inherit"/>
              </a:rPr>
              <a:t>C4</a:t>
            </a:r>
            <a:r>
              <a:rPr lang="en-US" b="0" i="0" dirty="0">
                <a:solidFill>
                  <a:srgbClr val="4E4E4E"/>
                </a:solidFill>
                <a:effectLst/>
                <a:latin typeface="inherit"/>
              </a:rPr>
              <a:t> in our example. The </a:t>
            </a:r>
            <a:r>
              <a:rPr lang="en-US" b="1" i="0" dirty="0">
                <a:solidFill>
                  <a:srgbClr val="4E4E4E"/>
                </a:solidFill>
                <a:effectLst/>
                <a:latin typeface="inherit"/>
              </a:rPr>
              <a:t>cell address</a:t>
            </a:r>
            <a:r>
              <a:rPr lang="en-US" b="0" i="0" dirty="0">
                <a:solidFill>
                  <a:srgbClr val="4E4E4E"/>
                </a:solidFill>
                <a:effectLst/>
                <a:latin typeface="inherit"/>
              </a:rPr>
              <a:t> will appear in the formula.</a:t>
            </a:r>
            <a:endParaRPr lang="ar-EG" b="0" i="0" dirty="0">
              <a:solidFill>
                <a:srgbClr val="4E4E4E"/>
              </a:solidFill>
              <a:effectLst/>
              <a:latin typeface="inherit"/>
            </a:endParaRPr>
          </a:p>
          <a:p>
            <a:pPr marL="285750" indent="-285750" algn="l" fontAlgn="base">
              <a:buFont typeface="Wingdings" panose="05000000000000000000" pitchFamily="2" charset="2"/>
              <a:buChar char="q"/>
            </a:pPr>
            <a:r>
              <a:rPr lang="en-US" b="0" i="0" dirty="0">
                <a:solidFill>
                  <a:srgbClr val="4E4E4E"/>
                </a:solidFill>
                <a:effectLst/>
                <a:latin typeface="Source Sans Pro" panose="020B0503030403020204" pitchFamily="34" charset="0"/>
              </a:rPr>
              <a:t>Press </a:t>
            </a:r>
            <a:r>
              <a:rPr lang="en-US" b="1" i="0" dirty="0">
                <a:solidFill>
                  <a:srgbClr val="4E4E4E"/>
                </a:solidFill>
                <a:effectLst/>
                <a:latin typeface="Source Sans Pro" panose="020B0503030403020204" pitchFamily="34" charset="0"/>
              </a:rPr>
              <a:t>Enter </a:t>
            </a:r>
            <a:r>
              <a:rPr lang="en-US" b="0" i="0" dirty="0">
                <a:solidFill>
                  <a:srgbClr val="4E4E4E"/>
                </a:solidFill>
                <a:effectLst/>
                <a:latin typeface="Source Sans Pro" panose="020B0503030403020204" pitchFamily="34" charset="0"/>
              </a:rPr>
              <a:t>on your keyboard. The formula will be </a:t>
            </a:r>
            <a:r>
              <a:rPr lang="en-US" b="1" i="0" dirty="0">
                <a:solidFill>
                  <a:srgbClr val="4E4E4E"/>
                </a:solidFill>
                <a:effectLst/>
                <a:latin typeface="Source Sans Pro" panose="020B0503030403020204" pitchFamily="34" charset="0"/>
              </a:rPr>
              <a:t>calculated</a:t>
            </a:r>
            <a:r>
              <a:rPr lang="en-US" b="0" i="0" dirty="0">
                <a:solidFill>
                  <a:srgbClr val="4E4E4E"/>
                </a:solidFill>
                <a:effectLst/>
                <a:latin typeface="Source Sans Pro" panose="020B0503030403020204" pitchFamily="34" charset="0"/>
              </a:rPr>
              <a:t>, and the </a:t>
            </a:r>
            <a:r>
              <a:rPr lang="en-US" b="1" i="0" dirty="0">
                <a:solidFill>
                  <a:srgbClr val="4E4E4E"/>
                </a:solidFill>
                <a:effectLst/>
                <a:latin typeface="Source Sans Pro" panose="020B0503030403020204" pitchFamily="34" charset="0"/>
              </a:rPr>
              <a:t>value</a:t>
            </a:r>
            <a:r>
              <a:rPr lang="en-US" b="0" i="0" dirty="0">
                <a:solidFill>
                  <a:srgbClr val="4E4E4E"/>
                </a:solidFill>
                <a:effectLst/>
                <a:latin typeface="Source Sans Pro" panose="020B0503030403020204" pitchFamily="34" charset="0"/>
              </a:rPr>
              <a:t> will be displayed in the cell.</a:t>
            </a:r>
            <a:endParaRPr lang="en-US" b="0" i="0" dirty="0">
              <a:solidFill>
                <a:srgbClr val="4E4E4E"/>
              </a:solidFill>
              <a:effectLst/>
              <a:latin typeface="inherit"/>
            </a:endParaRPr>
          </a:p>
        </p:txBody>
      </p:sp>
      <p:pic>
        <p:nvPicPr>
          <p:cNvPr id="54274" name="Picture 2" descr="Selecting the second cell to reference in the formula">
            <a:extLst>
              <a:ext uri="{FF2B5EF4-FFF2-40B4-BE49-F238E27FC236}">
                <a16:creationId xmlns:a16="http://schemas.microsoft.com/office/drawing/2014/main" id="{0E632F2A-0DE6-BF97-4245-D1D1DA784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280" y="3096796"/>
            <a:ext cx="4891636" cy="2608421"/>
          </a:xfrm>
          <a:prstGeom prst="rect">
            <a:avLst/>
          </a:prstGeom>
          <a:noFill/>
          <a:extLst>
            <a:ext uri="{909E8E84-426E-40DD-AFC4-6F175D3DCCD1}">
              <a14:hiddenFill xmlns:a14="http://schemas.microsoft.com/office/drawing/2010/main">
                <a:solidFill>
                  <a:srgbClr val="FFFFFF"/>
                </a:solidFill>
              </a14:hiddenFill>
            </a:ext>
          </a:extLst>
        </p:spPr>
      </p:pic>
      <p:pic>
        <p:nvPicPr>
          <p:cNvPr id="54276" name="Picture 4" descr="Press enter to complete the formula and display the result">
            <a:extLst>
              <a:ext uri="{FF2B5EF4-FFF2-40B4-BE49-F238E27FC236}">
                <a16:creationId xmlns:a16="http://schemas.microsoft.com/office/drawing/2014/main" id="{467943A4-1F09-A488-0CA0-7ADB108652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475" y="3096796"/>
            <a:ext cx="4891636" cy="2608421"/>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0E5649ED-6335-3BB4-E051-2B3A392E793F}"/>
              </a:ext>
            </a:extLst>
          </p:cNvPr>
          <p:cNvSpPr/>
          <p:nvPr/>
        </p:nvSpPr>
        <p:spPr>
          <a:xfrm>
            <a:off x="5480916" y="4188947"/>
            <a:ext cx="986559" cy="424117"/>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54247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725030-984A-E1BA-A71B-74C778FFD562}"/>
              </a:ext>
            </a:extLst>
          </p:cNvPr>
          <p:cNvSpPr txBox="1"/>
          <p:nvPr/>
        </p:nvSpPr>
        <p:spPr>
          <a:xfrm>
            <a:off x="0" y="0"/>
            <a:ext cx="6126480" cy="369332"/>
          </a:xfrm>
          <a:prstGeom prst="rect">
            <a:avLst/>
          </a:prstGeom>
          <a:noFill/>
        </p:spPr>
        <p:txBody>
          <a:bodyPr wrap="square">
            <a:spAutoFit/>
          </a:bodyPr>
          <a:lstStyle/>
          <a:p>
            <a:pPr marL="285750" indent="-285750" algn="l" fontAlgn="base">
              <a:buFont typeface="Wingdings" panose="05000000000000000000" pitchFamily="2" charset="2"/>
              <a:buChar char="v"/>
            </a:pPr>
            <a:r>
              <a:rPr lang="en-US" b="1" i="0">
                <a:solidFill>
                  <a:srgbClr val="00608B"/>
                </a:solidFill>
                <a:effectLst/>
                <a:latin typeface="source sans pro" panose="020B0503030403020204" pitchFamily="34" charset="0"/>
              </a:rPr>
              <a:t>Copying formulas with the fill handle</a:t>
            </a:r>
            <a:endParaRPr lang="en-US" b="1" i="0" dirty="0">
              <a:solidFill>
                <a:srgbClr val="00608B"/>
              </a:solidFill>
              <a:effectLst/>
              <a:latin typeface="source sans pro" panose="020B0503030403020204" pitchFamily="34" charset="0"/>
            </a:endParaRPr>
          </a:p>
        </p:txBody>
      </p:sp>
      <p:sp>
        <p:nvSpPr>
          <p:cNvPr id="4" name="TextBox 3">
            <a:extLst>
              <a:ext uri="{FF2B5EF4-FFF2-40B4-BE49-F238E27FC236}">
                <a16:creationId xmlns:a16="http://schemas.microsoft.com/office/drawing/2014/main" id="{241E53C1-326E-F264-E3C1-3536CAC84AC0}"/>
              </a:ext>
            </a:extLst>
          </p:cNvPr>
          <p:cNvSpPr txBox="1"/>
          <p:nvPr/>
        </p:nvSpPr>
        <p:spPr>
          <a:xfrm>
            <a:off x="294640" y="369332"/>
            <a:ext cx="5588000" cy="1477328"/>
          </a:xfrm>
          <a:prstGeom prst="rect">
            <a:avLst/>
          </a:prstGeom>
          <a:noFill/>
        </p:spPr>
        <p:txBody>
          <a:bodyPr wrap="square">
            <a:spAutoFit/>
          </a:bodyPr>
          <a:lstStyle/>
          <a:p>
            <a:r>
              <a:rPr lang="en-US" b="0" i="0" dirty="0">
                <a:solidFill>
                  <a:srgbClr val="4E4E4E"/>
                </a:solidFill>
                <a:effectLst/>
                <a:latin typeface="source sans pro" panose="020B0503030403020204" pitchFamily="34" charset="0"/>
              </a:rPr>
              <a:t>Formulas can also be </a:t>
            </a:r>
            <a:r>
              <a:rPr lang="en-US" b="1" i="0" dirty="0">
                <a:solidFill>
                  <a:srgbClr val="4E4E4E"/>
                </a:solidFill>
                <a:effectLst/>
                <a:latin typeface="source sans pro" panose="020B0503030403020204" pitchFamily="34" charset="0"/>
              </a:rPr>
              <a:t>copied</a:t>
            </a:r>
            <a:r>
              <a:rPr lang="en-US" b="0" i="0" dirty="0">
                <a:solidFill>
                  <a:srgbClr val="4E4E4E"/>
                </a:solidFill>
                <a:effectLst/>
                <a:latin typeface="source sans pro" panose="020B0503030403020204" pitchFamily="34" charset="0"/>
              </a:rPr>
              <a:t> to adjacent cells with the </a:t>
            </a:r>
            <a:r>
              <a:rPr lang="en-US" b="1" i="0" dirty="0">
                <a:solidFill>
                  <a:srgbClr val="4E4E4E"/>
                </a:solidFill>
                <a:effectLst/>
                <a:latin typeface="source sans pro" panose="020B0503030403020204" pitchFamily="34" charset="0"/>
              </a:rPr>
              <a:t>fill</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handle</a:t>
            </a:r>
            <a:r>
              <a:rPr lang="en-US" b="0" i="0" dirty="0">
                <a:solidFill>
                  <a:srgbClr val="4E4E4E"/>
                </a:solidFill>
                <a:effectLst/>
                <a:latin typeface="source sans pro" panose="020B0503030403020204" pitchFamily="34" charset="0"/>
              </a:rPr>
              <a:t>, which can save a lot of time and effort if you need to perform the</a:t>
            </a:r>
            <a:r>
              <a:rPr lang="en-US" b="1" i="0" dirty="0">
                <a:solidFill>
                  <a:srgbClr val="4E4E4E"/>
                </a:solidFill>
                <a:effectLst/>
                <a:latin typeface="source sans pro" panose="020B0503030403020204" pitchFamily="34" charset="0"/>
              </a:rPr>
              <a:t> same calculation</a:t>
            </a:r>
            <a:r>
              <a:rPr lang="en-US" b="0" i="0" dirty="0">
                <a:solidFill>
                  <a:srgbClr val="4E4E4E"/>
                </a:solidFill>
                <a:effectLst/>
                <a:latin typeface="source sans pro" panose="020B0503030403020204" pitchFamily="34" charset="0"/>
              </a:rPr>
              <a:t> multiple times in a worksheet. The </a:t>
            </a:r>
            <a:r>
              <a:rPr lang="en-US" b="1" i="0" dirty="0">
                <a:solidFill>
                  <a:srgbClr val="4E4E4E"/>
                </a:solidFill>
                <a:effectLst/>
                <a:latin typeface="source sans pro" panose="020B0503030403020204" pitchFamily="34" charset="0"/>
              </a:rPr>
              <a:t>fill handle</a:t>
            </a:r>
            <a:r>
              <a:rPr lang="en-US" b="0" i="0" dirty="0">
                <a:solidFill>
                  <a:srgbClr val="4E4E4E"/>
                </a:solidFill>
                <a:effectLst/>
                <a:latin typeface="source sans pro" panose="020B0503030403020204" pitchFamily="34" charset="0"/>
              </a:rPr>
              <a:t> is the small square at the bottom-right corner of the selected cell(s).</a:t>
            </a:r>
            <a:endParaRPr lang="en-US" dirty="0"/>
          </a:p>
        </p:txBody>
      </p:sp>
      <p:sp>
        <p:nvSpPr>
          <p:cNvPr id="6" name="TextBox 5">
            <a:extLst>
              <a:ext uri="{FF2B5EF4-FFF2-40B4-BE49-F238E27FC236}">
                <a16:creationId xmlns:a16="http://schemas.microsoft.com/office/drawing/2014/main" id="{AA95FA48-5F9C-1194-7EFD-088B3BC561D7}"/>
              </a:ext>
            </a:extLst>
          </p:cNvPr>
          <p:cNvSpPr txBox="1"/>
          <p:nvPr/>
        </p:nvSpPr>
        <p:spPr>
          <a:xfrm>
            <a:off x="294640" y="1846660"/>
            <a:ext cx="6116320" cy="1200329"/>
          </a:xfrm>
          <a:prstGeom prst="rect">
            <a:avLst/>
          </a:prstGeom>
          <a:noFill/>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Select the cell containing the formula you want to copy. Click and drag the </a:t>
            </a:r>
            <a:r>
              <a:rPr lang="en-US" b="1" i="0" dirty="0">
                <a:solidFill>
                  <a:srgbClr val="4E4E4E"/>
                </a:solidFill>
                <a:effectLst/>
                <a:latin typeface="Source Sans Pro" panose="020B0503030403020204" pitchFamily="34" charset="0"/>
              </a:rPr>
              <a:t>fill handle</a:t>
            </a:r>
            <a:r>
              <a:rPr lang="en-US" b="0" i="0" dirty="0">
                <a:solidFill>
                  <a:srgbClr val="4E4E4E"/>
                </a:solidFill>
                <a:effectLst/>
                <a:latin typeface="Source Sans Pro" panose="020B0503030403020204" pitchFamily="34" charset="0"/>
              </a:rPr>
              <a:t> over the cells you want to fill.</a:t>
            </a:r>
            <a:endParaRPr lang="ar-EG" b="0" i="0" dirty="0">
              <a:solidFill>
                <a:srgbClr val="4E4E4E"/>
              </a:solidFill>
              <a:effectLst/>
              <a:latin typeface="Source Sans Pro" panose="020B0503030403020204" pitchFamily="34" charset="0"/>
            </a:endParaRPr>
          </a:p>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After you release the mouse, the formula will be copied to the selected cells.</a:t>
            </a:r>
            <a:endParaRPr lang="en-US" dirty="0"/>
          </a:p>
        </p:txBody>
      </p:sp>
      <p:pic>
        <p:nvPicPr>
          <p:cNvPr id="55298" name="Picture 2" descr="Drag the fill handle">
            <a:extLst>
              <a:ext uri="{FF2B5EF4-FFF2-40B4-BE49-F238E27FC236}">
                <a16:creationId xmlns:a16="http://schemas.microsoft.com/office/drawing/2014/main" id="{A216CDDF-A76C-059B-A899-8E9D7F5600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2260" y="183304"/>
            <a:ext cx="3621087" cy="1842184"/>
          </a:xfrm>
          <a:prstGeom prst="rect">
            <a:avLst/>
          </a:prstGeom>
          <a:noFill/>
          <a:extLst>
            <a:ext uri="{909E8E84-426E-40DD-AFC4-6F175D3DCCD1}">
              <a14:hiddenFill xmlns:a14="http://schemas.microsoft.com/office/drawing/2010/main">
                <a:solidFill>
                  <a:srgbClr val="FFFFFF"/>
                </a:solidFill>
              </a14:hiddenFill>
            </a:ext>
          </a:extLst>
        </p:spPr>
      </p:pic>
      <p:pic>
        <p:nvPicPr>
          <p:cNvPr id="55300" name="Picture 4" descr="The formula is copied into the selected cells.">
            <a:extLst>
              <a:ext uri="{FF2B5EF4-FFF2-40B4-BE49-F238E27FC236}">
                <a16:creationId xmlns:a16="http://schemas.microsoft.com/office/drawing/2014/main" id="{D9DD66CD-48F7-51E4-925A-93BFA19040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260" y="2240607"/>
            <a:ext cx="3621087" cy="18421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261AEE7-BE6E-6C34-702B-800531A67B31}"/>
              </a:ext>
            </a:extLst>
          </p:cNvPr>
          <p:cNvSpPr txBox="1"/>
          <p:nvPr/>
        </p:nvSpPr>
        <p:spPr>
          <a:xfrm>
            <a:off x="0" y="3199313"/>
            <a:ext cx="6126480" cy="369332"/>
          </a:xfrm>
          <a:prstGeom prst="rect">
            <a:avLst/>
          </a:prstGeom>
          <a:noFill/>
        </p:spPr>
        <p:txBody>
          <a:bodyPr wrap="square">
            <a:spAutoFit/>
          </a:bodyPr>
          <a:lstStyle/>
          <a:p>
            <a:pPr marL="285750" indent="-285750" algn="l" fontAlgn="base">
              <a:buFont typeface="Wingdings" panose="05000000000000000000" pitchFamily="2" charset="2"/>
              <a:buChar char="v"/>
            </a:pPr>
            <a:r>
              <a:rPr lang="en-US" b="1" i="0" dirty="0">
                <a:solidFill>
                  <a:srgbClr val="00608B"/>
                </a:solidFill>
                <a:effectLst/>
                <a:latin typeface="source sans pro" panose="020B0503030403020204" pitchFamily="34" charset="0"/>
              </a:rPr>
              <a:t>To edit a formula</a:t>
            </a:r>
          </a:p>
        </p:txBody>
      </p:sp>
      <p:sp>
        <p:nvSpPr>
          <p:cNvPr id="10" name="TextBox 9">
            <a:extLst>
              <a:ext uri="{FF2B5EF4-FFF2-40B4-BE49-F238E27FC236}">
                <a16:creationId xmlns:a16="http://schemas.microsoft.com/office/drawing/2014/main" id="{01F759A4-4D1A-7EFD-7D16-0944CF7255BF}"/>
              </a:ext>
            </a:extLst>
          </p:cNvPr>
          <p:cNvSpPr txBox="1"/>
          <p:nvPr/>
        </p:nvSpPr>
        <p:spPr>
          <a:xfrm>
            <a:off x="294640" y="3600987"/>
            <a:ext cx="6116320" cy="923330"/>
          </a:xfrm>
          <a:prstGeom prst="rect">
            <a:avLst/>
          </a:prstGeom>
          <a:noFill/>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Select the </a:t>
            </a:r>
            <a:r>
              <a:rPr lang="en-US" b="1" i="0" dirty="0">
                <a:solidFill>
                  <a:srgbClr val="4E4E4E"/>
                </a:solidFill>
                <a:effectLst/>
                <a:latin typeface="Source Sans Pro" panose="020B0503030403020204" pitchFamily="34" charset="0"/>
              </a:rPr>
              <a:t>cell</a:t>
            </a:r>
            <a:r>
              <a:rPr lang="en-US" b="0" i="0" dirty="0">
                <a:solidFill>
                  <a:srgbClr val="4E4E4E"/>
                </a:solidFill>
                <a:effectLst/>
                <a:latin typeface="Source Sans Pro" panose="020B0503030403020204" pitchFamily="34" charset="0"/>
              </a:rPr>
              <a:t> containing the formula you want to edit. In our example, we'll select cell </a:t>
            </a:r>
            <a:r>
              <a:rPr lang="en-US" b="1" i="0" dirty="0">
                <a:solidFill>
                  <a:srgbClr val="4E4E4E"/>
                </a:solidFill>
                <a:effectLst/>
                <a:latin typeface="Source Sans Pro" panose="020B0503030403020204" pitchFamily="34" charset="0"/>
              </a:rPr>
              <a:t>D12</a:t>
            </a:r>
            <a:r>
              <a:rPr lang="en-US" b="0" i="0" dirty="0">
                <a:solidFill>
                  <a:srgbClr val="4E4E4E"/>
                </a:solidFill>
                <a:effectLst/>
                <a:latin typeface="Source Sans Pro" panose="020B0503030403020204" pitchFamily="34" charset="0"/>
              </a:rPr>
              <a:t>.</a:t>
            </a:r>
            <a:r>
              <a:rPr lang="en-US" dirty="0"/>
              <a:t/>
            </a:r>
            <a:br>
              <a:rPr lang="en-US" dirty="0"/>
            </a:br>
            <a:endParaRPr lang="en-US" dirty="0"/>
          </a:p>
        </p:txBody>
      </p:sp>
      <p:pic>
        <p:nvPicPr>
          <p:cNvPr id="55302" name="Picture 6" descr="Selecting cells">
            <a:extLst>
              <a:ext uri="{FF2B5EF4-FFF2-40B4-BE49-F238E27FC236}">
                <a16:creationId xmlns:a16="http://schemas.microsoft.com/office/drawing/2014/main" id="{A470A833-6D2D-23F8-2040-E6620BD7D3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2444" y="4286238"/>
            <a:ext cx="2921591" cy="2202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1246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BE9D7F-974A-D387-B15C-D93E5468F224}"/>
              </a:ext>
            </a:extLst>
          </p:cNvPr>
          <p:cNvSpPr txBox="1"/>
          <p:nvPr/>
        </p:nvSpPr>
        <p:spPr>
          <a:xfrm>
            <a:off x="0" y="0"/>
            <a:ext cx="5364480" cy="923330"/>
          </a:xfrm>
          <a:prstGeom prst="rect">
            <a:avLst/>
          </a:prstGeom>
          <a:solidFill>
            <a:srgbClr val="F5F6F5"/>
          </a:solidFill>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Click the </a:t>
            </a:r>
            <a:r>
              <a:rPr lang="en-US" b="1" i="0" dirty="0">
                <a:solidFill>
                  <a:srgbClr val="4E4E4E"/>
                </a:solidFill>
                <a:effectLst/>
                <a:latin typeface="Source Sans Pro" panose="020B0503030403020204" pitchFamily="34" charset="0"/>
              </a:rPr>
              <a:t>formula bar</a:t>
            </a:r>
            <a:r>
              <a:rPr lang="en-US" b="0" i="0" dirty="0">
                <a:solidFill>
                  <a:srgbClr val="4E4E4E"/>
                </a:solidFill>
                <a:effectLst/>
                <a:latin typeface="Source Sans Pro" panose="020B0503030403020204" pitchFamily="34" charset="0"/>
              </a:rPr>
              <a:t> to edit the formula. You can also </a:t>
            </a:r>
            <a:r>
              <a:rPr lang="en-US" b="1" i="0" dirty="0">
                <a:solidFill>
                  <a:srgbClr val="4E4E4E"/>
                </a:solidFill>
                <a:effectLst/>
                <a:latin typeface="Source Sans Pro" panose="020B0503030403020204" pitchFamily="34" charset="0"/>
              </a:rPr>
              <a:t>double-click</a:t>
            </a:r>
            <a:r>
              <a:rPr lang="en-US" b="0" i="0" dirty="0">
                <a:solidFill>
                  <a:srgbClr val="4E4E4E"/>
                </a:solidFill>
                <a:effectLst/>
                <a:latin typeface="Source Sans Pro" panose="020B0503030403020204" pitchFamily="34" charset="0"/>
              </a:rPr>
              <a:t> the cell to view and edit the formula directly within the cell.</a:t>
            </a:r>
            <a:endParaRPr lang="ar-EG" b="0" i="0" dirty="0">
              <a:solidFill>
                <a:srgbClr val="4E4E4E"/>
              </a:solidFill>
              <a:effectLst/>
              <a:latin typeface="Source Sans Pro" panose="020B0503030403020204" pitchFamily="34" charset="0"/>
            </a:endParaRPr>
          </a:p>
        </p:txBody>
      </p:sp>
      <p:pic>
        <p:nvPicPr>
          <p:cNvPr id="56322" name="Picture 2" descr="Clicking the formula bar to edit the formula">
            <a:extLst>
              <a:ext uri="{FF2B5EF4-FFF2-40B4-BE49-F238E27FC236}">
                <a16:creationId xmlns:a16="http://schemas.microsoft.com/office/drawing/2014/main" id="{124714E2-4F5A-9584-D421-0042D56F07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653" y="923330"/>
            <a:ext cx="2907174" cy="2191561"/>
          </a:xfrm>
          <a:prstGeom prst="rect">
            <a:avLst/>
          </a:prstGeom>
          <a:noFill/>
          <a:extLst>
            <a:ext uri="{909E8E84-426E-40DD-AFC4-6F175D3DCCD1}">
              <a14:hiddenFill xmlns:a14="http://schemas.microsoft.com/office/drawing/2010/main">
                <a:solidFill>
                  <a:srgbClr val="FFFFFF"/>
                </a:solidFill>
              </a14:hiddenFill>
            </a:ext>
          </a:extLst>
        </p:spPr>
      </p:pic>
      <p:pic>
        <p:nvPicPr>
          <p:cNvPr id="56324" name="Picture 4" descr="Editing the formula">
            <a:extLst>
              <a:ext uri="{FF2B5EF4-FFF2-40B4-BE49-F238E27FC236}">
                <a16:creationId xmlns:a16="http://schemas.microsoft.com/office/drawing/2014/main" id="{2461C924-CC9C-3AB1-269B-2DE180BFD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9839" y="923329"/>
            <a:ext cx="2907173" cy="219156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42041C9-607D-225C-B86A-09C4A66C2034}"/>
              </a:ext>
            </a:extLst>
          </p:cNvPr>
          <p:cNvSpPr txBox="1"/>
          <p:nvPr/>
        </p:nvSpPr>
        <p:spPr>
          <a:xfrm>
            <a:off x="5934854" y="0"/>
            <a:ext cx="6257145" cy="923330"/>
          </a:xfrm>
          <a:prstGeom prst="rect">
            <a:avLst/>
          </a:prstGeom>
          <a:solidFill>
            <a:schemeClr val="bg1"/>
          </a:solidFill>
          <a:ln>
            <a:noFill/>
          </a:ln>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A </a:t>
            </a:r>
            <a:r>
              <a:rPr lang="en-US" b="1" i="0" dirty="0">
                <a:solidFill>
                  <a:srgbClr val="4E4E4E"/>
                </a:solidFill>
                <a:effectLst/>
                <a:latin typeface="Source Sans Pro" panose="020B0503030403020204" pitchFamily="34" charset="0"/>
              </a:rPr>
              <a:t>border</a:t>
            </a:r>
            <a:r>
              <a:rPr lang="en-US" b="0" i="0" dirty="0">
                <a:solidFill>
                  <a:srgbClr val="4E4E4E"/>
                </a:solidFill>
                <a:effectLst/>
                <a:latin typeface="Source Sans Pro" panose="020B0503030403020204" pitchFamily="34" charset="0"/>
              </a:rPr>
              <a:t> will appear around any referenced cells. In our example, we'll change the first part of the formula to reference cell </a:t>
            </a:r>
            <a:r>
              <a:rPr lang="en-US" b="1" i="0" dirty="0">
                <a:solidFill>
                  <a:srgbClr val="4E4E4E"/>
                </a:solidFill>
                <a:effectLst/>
                <a:latin typeface="Source Sans Pro" panose="020B0503030403020204" pitchFamily="34" charset="0"/>
              </a:rPr>
              <a:t>D10</a:t>
            </a:r>
            <a:r>
              <a:rPr lang="en-US" b="0" i="0" dirty="0">
                <a:solidFill>
                  <a:srgbClr val="4E4E4E"/>
                </a:solidFill>
                <a:effectLst/>
                <a:latin typeface="Source Sans Pro" panose="020B0503030403020204" pitchFamily="34" charset="0"/>
              </a:rPr>
              <a:t> instead of cell </a:t>
            </a:r>
            <a:r>
              <a:rPr lang="en-US" b="1" i="0" dirty="0">
                <a:solidFill>
                  <a:srgbClr val="4E4E4E"/>
                </a:solidFill>
                <a:effectLst/>
                <a:latin typeface="Source Sans Pro" panose="020B0503030403020204" pitchFamily="34" charset="0"/>
              </a:rPr>
              <a:t>D9</a:t>
            </a:r>
            <a:r>
              <a:rPr lang="en-US" b="0" i="0" dirty="0">
                <a:solidFill>
                  <a:srgbClr val="4E4E4E"/>
                </a:solidFill>
                <a:effectLst/>
                <a:latin typeface="Source Sans Pro" panose="020B0503030403020204" pitchFamily="34" charset="0"/>
              </a:rPr>
              <a:t>.</a:t>
            </a:r>
            <a:endParaRPr lang="en-US" dirty="0"/>
          </a:p>
        </p:txBody>
      </p:sp>
      <p:sp>
        <p:nvSpPr>
          <p:cNvPr id="7" name="TextBox 6">
            <a:extLst>
              <a:ext uri="{FF2B5EF4-FFF2-40B4-BE49-F238E27FC236}">
                <a16:creationId xmlns:a16="http://schemas.microsoft.com/office/drawing/2014/main" id="{F28735C4-04DA-DB68-876E-95E873D93D9D}"/>
              </a:ext>
            </a:extLst>
          </p:cNvPr>
          <p:cNvSpPr txBox="1"/>
          <p:nvPr/>
        </p:nvSpPr>
        <p:spPr>
          <a:xfrm>
            <a:off x="0" y="3128864"/>
            <a:ext cx="5364480" cy="923330"/>
          </a:xfrm>
          <a:prstGeom prst="rect">
            <a:avLst/>
          </a:prstGeom>
          <a:solidFill>
            <a:srgbClr val="F5F6F5"/>
          </a:solidFill>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When you're finished, press </a:t>
            </a:r>
            <a:r>
              <a:rPr lang="en-US" b="1" i="0" dirty="0">
                <a:solidFill>
                  <a:srgbClr val="4E4E4E"/>
                </a:solidFill>
                <a:effectLst/>
                <a:latin typeface="Source Sans Pro" panose="020B0503030403020204" pitchFamily="34" charset="0"/>
              </a:rPr>
              <a:t>Enter</a:t>
            </a:r>
            <a:r>
              <a:rPr lang="en-US" b="0" i="0" dirty="0">
                <a:solidFill>
                  <a:srgbClr val="4E4E4E"/>
                </a:solidFill>
                <a:effectLst/>
                <a:latin typeface="Source Sans Pro" panose="020B0503030403020204" pitchFamily="34" charset="0"/>
              </a:rPr>
              <a:t> on your keyboard or select the </a:t>
            </a:r>
            <a:r>
              <a:rPr lang="en-US" b="1" i="0" dirty="0">
                <a:solidFill>
                  <a:srgbClr val="4E4E4E"/>
                </a:solidFill>
                <a:effectLst/>
                <a:latin typeface="Source Sans Pro" panose="020B0503030403020204" pitchFamily="34" charset="0"/>
              </a:rPr>
              <a:t>Enter</a:t>
            </a:r>
            <a:r>
              <a:rPr lang="en-US" b="0" i="0" dirty="0">
                <a:solidFill>
                  <a:srgbClr val="4E4E4E"/>
                </a:solidFill>
                <a:effectLst/>
                <a:latin typeface="Source Sans Pro" panose="020B0503030403020204" pitchFamily="34" charset="0"/>
              </a:rPr>
              <a:t> command in the formula bar.</a:t>
            </a:r>
            <a:endParaRPr lang="en-US" dirty="0"/>
          </a:p>
        </p:txBody>
      </p:sp>
      <p:pic>
        <p:nvPicPr>
          <p:cNvPr id="56326" name="Picture 6" descr="Press enter to finish editing">
            <a:extLst>
              <a:ext uri="{FF2B5EF4-FFF2-40B4-BE49-F238E27FC236}">
                <a16:creationId xmlns:a16="http://schemas.microsoft.com/office/drawing/2014/main" id="{0F74719A-1043-B014-9D0D-1F1BB4B07C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653" y="4066167"/>
            <a:ext cx="2907174" cy="21915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99560C2-47E5-88FB-9F04-999693921827}"/>
              </a:ext>
            </a:extLst>
          </p:cNvPr>
          <p:cNvSpPr txBox="1"/>
          <p:nvPr/>
        </p:nvSpPr>
        <p:spPr>
          <a:xfrm>
            <a:off x="5934855" y="3128864"/>
            <a:ext cx="6257146" cy="923330"/>
          </a:xfrm>
          <a:prstGeom prst="rect">
            <a:avLst/>
          </a:prstGeom>
          <a:solidFill>
            <a:schemeClr val="bg1"/>
          </a:solidFill>
          <a:ln>
            <a:noFill/>
          </a:ln>
        </p:spPr>
        <p:txBody>
          <a:bodyPr wrap="square">
            <a:spAutoFit/>
          </a:bodyPr>
          <a:lstStyle/>
          <a:p>
            <a:pPr marL="285750" indent="-285750">
              <a:buFont typeface="Wingdings" panose="05000000000000000000" pitchFamily="2" charset="2"/>
              <a:buChar char="q"/>
            </a:pPr>
            <a:r>
              <a:rPr lang="en-US" b="0" i="0" dirty="0">
                <a:solidFill>
                  <a:srgbClr val="4E4E4E"/>
                </a:solidFill>
                <a:effectLst/>
                <a:latin typeface="Source Sans Pro" panose="020B0503030403020204" pitchFamily="34" charset="0"/>
              </a:rPr>
              <a:t>The formula will be updated, and the new value will be displayed in the cell.</a:t>
            </a:r>
            <a:endParaRPr lang="ar-EG" b="0" i="0" dirty="0">
              <a:solidFill>
                <a:srgbClr val="4E4E4E"/>
              </a:solidFill>
              <a:effectLst/>
              <a:latin typeface="Source Sans Pro" panose="020B0503030403020204" pitchFamily="34" charset="0"/>
            </a:endParaRPr>
          </a:p>
          <a:p>
            <a:pPr marL="285750" indent="-285750">
              <a:buFont typeface="Wingdings" panose="05000000000000000000" pitchFamily="2" charset="2"/>
              <a:buChar char="q"/>
            </a:pPr>
            <a:endParaRPr lang="en-US" dirty="0"/>
          </a:p>
        </p:txBody>
      </p:sp>
      <p:pic>
        <p:nvPicPr>
          <p:cNvPr id="56328" name="Picture 8" descr="The new formula displays its result">
            <a:extLst>
              <a:ext uri="{FF2B5EF4-FFF2-40B4-BE49-F238E27FC236}">
                <a16:creationId xmlns:a16="http://schemas.microsoft.com/office/drawing/2014/main" id="{E0556BFE-DF6D-8496-C55C-4166EFB791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9839" y="4052194"/>
            <a:ext cx="2907173" cy="219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225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7B54-23BB-4C11-EF65-44CE59727262}"/>
              </a:ext>
            </a:extLst>
          </p:cNvPr>
          <p:cNvSpPr txBox="1">
            <a:spLocks/>
          </p:cNvSpPr>
          <p:nvPr/>
        </p:nvSpPr>
        <p:spPr>
          <a:xfrm>
            <a:off x="0" y="381000"/>
            <a:ext cx="8001000" cy="730624"/>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Save and Save As</a:t>
            </a:r>
          </a:p>
        </p:txBody>
      </p:sp>
      <p:sp>
        <p:nvSpPr>
          <p:cNvPr id="3" name="Subtitle 2">
            <a:extLst>
              <a:ext uri="{FF2B5EF4-FFF2-40B4-BE49-F238E27FC236}">
                <a16:creationId xmlns:a16="http://schemas.microsoft.com/office/drawing/2014/main" id="{9D40452F-E98A-45C2-4E15-C55C81F68939}"/>
              </a:ext>
            </a:extLst>
          </p:cNvPr>
          <p:cNvSpPr txBox="1">
            <a:spLocks/>
          </p:cNvSpPr>
          <p:nvPr/>
        </p:nvSpPr>
        <p:spPr>
          <a:xfrm>
            <a:off x="0" y="1264609"/>
            <a:ext cx="6347791" cy="37844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Excel offers two ways to save a file: Save and Save As. These options work in similar ways, with a few important differences:</a:t>
            </a:r>
          </a:p>
          <a:p>
            <a:r>
              <a:rPr lang="en-US" sz="1800" b="1" dirty="0">
                <a:solidFill>
                  <a:srgbClr val="00608B"/>
                </a:solidFill>
              </a:rPr>
              <a:t>Save</a:t>
            </a:r>
            <a:r>
              <a:rPr lang="en-US" sz="1800" b="1" dirty="0"/>
              <a:t>: </a:t>
            </a:r>
            <a:r>
              <a:rPr lang="en-US" sz="1800" dirty="0"/>
              <a:t>When you create or edit a workbook, you'll use the Save command to save your changes. You'll use this command most of the time. When you save a file, you'll only need to choose a file name and location the first time. After that, you can just click the Save command to save it with the same name and location.</a:t>
            </a:r>
          </a:p>
          <a:p>
            <a:r>
              <a:rPr lang="en-US" sz="1800" b="1" dirty="0">
                <a:solidFill>
                  <a:srgbClr val="00608B"/>
                </a:solidFill>
              </a:rPr>
              <a:t>Save As</a:t>
            </a:r>
            <a:r>
              <a:rPr lang="en-US" sz="1800" b="1" dirty="0"/>
              <a:t>: </a:t>
            </a:r>
            <a:r>
              <a:rPr lang="en-US" sz="1800" dirty="0"/>
              <a:t>You'll use this command to create a copy of a workbook while keeping the original. When you use Save As, you'll need to choose a different name and/or location for the copied version.</a:t>
            </a:r>
          </a:p>
        </p:txBody>
      </p:sp>
      <p:sp>
        <p:nvSpPr>
          <p:cNvPr id="6" name="TextBox 5">
            <a:extLst>
              <a:ext uri="{FF2B5EF4-FFF2-40B4-BE49-F238E27FC236}">
                <a16:creationId xmlns:a16="http://schemas.microsoft.com/office/drawing/2014/main" id="{EA7B6FC9-FD99-5373-B508-92539BACFB19}"/>
              </a:ext>
            </a:extLst>
          </p:cNvPr>
          <p:cNvSpPr txBox="1"/>
          <p:nvPr/>
        </p:nvSpPr>
        <p:spPr>
          <a:xfrm>
            <a:off x="1906072" y="5049078"/>
            <a:ext cx="8379856" cy="1200329"/>
          </a:xfrm>
          <a:prstGeom prst="rect">
            <a:avLst/>
          </a:prstGeom>
          <a:noFill/>
          <a:ln>
            <a:solidFill>
              <a:srgbClr val="00608B"/>
            </a:solidFill>
          </a:ln>
        </p:spPr>
        <p:txBody>
          <a:bodyPr wrap="square">
            <a:spAutoFit/>
          </a:bodyPr>
          <a:lstStyle/>
          <a:p>
            <a:pPr marL="285750" indent="-285750">
              <a:buFont typeface="Wingdings" panose="05000000000000000000" pitchFamily="2" charset="2"/>
              <a:buChar char="v"/>
            </a:pPr>
            <a:r>
              <a:rPr lang="en-US" b="1" dirty="0"/>
              <a:t>It's important to save your workbook whenever you start a new project or make changes to an existing one. Saving early and often can prevent your work from being lost. You'll also need to pay close attention to where you save the workbook so it will be easy to find later.</a:t>
            </a:r>
          </a:p>
        </p:txBody>
      </p:sp>
    </p:spTree>
    <p:extLst>
      <p:ext uri="{BB962C8B-B14F-4D97-AF65-F5344CB8AC3E}">
        <p14:creationId xmlns:p14="http://schemas.microsoft.com/office/powerpoint/2010/main" val="42670212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C1A3-FE96-D846-BB05-C903110FAB0B}"/>
              </a:ext>
            </a:extLst>
          </p:cNvPr>
          <p:cNvSpPr txBox="1">
            <a:spLocks/>
          </p:cNvSpPr>
          <p:nvPr/>
        </p:nvSpPr>
        <p:spPr>
          <a:xfrm>
            <a:off x="0" y="482602"/>
            <a:ext cx="7924800" cy="72763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save a workbook:</a:t>
            </a:r>
          </a:p>
        </p:txBody>
      </p:sp>
      <p:sp>
        <p:nvSpPr>
          <p:cNvPr id="3" name="Subtitle 2">
            <a:extLst>
              <a:ext uri="{FF2B5EF4-FFF2-40B4-BE49-F238E27FC236}">
                <a16:creationId xmlns:a16="http://schemas.microsoft.com/office/drawing/2014/main" id="{E69351DD-A5FB-01B0-30AD-03692F3B6266}"/>
              </a:ext>
            </a:extLst>
          </p:cNvPr>
          <p:cNvSpPr txBox="1">
            <a:spLocks/>
          </p:cNvSpPr>
          <p:nvPr/>
        </p:nvSpPr>
        <p:spPr>
          <a:xfrm>
            <a:off x="259977" y="1518397"/>
            <a:ext cx="6508376" cy="485551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000" dirty="0"/>
              <a:t>Locate and select the Save command on the Quick Access Toolbar.</a:t>
            </a:r>
          </a:p>
          <a:p>
            <a:pPr marL="457200" indent="-457200">
              <a:buFont typeface="+mj-lt"/>
              <a:buAutoNum type="arabicPeriod"/>
            </a:pPr>
            <a:r>
              <a:rPr lang="en-US" sz="2000" dirty="0"/>
              <a:t>If you're saving the file for the first time, the Save As pane will appear in Backstage view.</a:t>
            </a:r>
          </a:p>
          <a:p>
            <a:pPr marL="457200" indent="-457200">
              <a:buFont typeface="+mj-lt"/>
              <a:buAutoNum type="arabicPeriod"/>
            </a:pPr>
            <a:r>
              <a:rPr lang="en-US" sz="2000" dirty="0"/>
              <a:t>You'll then need to choose where to save the file and give it a file name. To save the workbook to your computer, select Computer, then click Browse. Alternatively, you can click OneDrive to save the file to your OneDrive.</a:t>
            </a:r>
          </a:p>
          <a:p>
            <a:pPr marL="457200" indent="-457200">
              <a:buFont typeface="+mj-lt"/>
              <a:buAutoNum type="arabicPeriod"/>
            </a:pPr>
            <a:r>
              <a:rPr lang="en-US" sz="2000" dirty="0"/>
              <a:t>The Save As dialog box will appear. Select the location where you want to save the workbook.</a:t>
            </a:r>
          </a:p>
          <a:p>
            <a:pPr marL="457200" indent="-457200">
              <a:buFont typeface="+mj-lt"/>
              <a:buAutoNum type="arabicPeriod"/>
            </a:pPr>
            <a:r>
              <a:rPr lang="en-US" sz="2000" dirty="0"/>
              <a:t>Enter a file name for the workbook, then click Save.</a:t>
            </a:r>
          </a:p>
          <a:p>
            <a:pPr marL="457200" indent="-457200">
              <a:buFont typeface="+mj-lt"/>
              <a:buAutoNum type="arabicPeriod"/>
            </a:pPr>
            <a:r>
              <a:rPr lang="en-US" sz="2000" dirty="0"/>
              <a:t>The workbook will be saved. You can click the Save command again to save your changes as you modify the workbook.</a:t>
            </a:r>
          </a:p>
        </p:txBody>
      </p:sp>
      <p:pic>
        <p:nvPicPr>
          <p:cNvPr id="12290" name="Picture 2" descr="Clicking the Save command">
            <a:extLst>
              <a:ext uri="{FF2B5EF4-FFF2-40B4-BE49-F238E27FC236}">
                <a16:creationId xmlns:a16="http://schemas.microsoft.com/office/drawing/2014/main" id="{C321CF69-A4B0-E2F6-92DA-12B6BFEB2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574" y="99172"/>
            <a:ext cx="2781300" cy="141922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aving a workbook locally">
            <a:extLst>
              <a:ext uri="{FF2B5EF4-FFF2-40B4-BE49-F238E27FC236}">
                <a16:creationId xmlns:a16="http://schemas.microsoft.com/office/drawing/2014/main" id="{808E0F40-17B5-49C7-5F0A-267D685D4B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482" y="1614567"/>
            <a:ext cx="3907718" cy="2530099"/>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Saving a workbook">
            <a:extLst>
              <a:ext uri="{FF2B5EF4-FFF2-40B4-BE49-F238E27FC236}">
                <a16:creationId xmlns:a16="http://schemas.microsoft.com/office/drawing/2014/main" id="{950267ED-F614-609B-34DF-C9E05C6000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2482" y="4240836"/>
            <a:ext cx="3907140" cy="2617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3168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C848-5A85-B829-C8E0-8758C867349A}"/>
              </a:ext>
            </a:extLst>
          </p:cNvPr>
          <p:cNvSpPr txBox="1">
            <a:spLocks/>
          </p:cNvSpPr>
          <p:nvPr/>
        </p:nvSpPr>
        <p:spPr>
          <a:xfrm>
            <a:off x="0" y="457201"/>
            <a:ext cx="8153400" cy="76199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Using Save As to make a copy</a:t>
            </a:r>
          </a:p>
        </p:txBody>
      </p:sp>
      <p:sp>
        <p:nvSpPr>
          <p:cNvPr id="6" name="TextBox 5">
            <a:extLst>
              <a:ext uri="{FF2B5EF4-FFF2-40B4-BE49-F238E27FC236}">
                <a16:creationId xmlns:a16="http://schemas.microsoft.com/office/drawing/2014/main" id="{79E1BF08-5ED9-CC99-E3CD-CBD59F3E221A}"/>
              </a:ext>
            </a:extLst>
          </p:cNvPr>
          <p:cNvSpPr txBox="1"/>
          <p:nvPr/>
        </p:nvSpPr>
        <p:spPr>
          <a:xfrm>
            <a:off x="331303" y="2132376"/>
            <a:ext cx="6453809" cy="2862322"/>
          </a:xfrm>
          <a:prstGeom prst="rect">
            <a:avLst/>
          </a:prstGeom>
          <a:noFill/>
        </p:spPr>
        <p:txBody>
          <a:bodyPr wrap="square">
            <a:spAutoFit/>
          </a:bodyPr>
          <a:lstStyle/>
          <a:p>
            <a:pPr algn="l" fontAlgn="base"/>
            <a:r>
              <a:rPr lang="en-US" sz="2000" b="0" i="0">
                <a:solidFill>
                  <a:srgbClr val="4E4E4E"/>
                </a:solidFill>
                <a:effectLst/>
                <a:latin typeface="source sans pro" panose="020B0503030403020204" pitchFamily="34" charset="0"/>
              </a:rPr>
              <a:t>If you want to save a </a:t>
            </a:r>
            <a:r>
              <a:rPr lang="en-US" sz="2000" b="1" i="0">
                <a:solidFill>
                  <a:srgbClr val="4E4E4E"/>
                </a:solidFill>
                <a:effectLst/>
                <a:latin typeface="source sans pro" panose="020B0503030403020204" pitchFamily="34" charset="0"/>
              </a:rPr>
              <a:t>different version</a:t>
            </a:r>
            <a:r>
              <a:rPr lang="en-US" sz="2000" b="0" i="0">
                <a:solidFill>
                  <a:srgbClr val="4E4E4E"/>
                </a:solidFill>
                <a:effectLst/>
                <a:latin typeface="source sans pro" panose="020B0503030403020204" pitchFamily="34" charset="0"/>
              </a:rPr>
              <a:t> of a workbook while keeping the original, you can create a </a:t>
            </a:r>
            <a:r>
              <a:rPr lang="en-US" sz="2000" b="1" i="0">
                <a:solidFill>
                  <a:srgbClr val="4E4E4E"/>
                </a:solidFill>
                <a:effectLst/>
                <a:latin typeface="source sans pro" panose="020B0503030403020204" pitchFamily="34" charset="0"/>
              </a:rPr>
              <a:t>copy</a:t>
            </a:r>
            <a:r>
              <a:rPr lang="en-US" sz="2000" b="0" i="0">
                <a:solidFill>
                  <a:srgbClr val="4E4E4E"/>
                </a:solidFill>
                <a:effectLst/>
                <a:latin typeface="source sans pro" panose="020B0503030403020204" pitchFamily="34" charset="0"/>
              </a:rPr>
              <a:t>. For example, if you have a file named</a:t>
            </a:r>
            <a:r>
              <a:rPr lang="en-US" sz="2000" b="1" i="0">
                <a:solidFill>
                  <a:srgbClr val="4E4E4E"/>
                </a:solidFill>
                <a:effectLst/>
                <a:latin typeface="source sans pro" panose="020B0503030403020204" pitchFamily="34" charset="0"/>
              </a:rPr>
              <a:t> Sales Data</a:t>
            </a:r>
            <a:r>
              <a:rPr lang="en-US" sz="2000" b="0" i="0">
                <a:solidFill>
                  <a:srgbClr val="4E4E4E"/>
                </a:solidFill>
                <a:effectLst/>
                <a:latin typeface="source sans pro" panose="020B0503030403020204" pitchFamily="34" charset="0"/>
              </a:rPr>
              <a:t>, you could save it as </a:t>
            </a:r>
            <a:r>
              <a:rPr lang="en-US" sz="2000" b="1" i="0">
                <a:solidFill>
                  <a:srgbClr val="4E4E4E"/>
                </a:solidFill>
                <a:effectLst/>
                <a:latin typeface="source sans pro" panose="020B0503030403020204" pitchFamily="34" charset="0"/>
              </a:rPr>
              <a:t>Sales Data 2</a:t>
            </a:r>
            <a:r>
              <a:rPr lang="en-US" sz="2000" b="0" i="0">
                <a:solidFill>
                  <a:srgbClr val="4E4E4E"/>
                </a:solidFill>
                <a:effectLst/>
                <a:latin typeface="source sans pro" panose="020B0503030403020204" pitchFamily="34" charset="0"/>
              </a:rPr>
              <a:t> so you'll be able to edit the new file and still refer back to the original version.</a:t>
            </a:r>
          </a:p>
          <a:p>
            <a:pPr algn="l" fontAlgn="base"/>
            <a:r>
              <a:rPr lang="en-US" sz="2000" b="0" i="0">
                <a:solidFill>
                  <a:srgbClr val="4E4E4E"/>
                </a:solidFill>
                <a:effectLst/>
                <a:latin typeface="source sans pro" panose="020B0503030403020204" pitchFamily="34" charset="0"/>
              </a:rPr>
              <a:t>To do this, you'll click the</a:t>
            </a:r>
            <a:r>
              <a:rPr lang="en-US" sz="2000" b="1" i="0">
                <a:solidFill>
                  <a:srgbClr val="4E4E4E"/>
                </a:solidFill>
                <a:effectLst/>
                <a:latin typeface="source sans pro" panose="020B0503030403020204" pitchFamily="34" charset="0"/>
              </a:rPr>
              <a:t> Save As</a:t>
            </a:r>
            <a:r>
              <a:rPr lang="en-US" sz="2000" b="0" i="0">
                <a:solidFill>
                  <a:srgbClr val="4E4E4E"/>
                </a:solidFill>
                <a:effectLst/>
                <a:latin typeface="source sans pro" panose="020B0503030403020204" pitchFamily="34" charset="0"/>
              </a:rPr>
              <a:t> command in Backstage view. Just like when saving a file for the first time, you'll need to choose </a:t>
            </a:r>
            <a:r>
              <a:rPr lang="en-US" sz="2000" b="1" i="0">
                <a:solidFill>
                  <a:srgbClr val="4E4E4E"/>
                </a:solidFill>
                <a:effectLst/>
                <a:latin typeface="source sans pro" panose="020B0503030403020204" pitchFamily="34" charset="0"/>
              </a:rPr>
              <a:t>where to save</a:t>
            </a:r>
            <a:r>
              <a:rPr lang="en-US" sz="2000" b="0" i="0">
                <a:solidFill>
                  <a:srgbClr val="4E4E4E"/>
                </a:solidFill>
                <a:effectLst/>
                <a:latin typeface="source sans pro" panose="020B0503030403020204" pitchFamily="34" charset="0"/>
              </a:rPr>
              <a:t> the file and give it a new</a:t>
            </a:r>
            <a:r>
              <a:rPr lang="en-US" sz="2000" b="1" i="0">
                <a:solidFill>
                  <a:srgbClr val="4E4E4E"/>
                </a:solidFill>
                <a:effectLst/>
                <a:latin typeface="source sans pro" panose="020B0503030403020204" pitchFamily="34" charset="0"/>
              </a:rPr>
              <a:t> file name</a:t>
            </a:r>
            <a:r>
              <a:rPr lang="en-US" sz="2000" b="0" i="0">
                <a:solidFill>
                  <a:srgbClr val="4E4E4E"/>
                </a:solidFill>
                <a:effectLst/>
                <a:latin typeface="source sans pro" panose="020B0503030403020204" pitchFamily="34" charset="0"/>
              </a:rPr>
              <a:t>.</a:t>
            </a:r>
          </a:p>
        </p:txBody>
      </p:sp>
      <p:pic>
        <p:nvPicPr>
          <p:cNvPr id="13314" name="Picture 2" descr="Clicking Save As">
            <a:extLst>
              <a:ext uri="{FF2B5EF4-FFF2-40B4-BE49-F238E27FC236}">
                <a16:creationId xmlns:a16="http://schemas.microsoft.com/office/drawing/2014/main" id="{3F9B8E12-69D2-DA81-1669-08D485D18E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7266" y="1675419"/>
            <a:ext cx="1852267" cy="350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882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76D4-92DA-5E88-57B2-E53F27CEEBDA}"/>
              </a:ext>
            </a:extLst>
          </p:cNvPr>
          <p:cNvSpPr txBox="1">
            <a:spLocks/>
          </p:cNvSpPr>
          <p:nvPr/>
        </p:nvSpPr>
        <p:spPr>
          <a:xfrm>
            <a:off x="-1" y="228601"/>
            <a:ext cx="9583271" cy="811306"/>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change the default save location</a:t>
            </a:r>
          </a:p>
        </p:txBody>
      </p:sp>
      <p:sp>
        <p:nvSpPr>
          <p:cNvPr id="3" name="TextBox 2">
            <a:extLst>
              <a:ext uri="{FF2B5EF4-FFF2-40B4-BE49-F238E27FC236}">
                <a16:creationId xmlns:a16="http://schemas.microsoft.com/office/drawing/2014/main" id="{67937FDE-3900-2BA0-E48B-325D3555BD45}"/>
              </a:ext>
            </a:extLst>
          </p:cNvPr>
          <p:cNvSpPr txBox="1"/>
          <p:nvPr/>
        </p:nvSpPr>
        <p:spPr>
          <a:xfrm>
            <a:off x="116541" y="1030943"/>
            <a:ext cx="6473673" cy="1477328"/>
          </a:xfrm>
          <a:prstGeom prst="rect">
            <a:avLst/>
          </a:prstGeom>
          <a:noFill/>
        </p:spPr>
        <p:txBody>
          <a:bodyPr wrap="square" rtlCol="0">
            <a:spAutoFit/>
          </a:bodyPr>
          <a:lstStyle/>
          <a:p>
            <a:r>
              <a:rPr lang="en-US" b="0" i="0" dirty="0">
                <a:solidFill>
                  <a:srgbClr val="4E4E4E"/>
                </a:solidFill>
                <a:effectLst/>
                <a:latin typeface="source sans pro" panose="020B0503030403020204" pitchFamily="34" charset="0"/>
              </a:rPr>
              <a:t>If you don't want to use </a:t>
            </a:r>
            <a:r>
              <a:rPr lang="en-US" b="1" i="0" dirty="0">
                <a:solidFill>
                  <a:srgbClr val="4E4E4E"/>
                </a:solidFill>
                <a:effectLst/>
                <a:latin typeface="source sans pro" panose="020B0503030403020204" pitchFamily="34" charset="0"/>
              </a:rPr>
              <a:t>OneDrive</a:t>
            </a:r>
            <a:r>
              <a:rPr lang="en-US" b="0" i="0" dirty="0">
                <a:solidFill>
                  <a:srgbClr val="4E4E4E"/>
                </a:solidFill>
                <a:effectLst/>
                <a:latin typeface="source sans pro" panose="020B0503030403020204" pitchFamily="34" charset="0"/>
              </a:rPr>
              <a:t>, you may be frustrated that OneDrive is selected as the default location when saving. If you find it inconvenient to select </a:t>
            </a:r>
            <a:r>
              <a:rPr lang="en-US" b="1" i="0" dirty="0">
                <a:solidFill>
                  <a:srgbClr val="4E4E4E"/>
                </a:solidFill>
                <a:effectLst/>
                <a:latin typeface="source sans pro" panose="020B0503030403020204" pitchFamily="34" charset="0"/>
              </a:rPr>
              <a:t>Computer</a:t>
            </a:r>
            <a:r>
              <a:rPr lang="en-US" b="0" i="0" dirty="0">
                <a:solidFill>
                  <a:srgbClr val="4E4E4E"/>
                </a:solidFill>
                <a:effectLst/>
                <a:latin typeface="source sans pro" panose="020B0503030403020204" pitchFamily="34" charset="0"/>
              </a:rPr>
              <a:t> each time, you can change the </a:t>
            </a:r>
            <a:r>
              <a:rPr lang="en-US" b="1" i="0" dirty="0">
                <a:solidFill>
                  <a:srgbClr val="4E4E4E"/>
                </a:solidFill>
                <a:effectLst/>
                <a:latin typeface="source sans pro" panose="020B0503030403020204" pitchFamily="34" charset="0"/>
              </a:rPr>
              <a:t>default save location</a:t>
            </a:r>
            <a:r>
              <a:rPr lang="en-US" b="0" i="0" dirty="0">
                <a:solidFill>
                  <a:srgbClr val="4E4E4E"/>
                </a:solidFill>
                <a:effectLst/>
                <a:latin typeface="source sans pro" panose="020B0503030403020204" pitchFamily="34" charset="0"/>
              </a:rPr>
              <a:t> so </a:t>
            </a:r>
            <a:r>
              <a:rPr lang="en-US" b="1" i="0" dirty="0">
                <a:solidFill>
                  <a:srgbClr val="4E4E4E"/>
                </a:solidFill>
                <a:effectLst/>
                <a:latin typeface="source sans pro" panose="020B0503030403020204" pitchFamily="34" charset="0"/>
              </a:rPr>
              <a:t>Computer</a:t>
            </a:r>
            <a:r>
              <a:rPr lang="en-US" b="0" i="0" dirty="0">
                <a:solidFill>
                  <a:srgbClr val="4E4E4E"/>
                </a:solidFill>
                <a:effectLst/>
                <a:latin typeface="source sans pro" panose="020B0503030403020204" pitchFamily="34" charset="0"/>
              </a:rPr>
              <a:t> is selected by default.</a:t>
            </a:r>
            <a:endParaRPr lang="en-US" dirty="0"/>
          </a:p>
        </p:txBody>
      </p:sp>
      <p:sp>
        <p:nvSpPr>
          <p:cNvPr id="8" name="TextBox 7">
            <a:extLst>
              <a:ext uri="{FF2B5EF4-FFF2-40B4-BE49-F238E27FC236}">
                <a16:creationId xmlns:a16="http://schemas.microsoft.com/office/drawing/2014/main" id="{B97351ED-6CF6-DBDA-31D2-94DA2B5EB3FA}"/>
              </a:ext>
            </a:extLst>
          </p:cNvPr>
          <p:cNvSpPr txBox="1"/>
          <p:nvPr/>
        </p:nvSpPr>
        <p:spPr>
          <a:xfrm>
            <a:off x="0" y="2508271"/>
            <a:ext cx="3783106" cy="3170099"/>
          </a:xfrm>
          <a:prstGeom prst="rect">
            <a:avLst/>
          </a:prstGeom>
          <a:noFill/>
        </p:spPr>
        <p:txBody>
          <a:bodyPr wrap="square">
            <a:spAutoFit/>
          </a:bodyPr>
          <a:lstStyle/>
          <a:p>
            <a:pPr marL="457200" indent="-457200">
              <a:buFont typeface="+mj-lt"/>
              <a:buAutoNum type="arabicPeriod"/>
            </a:pPr>
            <a:r>
              <a:rPr lang="en-US" sz="2000" b="0" i="0" dirty="0">
                <a:solidFill>
                  <a:srgbClr val="4E4E4E"/>
                </a:solidFill>
                <a:effectLst/>
                <a:latin typeface="Source Sans Pro" panose="020B0503030403020204" pitchFamily="34" charset="0"/>
              </a:rPr>
              <a:t>Click the </a:t>
            </a:r>
            <a:r>
              <a:rPr lang="en-US" sz="2000" b="1" i="0" dirty="0">
                <a:solidFill>
                  <a:srgbClr val="4E4E4E"/>
                </a:solidFill>
                <a:effectLst/>
                <a:latin typeface="Source Sans Pro" panose="020B0503030403020204" pitchFamily="34" charset="0"/>
              </a:rPr>
              <a:t>File</a:t>
            </a:r>
            <a:r>
              <a:rPr lang="en-US" sz="2000" b="0" i="0" dirty="0">
                <a:solidFill>
                  <a:srgbClr val="4E4E4E"/>
                </a:solidFill>
                <a:effectLst/>
                <a:latin typeface="Source Sans Pro" panose="020B0503030403020204" pitchFamily="34" charset="0"/>
              </a:rPr>
              <a:t> tab to access </a:t>
            </a:r>
            <a:r>
              <a:rPr lang="en-US" sz="2000" b="1" i="0" dirty="0">
                <a:solidFill>
                  <a:srgbClr val="4E4E4E"/>
                </a:solidFill>
                <a:effectLst/>
                <a:latin typeface="Source Sans Pro" panose="020B0503030403020204" pitchFamily="34" charset="0"/>
              </a:rPr>
              <a:t>Backstage</a:t>
            </a:r>
            <a:r>
              <a:rPr lang="en-US" sz="2000" b="0" i="0" dirty="0">
                <a:solidFill>
                  <a:srgbClr val="4E4E4E"/>
                </a:solidFill>
                <a:effectLst/>
                <a:latin typeface="Source Sans Pro" panose="020B0503030403020204" pitchFamily="34" charset="0"/>
              </a:rPr>
              <a:t> </a:t>
            </a:r>
            <a:r>
              <a:rPr lang="en-US" sz="2000" b="1" i="0" dirty="0">
                <a:solidFill>
                  <a:srgbClr val="4E4E4E"/>
                </a:solidFill>
                <a:effectLst/>
                <a:latin typeface="Source Sans Pro" panose="020B0503030403020204" pitchFamily="34" charset="0"/>
              </a:rPr>
              <a:t>view</a:t>
            </a:r>
            <a:r>
              <a:rPr lang="en-US" sz="2000" b="0" i="0" dirty="0">
                <a:solidFill>
                  <a:srgbClr val="4E4E4E"/>
                </a:solidFill>
                <a:effectLst/>
                <a:latin typeface="Source Sans Pro" panose="020B0503030403020204" pitchFamily="34" charset="0"/>
              </a:rPr>
              <a:t>.</a:t>
            </a:r>
          </a:p>
          <a:p>
            <a:pPr marL="457200" indent="-457200">
              <a:buFont typeface="+mj-lt"/>
              <a:buAutoNum type="arabicPeriod"/>
            </a:pPr>
            <a:r>
              <a:rPr lang="en-US" sz="2000" dirty="0"/>
              <a:t>Click Options.</a:t>
            </a:r>
          </a:p>
          <a:p>
            <a:pPr marL="457200" indent="-457200">
              <a:buFont typeface="+mj-lt"/>
              <a:buAutoNum type="arabicPeriod"/>
            </a:pPr>
            <a:r>
              <a:rPr lang="en-US" sz="2000" b="0" i="0" dirty="0">
                <a:solidFill>
                  <a:srgbClr val="4E4E4E"/>
                </a:solidFill>
                <a:effectLst/>
                <a:latin typeface="Source Sans Pro" panose="020B0503030403020204" pitchFamily="34" charset="0"/>
              </a:rPr>
              <a:t>The</a:t>
            </a:r>
            <a:r>
              <a:rPr lang="en-US" sz="2000" b="1" i="0" dirty="0">
                <a:solidFill>
                  <a:srgbClr val="4E4E4E"/>
                </a:solidFill>
                <a:effectLst/>
                <a:latin typeface="Source Sans Pro" panose="020B0503030403020204" pitchFamily="34" charset="0"/>
              </a:rPr>
              <a:t> Excel Options </a:t>
            </a:r>
            <a:r>
              <a:rPr lang="en-US" sz="2000" b="0" i="0" dirty="0">
                <a:solidFill>
                  <a:srgbClr val="4E4E4E"/>
                </a:solidFill>
                <a:effectLst/>
                <a:latin typeface="Source Sans Pro" panose="020B0503030403020204" pitchFamily="34" charset="0"/>
              </a:rPr>
              <a:t>dialog box will appear. Select </a:t>
            </a:r>
            <a:r>
              <a:rPr lang="en-US" sz="2000" b="1" i="0" dirty="0">
                <a:solidFill>
                  <a:srgbClr val="4E4E4E"/>
                </a:solidFill>
                <a:effectLst/>
                <a:latin typeface="Source Sans Pro" panose="020B0503030403020204" pitchFamily="34" charset="0"/>
              </a:rPr>
              <a:t>Save</a:t>
            </a:r>
            <a:r>
              <a:rPr lang="en-US" sz="2000" b="0" i="0" dirty="0">
                <a:solidFill>
                  <a:srgbClr val="4E4E4E"/>
                </a:solidFill>
                <a:effectLst/>
                <a:latin typeface="Source Sans Pro" panose="020B0503030403020204" pitchFamily="34" charset="0"/>
              </a:rPr>
              <a:t>, </a:t>
            </a:r>
            <a:r>
              <a:rPr lang="en-US" sz="2000" b="1" i="0" dirty="0">
                <a:solidFill>
                  <a:srgbClr val="4E4E4E"/>
                </a:solidFill>
                <a:effectLst/>
                <a:latin typeface="Source Sans Pro" panose="020B0503030403020204" pitchFamily="34" charset="0"/>
              </a:rPr>
              <a:t>check the box</a:t>
            </a:r>
            <a:r>
              <a:rPr lang="en-US" sz="2000" b="0" i="0" dirty="0">
                <a:solidFill>
                  <a:srgbClr val="4E4E4E"/>
                </a:solidFill>
                <a:effectLst/>
                <a:latin typeface="Source Sans Pro" panose="020B0503030403020204" pitchFamily="34" charset="0"/>
              </a:rPr>
              <a:t> next to </a:t>
            </a:r>
            <a:r>
              <a:rPr lang="en-US" sz="2000" b="1" i="0" dirty="0">
                <a:solidFill>
                  <a:srgbClr val="4E4E4E"/>
                </a:solidFill>
                <a:effectLst/>
                <a:latin typeface="Source Sans Pro" panose="020B0503030403020204" pitchFamily="34" charset="0"/>
              </a:rPr>
              <a:t>Save to Computer by default</a:t>
            </a:r>
            <a:r>
              <a:rPr lang="en-US" sz="2000" b="0" i="0" dirty="0">
                <a:solidFill>
                  <a:srgbClr val="4E4E4E"/>
                </a:solidFill>
                <a:effectLst/>
                <a:latin typeface="Source Sans Pro" panose="020B0503030403020204" pitchFamily="34" charset="0"/>
              </a:rPr>
              <a:t>, then click</a:t>
            </a:r>
            <a:r>
              <a:rPr lang="en-US" sz="2000" b="1" i="0" dirty="0">
                <a:solidFill>
                  <a:srgbClr val="4E4E4E"/>
                </a:solidFill>
                <a:effectLst/>
                <a:latin typeface="Source Sans Pro" panose="020B0503030403020204" pitchFamily="34" charset="0"/>
              </a:rPr>
              <a:t> OK</a:t>
            </a:r>
            <a:r>
              <a:rPr lang="en-US" sz="2000" b="0" i="0" dirty="0">
                <a:solidFill>
                  <a:srgbClr val="4E4E4E"/>
                </a:solidFill>
                <a:effectLst/>
                <a:latin typeface="Source Sans Pro" panose="020B0503030403020204" pitchFamily="34" charset="0"/>
              </a:rPr>
              <a:t>. The default save location will be changed.</a:t>
            </a:r>
            <a:endParaRPr lang="en-US" sz="2000" dirty="0"/>
          </a:p>
        </p:txBody>
      </p:sp>
      <p:pic>
        <p:nvPicPr>
          <p:cNvPr id="14338" name="Picture 2" descr="Clicking the File tab">
            <a:extLst>
              <a:ext uri="{FF2B5EF4-FFF2-40B4-BE49-F238E27FC236}">
                <a16:creationId xmlns:a16="http://schemas.microsoft.com/office/drawing/2014/main" id="{9717F121-9921-AB28-F682-075929EC70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8461" y="3549922"/>
            <a:ext cx="2143125" cy="141922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licking Options">
            <a:extLst>
              <a:ext uri="{FF2B5EF4-FFF2-40B4-BE49-F238E27FC236}">
                <a16:creationId xmlns:a16="http://schemas.microsoft.com/office/drawing/2014/main" id="{D14382DA-92E3-D7FF-44F4-143C25A2A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3586" y="2788989"/>
            <a:ext cx="1162050" cy="3228975"/>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licking the default save location">
            <a:extLst>
              <a:ext uri="{FF2B5EF4-FFF2-40B4-BE49-F238E27FC236}">
                <a16:creationId xmlns:a16="http://schemas.microsoft.com/office/drawing/2014/main" id="{532BD987-81AF-F560-D37F-5D649937F9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7636" y="2494053"/>
            <a:ext cx="3920472" cy="3685579"/>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67E00D54-019E-C748-6DC6-958A1017BBFF}"/>
              </a:ext>
            </a:extLst>
          </p:cNvPr>
          <p:cNvSpPr/>
          <p:nvPr/>
        </p:nvSpPr>
        <p:spPr>
          <a:xfrm>
            <a:off x="6001586" y="4093320"/>
            <a:ext cx="462000" cy="439518"/>
          </a:xfrm>
          <a:prstGeom prst="rightArrow">
            <a:avLst/>
          </a:prstGeom>
          <a:solidFill>
            <a:srgbClr val="00608B"/>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229A4EA4-6580-ED44-7B21-3DA0C98AC33A}"/>
              </a:ext>
            </a:extLst>
          </p:cNvPr>
          <p:cNvSpPr/>
          <p:nvPr/>
        </p:nvSpPr>
        <p:spPr>
          <a:xfrm>
            <a:off x="7625636" y="4093320"/>
            <a:ext cx="462000" cy="439518"/>
          </a:xfrm>
          <a:prstGeom prst="rightArrow">
            <a:avLst/>
          </a:prstGeom>
          <a:solidFill>
            <a:srgbClr val="00608B"/>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08463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C848-5A85-B829-C8E0-8758C867349A}"/>
              </a:ext>
            </a:extLst>
          </p:cNvPr>
          <p:cNvSpPr txBox="1">
            <a:spLocks/>
          </p:cNvSpPr>
          <p:nvPr/>
        </p:nvSpPr>
        <p:spPr>
          <a:xfrm>
            <a:off x="0" y="457201"/>
            <a:ext cx="8153400" cy="76199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To use </a:t>
            </a:r>
            <a:r>
              <a:rPr lang="en-US" sz="4800" dirty="0" err="1">
                <a:solidFill>
                  <a:schemeClr val="bg1"/>
                </a:solidFill>
              </a:rPr>
              <a:t>AutoRecover</a:t>
            </a:r>
            <a:endParaRPr lang="en-US" sz="4800" dirty="0">
              <a:solidFill>
                <a:schemeClr val="bg1"/>
              </a:solidFill>
            </a:endParaRPr>
          </a:p>
        </p:txBody>
      </p:sp>
      <p:sp>
        <p:nvSpPr>
          <p:cNvPr id="5" name="TextBox 4">
            <a:extLst>
              <a:ext uri="{FF2B5EF4-FFF2-40B4-BE49-F238E27FC236}">
                <a16:creationId xmlns:a16="http://schemas.microsoft.com/office/drawing/2014/main" id="{AEF45F53-E165-C1C0-19C1-BB0E5E68EA47}"/>
              </a:ext>
            </a:extLst>
          </p:cNvPr>
          <p:cNvSpPr txBox="1"/>
          <p:nvPr/>
        </p:nvSpPr>
        <p:spPr>
          <a:xfrm>
            <a:off x="53788" y="1219200"/>
            <a:ext cx="6096000" cy="1200329"/>
          </a:xfrm>
          <a:prstGeom prst="rect">
            <a:avLst/>
          </a:prstGeom>
          <a:noFill/>
        </p:spPr>
        <p:txBody>
          <a:bodyPr wrap="square">
            <a:spAutoFit/>
          </a:bodyPr>
          <a:lstStyle/>
          <a:p>
            <a:pPr marL="342900" indent="-342900" algn="l" fontAlgn="base">
              <a:buFont typeface="+mj-lt"/>
              <a:buAutoNum type="arabicPeriod"/>
            </a:pPr>
            <a:r>
              <a:rPr lang="en-US" b="0" i="0" dirty="0">
                <a:solidFill>
                  <a:srgbClr val="4E4E4E"/>
                </a:solidFill>
                <a:effectLst/>
                <a:latin typeface="inherit"/>
              </a:rPr>
              <a:t>Open Excel. If </a:t>
            </a:r>
            <a:r>
              <a:rPr lang="en-US" b="1" i="0" dirty="0">
                <a:solidFill>
                  <a:srgbClr val="4E4E4E"/>
                </a:solidFill>
                <a:effectLst/>
                <a:latin typeface="inherit"/>
              </a:rPr>
              <a:t>autosaved versions</a:t>
            </a:r>
            <a:r>
              <a:rPr lang="en-US" b="0" i="0" dirty="0">
                <a:solidFill>
                  <a:srgbClr val="4E4E4E"/>
                </a:solidFill>
                <a:effectLst/>
                <a:latin typeface="inherit"/>
              </a:rPr>
              <a:t> of a file are found, the</a:t>
            </a:r>
            <a:r>
              <a:rPr lang="en-US" b="1" i="0" dirty="0">
                <a:solidFill>
                  <a:srgbClr val="4E4E4E"/>
                </a:solidFill>
                <a:effectLst/>
                <a:latin typeface="inherit"/>
              </a:rPr>
              <a:t> Document</a:t>
            </a:r>
            <a:r>
              <a:rPr lang="en-US" b="0" i="0" dirty="0">
                <a:solidFill>
                  <a:srgbClr val="4E4E4E"/>
                </a:solidFill>
                <a:effectLst/>
                <a:latin typeface="inherit"/>
              </a:rPr>
              <a:t> </a:t>
            </a:r>
            <a:r>
              <a:rPr lang="en-US" b="1" i="0" dirty="0">
                <a:solidFill>
                  <a:srgbClr val="4E4E4E"/>
                </a:solidFill>
                <a:effectLst/>
                <a:latin typeface="inherit"/>
              </a:rPr>
              <a:t>Recovery</a:t>
            </a:r>
            <a:r>
              <a:rPr lang="en-US" b="0" i="0" dirty="0">
                <a:solidFill>
                  <a:srgbClr val="4E4E4E"/>
                </a:solidFill>
                <a:effectLst/>
                <a:latin typeface="inherit"/>
              </a:rPr>
              <a:t> pane will appear.</a:t>
            </a:r>
          </a:p>
          <a:p>
            <a:pPr marL="342900" indent="-342900">
              <a:buFont typeface="+mj-lt"/>
              <a:buAutoNum type="arabicPeriod"/>
            </a:pPr>
            <a:r>
              <a:rPr lang="en-US" b="0" i="0" dirty="0">
                <a:solidFill>
                  <a:srgbClr val="4E4E4E"/>
                </a:solidFill>
                <a:effectLst/>
                <a:latin typeface="Source Sans Pro" panose="020B0503030403020204" pitchFamily="34" charset="0"/>
              </a:rPr>
              <a:t>Click to </a:t>
            </a:r>
            <a:r>
              <a:rPr lang="en-US" b="1" i="0" dirty="0">
                <a:solidFill>
                  <a:srgbClr val="4E4E4E"/>
                </a:solidFill>
                <a:effectLst/>
                <a:latin typeface="Source Sans Pro" panose="020B0503030403020204" pitchFamily="34" charset="0"/>
              </a:rPr>
              <a:t>open</a:t>
            </a:r>
            <a:r>
              <a:rPr lang="en-US" b="0" i="0" dirty="0">
                <a:solidFill>
                  <a:srgbClr val="4E4E4E"/>
                </a:solidFill>
                <a:effectLst/>
                <a:latin typeface="Source Sans Pro" panose="020B0503030403020204" pitchFamily="34" charset="0"/>
              </a:rPr>
              <a:t> an available file. The workbook will be </a:t>
            </a:r>
            <a:r>
              <a:rPr lang="en-US" b="1" i="0" dirty="0">
                <a:solidFill>
                  <a:srgbClr val="4E4E4E"/>
                </a:solidFill>
                <a:effectLst/>
                <a:latin typeface="Source Sans Pro" panose="020B0503030403020204" pitchFamily="34" charset="0"/>
              </a:rPr>
              <a:t>recovered</a:t>
            </a:r>
            <a:r>
              <a:rPr lang="en-US" dirty="0">
                <a:solidFill>
                  <a:srgbClr val="4E4E4E"/>
                </a:solidFill>
                <a:latin typeface="Source Sans Pro" panose="020B0503030403020204" pitchFamily="34" charset="0"/>
              </a:rPr>
              <a:t>.</a:t>
            </a:r>
            <a:endParaRPr lang="en-US" b="1" dirty="0"/>
          </a:p>
        </p:txBody>
      </p:sp>
      <p:sp>
        <p:nvSpPr>
          <p:cNvPr id="8" name="TextBox 7">
            <a:extLst>
              <a:ext uri="{FF2B5EF4-FFF2-40B4-BE49-F238E27FC236}">
                <a16:creationId xmlns:a16="http://schemas.microsoft.com/office/drawing/2014/main" id="{D8591E74-25E6-8E3D-9264-0EB9F3F6CD79}"/>
              </a:ext>
            </a:extLst>
          </p:cNvPr>
          <p:cNvSpPr txBox="1"/>
          <p:nvPr/>
        </p:nvSpPr>
        <p:spPr>
          <a:xfrm>
            <a:off x="0" y="2430481"/>
            <a:ext cx="3347209" cy="3970318"/>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4E4E4E"/>
                </a:solidFill>
                <a:effectLst/>
                <a:latin typeface="source sans pro" panose="020B0503030403020204" pitchFamily="34" charset="0"/>
              </a:rPr>
              <a:t>By default, Excel autosaves every 10 minutes. If you are editing a workbook for less than 10 minutes, Excel may not create an autosaved version.</a:t>
            </a:r>
            <a:endParaRPr lang="en-US" dirty="0"/>
          </a:p>
          <a:p>
            <a:pPr marL="285750" indent="-285750" algn="l" fontAlgn="base">
              <a:buFont typeface="Arial" panose="020B0604020202020204" pitchFamily="34" charset="0"/>
              <a:buChar char="•"/>
            </a:pPr>
            <a:r>
              <a:rPr lang="en-US" b="0" i="0" dirty="0">
                <a:solidFill>
                  <a:srgbClr val="4E4E4E"/>
                </a:solidFill>
                <a:effectLst/>
                <a:latin typeface="source sans pro" panose="020B0503030403020204" pitchFamily="34" charset="0"/>
              </a:rPr>
              <a:t>If you don't see the file you need, you can browse all autosaved files from </a:t>
            </a:r>
            <a:r>
              <a:rPr lang="en-US" b="1" i="0" dirty="0">
                <a:solidFill>
                  <a:srgbClr val="4E4E4E"/>
                </a:solidFill>
                <a:effectLst/>
                <a:latin typeface="source sans pro" panose="020B0503030403020204" pitchFamily="34" charset="0"/>
              </a:rPr>
              <a:t>Backstage</a:t>
            </a:r>
            <a:r>
              <a:rPr lang="en-US" b="0" i="0" dirty="0">
                <a:solidFill>
                  <a:srgbClr val="4E4E4E"/>
                </a:solidFill>
                <a:effectLst/>
                <a:latin typeface="source sans pro" panose="020B0503030403020204" pitchFamily="34" charset="0"/>
              </a:rPr>
              <a:t> </a:t>
            </a:r>
            <a:r>
              <a:rPr lang="en-US" b="1" i="0" dirty="0">
                <a:solidFill>
                  <a:srgbClr val="4E4E4E"/>
                </a:solidFill>
                <a:effectLst/>
                <a:latin typeface="source sans pro" panose="020B0503030403020204" pitchFamily="34" charset="0"/>
              </a:rPr>
              <a:t>view</a:t>
            </a:r>
            <a:r>
              <a:rPr lang="en-US" b="0" i="0" dirty="0">
                <a:solidFill>
                  <a:srgbClr val="4E4E4E"/>
                </a:solidFill>
                <a:effectLst/>
                <a:latin typeface="source sans pro" panose="020B0503030403020204" pitchFamily="34" charset="0"/>
              </a:rPr>
              <a:t>. Just select the</a:t>
            </a:r>
            <a:r>
              <a:rPr lang="en-US" b="1" i="0" dirty="0">
                <a:solidFill>
                  <a:srgbClr val="4E4E4E"/>
                </a:solidFill>
                <a:effectLst/>
                <a:latin typeface="source sans pro" panose="020B0503030403020204" pitchFamily="34" charset="0"/>
              </a:rPr>
              <a:t> File </a:t>
            </a:r>
            <a:r>
              <a:rPr lang="en-US" b="0" i="0" dirty="0">
                <a:solidFill>
                  <a:srgbClr val="4E4E4E"/>
                </a:solidFill>
                <a:effectLst/>
                <a:latin typeface="source sans pro" panose="020B0503030403020204" pitchFamily="34" charset="0"/>
              </a:rPr>
              <a:t>tab, click</a:t>
            </a:r>
            <a:r>
              <a:rPr lang="en-US" b="1" i="0" dirty="0">
                <a:solidFill>
                  <a:srgbClr val="4E4E4E"/>
                </a:solidFill>
                <a:effectLst/>
                <a:latin typeface="source sans pro" panose="020B0503030403020204" pitchFamily="34" charset="0"/>
              </a:rPr>
              <a:t> Manage Versions,</a:t>
            </a:r>
            <a:r>
              <a:rPr lang="en-US" b="0" i="0" dirty="0">
                <a:solidFill>
                  <a:srgbClr val="4E4E4E"/>
                </a:solidFill>
                <a:effectLst/>
                <a:latin typeface="source sans pro" panose="020B0503030403020204" pitchFamily="34" charset="0"/>
              </a:rPr>
              <a:t> then choose</a:t>
            </a:r>
            <a:r>
              <a:rPr lang="en-US" b="1" i="0" dirty="0">
                <a:solidFill>
                  <a:srgbClr val="4E4E4E"/>
                </a:solidFill>
                <a:effectLst/>
                <a:latin typeface="source sans pro" panose="020B0503030403020204" pitchFamily="34" charset="0"/>
              </a:rPr>
              <a:t> Recover Unsaved Workbooks</a:t>
            </a:r>
            <a:r>
              <a:rPr lang="en-US" b="0" i="0" dirty="0">
                <a:solidFill>
                  <a:srgbClr val="4E4E4E"/>
                </a:solidFill>
                <a:effectLst/>
                <a:latin typeface="source sans pro" panose="020B0503030403020204" pitchFamily="34" charset="0"/>
              </a:rPr>
              <a:t>.</a:t>
            </a:r>
            <a:endParaRPr lang="en-US" dirty="0"/>
          </a:p>
        </p:txBody>
      </p:sp>
      <p:sp>
        <p:nvSpPr>
          <p:cNvPr id="9" name="Arrow: Right 8">
            <a:extLst>
              <a:ext uri="{FF2B5EF4-FFF2-40B4-BE49-F238E27FC236}">
                <a16:creationId xmlns:a16="http://schemas.microsoft.com/office/drawing/2014/main" id="{8D6C16E5-B783-E060-3DE7-BACA7E46A94C}"/>
              </a:ext>
            </a:extLst>
          </p:cNvPr>
          <p:cNvSpPr/>
          <p:nvPr/>
        </p:nvSpPr>
        <p:spPr>
          <a:xfrm>
            <a:off x="6096000" y="1980011"/>
            <a:ext cx="2822713" cy="439518"/>
          </a:xfrm>
          <a:prstGeom prst="rightArrow">
            <a:avLst/>
          </a:prstGeom>
          <a:solidFill>
            <a:srgbClr val="00608B"/>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descr="The Document Recovery pane">
            <a:extLst>
              <a:ext uri="{FF2B5EF4-FFF2-40B4-BE49-F238E27FC236}">
                <a16:creationId xmlns:a16="http://schemas.microsoft.com/office/drawing/2014/main" id="{C197FC65-D21B-B3EB-8B58-F12EA31FBF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8713" y="457201"/>
            <a:ext cx="1899448" cy="332989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Accessing all auto-saved files">
            <a:extLst>
              <a:ext uri="{FF2B5EF4-FFF2-40B4-BE49-F238E27FC236}">
                <a16:creationId xmlns:a16="http://schemas.microsoft.com/office/drawing/2014/main" id="{A7F7B445-2DBF-7781-6AC5-4E8EB4B23D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5030" y="2430481"/>
            <a:ext cx="3542087" cy="3970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5605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C848-5A85-B829-C8E0-8758C867349A}"/>
              </a:ext>
            </a:extLst>
          </p:cNvPr>
          <p:cNvSpPr txBox="1">
            <a:spLocks/>
          </p:cNvSpPr>
          <p:nvPr/>
        </p:nvSpPr>
        <p:spPr>
          <a:xfrm>
            <a:off x="0" y="457201"/>
            <a:ext cx="8153400" cy="761999"/>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rPr>
              <a:t>Exporting workbooks</a:t>
            </a:r>
          </a:p>
        </p:txBody>
      </p:sp>
      <p:sp>
        <p:nvSpPr>
          <p:cNvPr id="6" name="TextBox 5">
            <a:extLst>
              <a:ext uri="{FF2B5EF4-FFF2-40B4-BE49-F238E27FC236}">
                <a16:creationId xmlns:a16="http://schemas.microsoft.com/office/drawing/2014/main" id="{79E1BF08-5ED9-CC99-E3CD-CBD59F3E221A}"/>
              </a:ext>
            </a:extLst>
          </p:cNvPr>
          <p:cNvSpPr txBox="1"/>
          <p:nvPr/>
        </p:nvSpPr>
        <p:spPr>
          <a:xfrm>
            <a:off x="0" y="1219200"/>
            <a:ext cx="6096000" cy="1631216"/>
          </a:xfrm>
          <a:prstGeom prst="rect">
            <a:avLst/>
          </a:prstGeom>
          <a:noFill/>
        </p:spPr>
        <p:txBody>
          <a:bodyPr wrap="square">
            <a:spAutoFit/>
          </a:bodyPr>
          <a:lstStyle/>
          <a:p>
            <a:pPr algn="l" fontAlgn="base"/>
            <a:r>
              <a:rPr lang="en-US" sz="2000" b="0" i="0" dirty="0">
                <a:solidFill>
                  <a:srgbClr val="4E4E4E"/>
                </a:solidFill>
                <a:effectLst/>
                <a:latin typeface="source sans pro" panose="020B0503030403020204" pitchFamily="34" charset="0"/>
              </a:rPr>
              <a:t>By default, Excel workbooks are saved in the </a:t>
            </a:r>
            <a:r>
              <a:rPr lang="en-US" sz="2000" b="1" i="0" dirty="0">
                <a:solidFill>
                  <a:srgbClr val="4E4E4E"/>
                </a:solidFill>
                <a:effectLst/>
                <a:latin typeface="source sans pro" panose="020B0503030403020204" pitchFamily="34" charset="0"/>
              </a:rPr>
              <a:t>.xlsx</a:t>
            </a:r>
            <a:r>
              <a:rPr lang="en-US" sz="2000" b="0" i="0" dirty="0">
                <a:solidFill>
                  <a:srgbClr val="4E4E4E"/>
                </a:solidFill>
                <a:effectLst/>
                <a:latin typeface="source sans pro" panose="020B0503030403020204" pitchFamily="34" charset="0"/>
              </a:rPr>
              <a:t> file type. However, there may be times when you need to use </a:t>
            </a:r>
            <a:r>
              <a:rPr lang="en-US" sz="2000" b="1" i="0" dirty="0">
                <a:solidFill>
                  <a:srgbClr val="4E4E4E"/>
                </a:solidFill>
                <a:effectLst/>
                <a:latin typeface="source sans pro" panose="020B0503030403020204" pitchFamily="34" charset="0"/>
              </a:rPr>
              <a:t>another file type,</a:t>
            </a:r>
            <a:r>
              <a:rPr lang="en-US" sz="2000" b="0" i="0" dirty="0">
                <a:solidFill>
                  <a:srgbClr val="4E4E4E"/>
                </a:solidFill>
                <a:effectLst/>
                <a:latin typeface="source sans pro" panose="020B0503030403020204" pitchFamily="34" charset="0"/>
              </a:rPr>
              <a:t> such as a </a:t>
            </a:r>
            <a:r>
              <a:rPr lang="en-US" sz="2000" b="1" i="0" dirty="0">
                <a:solidFill>
                  <a:srgbClr val="4E4E4E"/>
                </a:solidFill>
                <a:effectLst/>
                <a:latin typeface="source sans pro" panose="020B0503030403020204" pitchFamily="34" charset="0"/>
              </a:rPr>
              <a:t>PDF</a:t>
            </a:r>
            <a:r>
              <a:rPr lang="en-US" sz="2000" b="0" i="0" dirty="0">
                <a:solidFill>
                  <a:srgbClr val="4E4E4E"/>
                </a:solidFill>
                <a:effectLst/>
                <a:latin typeface="source sans pro" panose="020B0503030403020204" pitchFamily="34" charset="0"/>
              </a:rPr>
              <a:t> or</a:t>
            </a:r>
            <a:r>
              <a:rPr lang="en-US" sz="2000" b="1" i="0" dirty="0">
                <a:solidFill>
                  <a:srgbClr val="4E4E4E"/>
                </a:solidFill>
                <a:effectLst/>
                <a:latin typeface="source sans pro" panose="020B0503030403020204" pitchFamily="34" charset="0"/>
              </a:rPr>
              <a:t> Excel 97-2003 workbook</a:t>
            </a:r>
            <a:r>
              <a:rPr lang="en-US" sz="2000" b="0" i="0" dirty="0">
                <a:solidFill>
                  <a:srgbClr val="4E4E4E"/>
                </a:solidFill>
                <a:effectLst/>
                <a:latin typeface="source sans pro" panose="020B0503030403020204" pitchFamily="34" charset="0"/>
              </a:rPr>
              <a:t>. It's easy to </a:t>
            </a:r>
            <a:r>
              <a:rPr lang="en-US" sz="2000" b="1" i="0" dirty="0">
                <a:solidFill>
                  <a:srgbClr val="4E4E4E"/>
                </a:solidFill>
                <a:effectLst/>
                <a:latin typeface="source sans pro" panose="020B0503030403020204" pitchFamily="34" charset="0"/>
              </a:rPr>
              <a:t>export</a:t>
            </a:r>
            <a:r>
              <a:rPr lang="en-US" sz="2000" b="0" i="0" dirty="0">
                <a:solidFill>
                  <a:srgbClr val="4E4E4E"/>
                </a:solidFill>
                <a:effectLst/>
                <a:latin typeface="source sans pro" panose="020B0503030403020204" pitchFamily="34" charset="0"/>
              </a:rPr>
              <a:t> your workbook from Excel to a variety of file types.</a:t>
            </a:r>
          </a:p>
        </p:txBody>
      </p:sp>
      <p:sp>
        <p:nvSpPr>
          <p:cNvPr id="4" name="TextBox 3">
            <a:extLst>
              <a:ext uri="{FF2B5EF4-FFF2-40B4-BE49-F238E27FC236}">
                <a16:creationId xmlns:a16="http://schemas.microsoft.com/office/drawing/2014/main" id="{AF19CD5D-BF69-AB8B-7E2C-D5144FA96564}"/>
              </a:ext>
            </a:extLst>
          </p:cNvPr>
          <p:cNvSpPr txBox="1"/>
          <p:nvPr/>
        </p:nvSpPr>
        <p:spPr>
          <a:xfrm>
            <a:off x="0" y="2823946"/>
            <a:ext cx="8821271" cy="369332"/>
          </a:xfrm>
          <a:prstGeom prst="rect">
            <a:avLst/>
          </a:prstGeom>
          <a:solidFill>
            <a:srgbClr val="0079A2"/>
          </a:solidFill>
        </p:spPr>
        <p:txBody>
          <a:bodyPr wrap="square">
            <a:spAutoFit/>
          </a:bodyPr>
          <a:lstStyle/>
          <a:p>
            <a:pPr marL="285750" indent="-285750" algn="l" fontAlgn="base">
              <a:buFont typeface="Wingdings" panose="05000000000000000000" pitchFamily="2" charset="2"/>
              <a:buChar char="v"/>
            </a:pPr>
            <a:r>
              <a:rPr lang="en-US" b="0" i="0" dirty="0">
                <a:solidFill>
                  <a:schemeClr val="bg1"/>
                </a:solidFill>
                <a:effectLst/>
                <a:latin typeface="source sans pro" panose="020B0503030403020204" pitchFamily="34" charset="0"/>
              </a:rPr>
              <a:t>To export a workbook as a PDF file:</a:t>
            </a:r>
          </a:p>
        </p:txBody>
      </p:sp>
      <p:sp>
        <p:nvSpPr>
          <p:cNvPr id="7" name="TextBox 6">
            <a:extLst>
              <a:ext uri="{FF2B5EF4-FFF2-40B4-BE49-F238E27FC236}">
                <a16:creationId xmlns:a16="http://schemas.microsoft.com/office/drawing/2014/main" id="{6377518E-4C3D-AB76-BCD1-3ED805862F78}"/>
              </a:ext>
            </a:extLst>
          </p:cNvPr>
          <p:cNvSpPr txBox="1"/>
          <p:nvPr/>
        </p:nvSpPr>
        <p:spPr>
          <a:xfrm>
            <a:off x="0" y="3192965"/>
            <a:ext cx="9099176" cy="1200329"/>
          </a:xfrm>
          <a:prstGeom prst="rect">
            <a:avLst/>
          </a:prstGeom>
          <a:noFill/>
        </p:spPr>
        <p:txBody>
          <a:bodyPr wrap="square">
            <a:spAutoFit/>
          </a:bodyPr>
          <a:lstStyle/>
          <a:p>
            <a:pPr marL="342900" indent="-342900" algn="l" fontAlgn="base">
              <a:buFont typeface="+mj-lt"/>
              <a:buAutoNum type="arabicPeriod"/>
            </a:pPr>
            <a:r>
              <a:rPr lang="en-US" b="0" i="0" dirty="0">
                <a:solidFill>
                  <a:srgbClr val="4E4E4E"/>
                </a:solidFill>
                <a:effectLst/>
                <a:latin typeface="inherit"/>
              </a:rPr>
              <a:t>Click the </a:t>
            </a:r>
            <a:r>
              <a:rPr lang="en-US" b="1" i="0" dirty="0">
                <a:solidFill>
                  <a:srgbClr val="4E4E4E"/>
                </a:solidFill>
                <a:effectLst/>
                <a:latin typeface="inherit"/>
              </a:rPr>
              <a:t>File</a:t>
            </a:r>
            <a:r>
              <a:rPr lang="en-US" b="0" i="0" dirty="0">
                <a:solidFill>
                  <a:srgbClr val="4E4E4E"/>
                </a:solidFill>
                <a:effectLst/>
                <a:latin typeface="inherit"/>
              </a:rPr>
              <a:t> tab to access </a:t>
            </a:r>
            <a:r>
              <a:rPr lang="en-US" b="1" i="0" dirty="0">
                <a:solidFill>
                  <a:srgbClr val="4E4E4E"/>
                </a:solidFill>
                <a:effectLst/>
                <a:latin typeface="inherit"/>
              </a:rPr>
              <a:t>Backstage</a:t>
            </a:r>
            <a:r>
              <a:rPr lang="en-US" b="0" i="0" dirty="0">
                <a:solidFill>
                  <a:srgbClr val="4E4E4E"/>
                </a:solidFill>
                <a:effectLst/>
                <a:latin typeface="inherit"/>
              </a:rPr>
              <a:t> </a:t>
            </a:r>
            <a:r>
              <a:rPr lang="en-US" b="1" i="0" dirty="0">
                <a:solidFill>
                  <a:srgbClr val="4E4E4E"/>
                </a:solidFill>
                <a:effectLst/>
                <a:latin typeface="inherit"/>
              </a:rPr>
              <a:t>view</a:t>
            </a:r>
            <a:r>
              <a:rPr lang="en-US" b="0" i="0" dirty="0">
                <a:solidFill>
                  <a:srgbClr val="4E4E4E"/>
                </a:solidFill>
                <a:effectLst/>
                <a:latin typeface="inherit"/>
              </a:rPr>
              <a:t>.</a:t>
            </a:r>
          </a:p>
          <a:p>
            <a:pPr marL="342900" indent="-342900" algn="l" fontAlgn="base">
              <a:buFont typeface="+mj-lt"/>
              <a:buAutoNum type="arabicPeriod"/>
            </a:pPr>
            <a:r>
              <a:rPr lang="en-US" b="0" i="0" dirty="0">
                <a:solidFill>
                  <a:srgbClr val="4E4E4E"/>
                </a:solidFill>
                <a:effectLst/>
                <a:latin typeface="inherit"/>
              </a:rPr>
              <a:t>Click </a:t>
            </a:r>
            <a:r>
              <a:rPr lang="en-US" b="1" i="0" dirty="0">
                <a:solidFill>
                  <a:srgbClr val="4E4E4E"/>
                </a:solidFill>
                <a:effectLst/>
                <a:latin typeface="inherit"/>
              </a:rPr>
              <a:t>Export</a:t>
            </a:r>
            <a:r>
              <a:rPr lang="en-US" b="0" i="0" dirty="0">
                <a:solidFill>
                  <a:srgbClr val="4E4E4E"/>
                </a:solidFill>
                <a:effectLst/>
                <a:latin typeface="inherit"/>
              </a:rPr>
              <a:t>, then select </a:t>
            </a:r>
            <a:r>
              <a:rPr lang="en-US" b="1" i="0" dirty="0">
                <a:solidFill>
                  <a:srgbClr val="4E4E4E"/>
                </a:solidFill>
                <a:effectLst/>
                <a:latin typeface="inherit"/>
              </a:rPr>
              <a:t>Create PDF/XPS</a:t>
            </a:r>
            <a:r>
              <a:rPr lang="en-US" b="0" i="0" dirty="0">
                <a:solidFill>
                  <a:srgbClr val="4E4E4E"/>
                </a:solidFill>
                <a:effectLst/>
                <a:latin typeface="inherit"/>
              </a:rPr>
              <a:t>.</a:t>
            </a:r>
          </a:p>
          <a:p>
            <a:pPr marL="342900" indent="-342900" algn="l" fontAlgn="base">
              <a:buFont typeface="+mj-lt"/>
              <a:buAutoNum type="arabicPeriod"/>
            </a:pPr>
            <a:r>
              <a:rPr lang="en-US" b="0" i="0" dirty="0">
                <a:solidFill>
                  <a:srgbClr val="4E4E4E"/>
                </a:solidFill>
                <a:effectLst/>
                <a:latin typeface="Source Sans Pro" panose="020B0503030403020204" pitchFamily="34" charset="0"/>
              </a:rPr>
              <a:t>The </a:t>
            </a:r>
            <a:r>
              <a:rPr lang="en-US" b="1" i="0" dirty="0">
                <a:solidFill>
                  <a:srgbClr val="4E4E4E"/>
                </a:solidFill>
                <a:effectLst/>
                <a:latin typeface="Source Sans Pro" panose="020B0503030403020204" pitchFamily="34" charset="0"/>
              </a:rPr>
              <a:t>Save As</a:t>
            </a:r>
            <a:r>
              <a:rPr lang="en-US" b="0" i="0" dirty="0">
                <a:solidFill>
                  <a:srgbClr val="4E4E4E"/>
                </a:solidFill>
                <a:effectLst/>
                <a:latin typeface="Source Sans Pro" panose="020B0503030403020204" pitchFamily="34" charset="0"/>
              </a:rPr>
              <a:t> dialog box will appear. Select the </a:t>
            </a:r>
            <a:r>
              <a:rPr lang="en-US" b="1" i="0" dirty="0">
                <a:solidFill>
                  <a:srgbClr val="4E4E4E"/>
                </a:solidFill>
                <a:effectLst/>
                <a:latin typeface="Source Sans Pro" panose="020B0503030403020204" pitchFamily="34" charset="0"/>
              </a:rPr>
              <a:t>location</a:t>
            </a:r>
            <a:r>
              <a:rPr lang="en-US" b="0" i="0" dirty="0">
                <a:solidFill>
                  <a:srgbClr val="4E4E4E"/>
                </a:solidFill>
                <a:effectLst/>
                <a:latin typeface="Source Sans Pro" panose="020B0503030403020204" pitchFamily="34" charset="0"/>
              </a:rPr>
              <a:t> where you want to export the workbook, enter a </a:t>
            </a:r>
            <a:r>
              <a:rPr lang="en-US" b="1" i="0" dirty="0">
                <a:solidFill>
                  <a:srgbClr val="4E4E4E"/>
                </a:solidFill>
                <a:effectLst/>
                <a:latin typeface="Source Sans Pro" panose="020B0503030403020204" pitchFamily="34" charset="0"/>
              </a:rPr>
              <a:t>file name</a:t>
            </a:r>
            <a:r>
              <a:rPr lang="en-US" b="0" i="0" dirty="0">
                <a:solidFill>
                  <a:srgbClr val="4E4E4E"/>
                </a:solidFill>
                <a:effectLst/>
                <a:latin typeface="Source Sans Pro" panose="020B0503030403020204" pitchFamily="34" charset="0"/>
              </a:rPr>
              <a:t>, then click </a:t>
            </a:r>
            <a:r>
              <a:rPr lang="en-US" b="1" i="0" dirty="0">
                <a:solidFill>
                  <a:srgbClr val="4E4E4E"/>
                </a:solidFill>
                <a:effectLst/>
                <a:latin typeface="Source Sans Pro" panose="020B0503030403020204" pitchFamily="34" charset="0"/>
              </a:rPr>
              <a:t>Publish</a:t>
            </a:r>
            <a:r>
              <a:rPr lang="en-US" b="0" i="0" dirty="0">
                <a:solidFill>
                  <a:srgbClr val="4E4E4E"/>
                </a:solidFill>
                <a:effectLst/>
                <a:latin typeface="Source Sans Pro" panose="020B0503030403020204" pitchFamily="34" charset="0"/>
              </a:rPr>
              <a:t>.</a:t>
            </a:r>
            <a:endParaRPr lang="en-US" b="0" i="0" dirty="0">
              <a:solidFill>
                <a:srgbClr val="4E4E4E"/>
              </a:solidFill>
              <a:effectLst/>
              <a:latin typeface="inherit"/>
            </a:endParaRPr>
          </a:p>
        </p:txBody>
      </p:sp>
      <p:pic>
        <p:nvPicPr>
          <p:cNvPr id="16386" name="Picture 2" descr="Exporting a PDF file">
            <a:extLst>
              <a:ext uri="{FF2B5EF4-FFF2-40B4-BE49-F238E27FC236}">
                <a16:creationId xmlns:a16="http://schemas.microsoft.com/office/drawing/2014/main" id="{3EBC9ED7-B253-D5A3-799A-AC9B23824A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094" y="4353521"/>
            <a:ext cx="4154037" cy="2504479"/>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Exporting a PDF file">
            <a:extLst>
              <a:ext uri="{FF2B5EF4-FFF2-40B4-BE49-F238E27FC236}">
                <a16:creationId xmlns:a16="http://schemas.microsoft.com/office/drawing/2014/main" id="{1F396760-A250-60DD-EA9D-B4731FAAEE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134" y="4337457"/>
            <a:ext cx="3413129" cy="2520543"/>
          </a:xfrm>
          <a:prstGeom prst="rect">
            <a:avLst/>
          </a:prstGeom>
          <a:noFill/>
          <a:extLst>
            <a:ext uri="{909E8E84-426E-40DD-AFC4-6F175D3DCCD1}">
              <a14:hiddenFill xmlns:a14="http://schemas.microsoft.com/office/drawing/2010/main">
                <a:solidFill>
                  <a:srgbClr val="FFFFFF"/>
                </a:solidFill>
              </a14:hiddenFill>
            </a:ext>
          </a:extLst>
        </p:spPr>
      </p:pic>
      <p:sp>
        <p:nvSpPr>
          <p:cNvPr id="8" name="Arrow: Right 7">
            <a:extLst>
              <a:ext uri="{FF2B5EF4-FFF2-40B4-BE49-F238E27FC236}">
                <a16:creationId xmlns:a16="http://schemas.microsoft.com/office/drawing/2014/main" id="{AD638924-B429-605B-22B1-539104FB2A6E}"/>
              </a:ext>
            </a:extLst>
          </p:cNvPr>
          <p:cNvSpPr/>
          <p:nvPr/>
        </p:nvSpPr>
        <p:spPr>
          <a:xfrm>
            <a:off x="4638130" y="5317714"/>
            <a:ext cx="475003" cy="439518"/>
          </a:xfrm>
          <a:prstGeom prst="rightArrow">
            <a:avLst/>
          </a:prstGeom>
          <a:solidFill>
            <a:srgbClr val="00608B"/>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90597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124A-4851-254B-9A80-31E89C0B67AE}"/>
              </a:ext>
            </a:extLst>
          </p:cNvPr>
          <p:cNvSpPr txBox="1">
            <a:spLocks/>
          </p:cNvSpPr>
          <p:nvPr/>
        </p:nvSpPr>
        <p:spPr>
          <a:xfrm>
            <a:off x="0" y="6082"/>
            <a:ext cx="8077200" cy="727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Exporting workbooks (Cont.)</a:t>
            </a:r>
          </a:p>
        </p:txBody>
      </p:sp>
      <p:sp>
        <p:nvSpPr>
          <p:cNvPr id="4" name="TextBox 3">
            <a:extLst>
              <a:ext uri="{FF2B5EF4-FFF2-40B4-BE49-F238E27FC236}">
                <a16:creationId xmlns:a16="http://schemas.microsoft.com/office/drawing/2014/main" id="{218DF346-EB5B-6F16-51F0-8467BEC9B4A2}"/>
              </a:ext>
            </a:extLst>
          </p:cNvPr>
          <p:cNvSpPr txBox="1"/>
          <p:nvPr/>
        </p:nvSpPr>
        <p:spPr>
          <a:xfrm>
            <a:off x="0" y="733157"/>
            <a:ext cx="5861360" cy="4401205"/>
          </a:xfrm>
          <a:prstGeom prst="rect">
            <a:avLst/>
          </a:prstGeom>
          <a:noFill/>
        </p:spPr>
        <p:txBody>
          <a:bodyPr wrap="square">
            <a:spAutoFit/>
          </a:bodyPr>
          <a:lstStyle/>
          <a:p>
            <a:pPr marL="342900" indent="-342900">
              <a:buFont typeface="Wingdings" panose="05000000000000000000" pitchFamily="2" charset="2"/>
              <a:buChar char="v"/>
            </a:pPr>
            <a:r>
              <a:rPr lang="en-US" sz="2000" b="0" i="0" dirty="0">
                <a:solidFill>
                  <a:srgbClr val="4E4E4E"/>
                </a:solidFill>
                <a:effectLst/>
                <a:latin typeface="source sans pro" panose="020B0503030403020204" pitchFamily="34" charset="0"/>
              </a:rPr>
              <a:t>By default, Excel will only export the </a:t>
            </a:r>
            <a:r>
              <a:rPr lang="en-US" sz="2000" b="1" i="0" dirty="0">
                <a:solidFill>
                  <a:srgbClr val="4E4E4E"/>
                </a:solidFill>
                <a:effectLst/>
                <a:latin typeface="source sans pro" panose="020B0503030403020204" pitchFamily="34" charset="0"/>
              </a:rPr>
              <a:t>active</a:t>
            </a:r>
            <a:r>
              <a:rPr lang="en-US" sz="2000" b="0" i="0" dirty="0">
                <a:solidFill>
                  <a:srgbClr val="4E4E4E"/>
                </a:solidFill>
                <a:effectLst/>
                <a:latin typeface="source sans pro" panose="020B0503030403020204" pitchFamily="34" charset="0"/>
              </a:rPr>
              <a:t> </a:t>
            </a:r>
            <a:r>
              <a:rPr lang="en-US" sz="2000" b="1" i="0" dirty="0">
                <a:solidFill>
                  <a:srgbClr val="4E4E4E"/>
                </a:solidFill>
                <a:effectLst/>
                <a:latin typeface="source sans pro" panose="020B0503030403020204" pitchFamily="34" charset="0"/>
              </a:rPr>
              <a:t>worksheet</a:t>
            </a:r>
            <a:r>
              <a:rPr lang="en-US" sz="2000" b="0" i="0" dirty="0">
                <a:solidFill>
                  <a:srgbClr val="4E4E4E"/>
                </a:solidFill>
                <a:effectLst/>
                <a:latin typeface="source sans pro" panose="020B0503030403020204" pitchFamily="34" charset="0"/>
              </a:rPr>
              <a:t>. If you have multiple worksheets and want to save all of them in the same PDF file, click </a:t>
            </a:r>
            <a:r>
              <a:rPr lang="en-US" sz="2000" b="1" i="0" dirty="0">
                <a:solidFill>
                  <a:srgbClr val="4E4E4E"/>
                </a:solidFill>
                <a:effectLst/>
                <a:latin typeface="source sans pro" panose="020B0503030403020204" pitchFamily="34" charset="0"/>
              </a:rPr>
              <a:t>Options </a:t>
            </a:r>
            <a:r>
              <a:rPr lang="en-US" sz="2000" b="0" i="0" dirty="0">
                <a:solidFill>
                  <a:srgbClr val="4E4E4E"/>
                </a:solidFill>
                <a:effectLst/>
                <a:latin typeface="source sans pro" panose="020B0503030403020204" pitchFamily="34" charset="0"/>
              </a:rPr>
              <a:t>in the</a:t>
            </a:r>
            <a:r>
              <a:rPr lang="en-US" sz="2000" b="1" i="0" dirty="0">
                <a:solidFill>
                  <a:srgbClr val="4E4E4E"/>
                </a:solidFill>
                <a:effectLst/>
                <a:latin typeface="source sans pro" panose="020B0503030403020204" pitchFamily="34" charset="0"/>
              </a:rPr>
              <a:t> Save As </a:t>
            </a:r>
            <a:r>
              <a:rPr lang="en-US" sz="2000" b="0" i="0" dirty="0">
                <a:solidFill>
                  <a:srgbClr val="4E4E4E"/>
                </a:solidFill>
                <a:effectLst/>
                <a:latin typeface="source sans pro" panose="020B0503030403020204" pitchFamily="34" charset="0"/>
              </a:rPr>
              <a:t>dialog box. The </a:t>
            </a:r>
            <a:r>
              <a:rPr lang="en-US" sz="2000" b="1" i="0" dirty="0">
                <a:solidFill>
                  <a:srgbClr val="4E4E4E"/>
                </a:solidFill>
                <a:effectLst/>
                <a:latin typeface="source sans pro" panose="020B0503030403020204" pitchFamily="34" charset="0"/>
              </a:rPr>
              <a:t>Options </a:t>
            </a:r>
            <a:r>
              <a:rPr lang="en-US" sz="2000" b="0" i="0" dirty="0">
                <a:solidFill>
                  <a:srgbClr val="4E4E4E"/>
                </a:solidFill>
                <a:effectLst/>
                <a:latin typeface="source sans pro" panose="020B0503030403020204" pitchFamily="34" charset="0"/>
              </a:rPr>
              <a:t>dialog box will appear. Select </a:t>
            </a:r>
            <a:r>
              <a:rPr lang="en-US" sz="2000" b="1" i="0" dirty="0">
                <a:solidFill>
                  <a:srgbClr val="4E4E4E"/>
                </a:solidFill>
                <a:effectLst/>
                <a:latin typeface="source sans pro" panose="020B0503030403020204" pitchFamily="34" charset="0"/>
              </a:rPr>
              <a:t>Entire workbook</a:t>
            </a:r>
            <a:r>
              <a:rPr lang="en-US" sz="2000" b="0" i="0" dirty="0">
                <a:solidFill>
                  <a:srgbClr val="4E4E4E"/>
                </a:solidFill>
                <a:effectLst/>
                <a:latin typeface="source sans pro" panose="020B0503030403020204" pitchFamily="34" charset="0"/>
              </a:rPr>
              <a:t>, then click </a:t>
            </a:r>
            <a:r>
              <a:rPr lang="en-US" sz="2000" b="1" i="0" dirty="0">
                <a:solidFill>
                  <a:srgbClr val="4E4E4E"/>
                </a:solidFill>
                <a:effectLst/>
                <a:latin typeface="source sans pro" panose="020B0503030403020204" pitchFamily="34" charset="0"/>
              </a:rPr>
              <a:t>OK</a:t>
            </a:r>
            <a:r>
              <a:rPr lang="en-US" sz="2000" b="0" i="0" dirty="0">
                <a:solidFill>
                  <a:srgbClr val="4E4E4E"/>
                </a:solidFill>
                <a:effectLst/>
                <a:latin typeface="source sans pro" panose="020B0503030403020204" pitchFamily="34" charset="0"/>
              </a:rPr>
              <a:t>.</a:t>
            </a:r>
          </a:p>
          <a:p>
            <a:pPr marL="342900" indent="-342900">
              <a:buFont typeface="Wingdings" panose="05000000000000000000" pitchFamily="2" charset="2"/>
              <a:buChar char="v"/>
            </a:pPr>
            <a:endParaRPr lang="en-US" sz="2000" dirty="0">
              <a:solidFill>
                <a:srgbClr val="4E4E4E"/>
              </a:solidFill>
              <a:latin typeface="source sans pro" panose="020B0503030403020204" pitchFamily="34" charset="0"/>
            </a:endParaRPr>
          </a:p>
          <a:p>
            <a:pPr marL="342900" indent="-342900">
              <a:buFont typeface="Wingdings" panose="05000000000000000000" pitchFamily="2" charset="2"/>
              <a:buChar char="v"/>
            </a:pPr>
            <a:r>
              <a:rPr lang="en-US" sz="2000" dirty="0">
                <a:solidFill>
                  <a:srgbClr val="4E4E4E"/>
                </a:solidFill>
                <a:latin typeface="source sans pro" panose="020B0503030403020204" pitchFamily="34" charset="0"/>
              </a:rPr>
              <a:t>Whenever you export a workbook as a PDF, you'll also need to consider how your workbook data will appear on each page of the PDF, just like printing a workbook. Visit our Page Layout and Printing lesson to learn more about what to consider before exporting a workbook as a PDF.</a:t>
            </a:r>
          </a:p>
          <a:p>
            <a:pPr marL="342900" indent="-342900">
              <a:buFont typeface="Wingdings" panose="05000000000000000000" pitchFamily="2" charset="2"/>
              <a:buChar char="v"/>
            </a:pPr>
            <a:endParaRPr lang="en-US" sz="2000" dirty="0"/>
          </a:p>
        </p:txBody>
      </p:sp>
      <p:pic>
        <p:nvPicPr>
          <p:cNvPr id="17410" name="Picture 2" descr="Exporting the entire workbook">
            <a:extLst>
              <a:ext uri="{FF2B5EF4-FFF2-40B4-BE49-F238E27FC236}">
                <a16:creationId xmlns:a16="http://schemas.microsoft.com/office/drawing/2014/main" id="{6832CCBD-9FC0-7790-792F-15839B8035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8095" y="3599381"/>
            <a:ext cx="2638425"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63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124A-4851-254B-9A80-31E89C0B67AE}"/>
              </a:ext>
            </a:extLst>
          </p:cNvPr>
          <p:cNvSpPr txBox="1">
            <a:spLocks/>
          </p:cNvSpPr>
          <p:nvPr/>
        </p:nvSpPr>
        <p:spPr>
          <a:xfrm>
            <a:off x="0" y="0"/>
            <a:ext cx="8077200" cy="493993"/>
          </a:xfrm>
          <a:prstGeom prst="rect">
            <a:avLst/>
          </a:prstGeom>
          <a:solidFill>
            <a:srgbClr val="00608B"/>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To export a workbook to other file types:</a:t>
            </a:r>
          </a:p>
        </p:txBody>
      </p:sp>
      <p:sp>
        <p:nvSpPr>
          <p:cNvPr id="4" name="TextBox 3">
            <a:extLst>
              <a:ext uri="{FF2B5EF4-FFF2-40B4-BE49-F238E27FC236}">
                <a16:creationId xmlns:a16="http://schemas.microsoft.com/office/drawing/2014/main" id="{218DF346-EB5B-6F16-51F0-8467BEC9B4A2}"/>
              </a:ext>
            </a:extLst>
          </p:cNvPr>
          <p:cNvSpPr txBox="1"/>
          <p:nvPr/>
        </p:nvSpPr>
        <p:spPr>
          <a:xfrm>
            <a:off x="198782" y="895209"/>
            <a:ext cx="6336489" cy="1938992"/>
          </a:xfrm>
          <a:prstGeom prst="rect">
            <a:avLst/>
          </a:prstGeom>
          <a:noFill/>
        </p:spPr>
        <p:txBody>
          <a:bodyPr wrap="square">
            <a:spAutoFit/>
          </a:bodyPr>
          <a:lstStyle/>
          <a:p>
            <a:pPr marL="457200" indent="-457200" algn="l" fontAlgn="base">
              <a:buFont typeface="+mj-lt"/>
              <a:buAutoNum type="arabicPeriod"/>
            </a:pPr>
            <a:r>
              <a:rPr lang="en-US" sz="2000" b="0" i="0" dirty="0">
                <a:solidFill>
                  <a:srgbClr val="4E4E4E"/>
                </a:solidFill>
                <a:effectLst/>
                <a:latin typeface="inherit"/>
              </a:rPr>
              <a:t>Click the </a:t>
            </a:r>
            <a:r>
              <a:rPr lang="en-US" sz="2000" b="1" i="0" dirty="0">
                <a:solidFill>
                  <a:srgbClr val="4E4E4E"/>
                </a:solidFill>
                <a:effectLst/>
                <a:latin typeface="inherit"/>
              </a:rPr>
              <a:t>File</a:t>
            </a:r>
            <a:r>
              <a:rPr lang="en-US" sz="2000" b="0" i="0" dirty="0">
                <a:solidFill>
                  <a:srgbClr val="4E4E4E"/>
                </a:solidFill>
                <a:effectLst/>
                <a:latin typeface="inherit"/>
              </a:rPr>
              <a:t> tab to access </a:t>
            </a:r>
            <a:r>
              <a:rPr lang="en-US" sz="2000" b="1" i="0" dirty="0">
                <a:solidFill>
                  <a:srgbClr val="4E4E4E"/>
                </a:solidFill>
                <a:effectLst/>
                <a:latin typeface="inherit"/>
              </a:rPr>
              <a:t>Backstage</a:t>
            </a:r>
            <a:r>
              <a:rPr lang="en-US" sz="2000" b="0" i="0" dirty="0">
                <a:solidFill>
                  <a:srgbClr val="4E4E4E"/>
                </a:solidFill>
                <a:effectLst/>
                <a:latin typeface="inherit"/>
              </a:rPr>
              <a:t> </a:t>
            </a:r>
            <a:r>
              <a:rPr lang="en-US" sz="2000" b="1" i="0" dirty="0">
                <a:solidFill>
                  <a:srgbClr val="4E4E4E"/>
                </a:solidFill>
                <a:effectLst/>
                <a:latin typeface="inherit"/>
              </a:rPr>
              <a:t>view</a:t>
            </a:r>
            <a:r>
              <a:rPr lang="en-US" sz="2000" b="0" i="0" dirty="0">
                <a:solidFill>
                  <a:srgbClr val="4E4E4E"/>
                </a:solidFill>
                <a:effectLst/>
                <a:latin typeface="inherit"/>
              </a:rPr>
              <a:t>.</a:t>
            </a:r>
          </a:p>
          <a:p>
            <a:pPr marL="457200" indent="-457200" algn="l" fontAlgn="base">
              <a:buFont typeface="+mj-lt"/>
              <a:buAutoNum type="arabicPeriod"/>
            </a:pPr>
            <a:r>
              <a:rPr lang="en-US" sz="2000" b="0" i="0" dirty="0">
                <a:solidFill>
                  <a:srgbClr val="4E4E4E"/>
                </a:solidFill>
                <a:effectLst/>
                <a:latin typeface="Source Sans Pro" panose="020B0503030403020204" pitchFamily="34" charset="0"/>
              </a:rPr>
              <a:t>Click </a:t>
            </a:r>
            <a:r>
              <a:rPr lang="en-US" sz="2000" b="1" i="0" dirty="0">
                <a:solidFill>
                  <a:srgbClr val="4E4E4E"/>
                </a:solidFill>
                <a:effectLst/>
                <a:latin typeface="Source Sans Pro" panose="020B0503030403020204" pitchFamily="34" charset="0"/>
              </a:rPr>
              <a:t>Export</a:t>
            </a:r>
            <a:r>
              <a:rPr lang="en-US" sz="2000" b="0" i="0" dirty="0">
                <a:solidFill>
                  <a:srgbClr val="4E4E4E"/>
                </a:solidFill>
                <a:effectLst/>
                <a:latin typeface="Source Sans Pro" panose="020B0503030403020204" pitchFamily="34" charset="0"/>
              </a:rPr>
              <a:t>, then select </a:t>
            </a:r>
            <a:r>
              <a:rPr lang="en-US" sz="2000" b="1" i="0" dirty="0">
                <a:solidFill>
                  <a:srgbClr val="4E4E4E"/>
                </a:solidFill>
                <a:effectLst/>
                <a:latin typeface="Source Sans Pro" panose="020B0503030403020204" pitchFamily="34" charset="0"/>
              </a:rPr>
              <a:t>Change File Type</a:t>
            </a:r>
            <a:r>
              <a:rPr lang="en-US" sz="2000" b="0" i="0" dirty="0">
                <a:solidFill>
                  <a:srgbClr val="4E4E4E"/>
                </a:solidFill>
                <a:effectLst/>
                <a:latin typeface="Source Sans Pro" panose="020B0503030403020204" pitchFamily="34" charset="0"/>
              </a:rPr>
              <a:t>.</a:t>
            </a:r>
          </a:p>
          <a:p>
            <a:pPr marL="457200" indent="-457200" algn="l" fontAlgn="base">
              <a:buFont typeface="+mj-lt"/>
              <a:buAutoNum type="arabicPeriod"/>
            </a:pPr>
            <a:r>
              <a:rPr lang="en-US" sz="2000" b="0" i="0" dirty="0">
                <a:solidFill>
                  <a:srgbClr val="4E4E4E"/>
                </a:solidFill>
                <a:effectLst/>
                <a:latin typeface="Source Sans Pro" panose="020B0503030403020204" pitchFamily="34" charset="0"/>
              </a:rPr>
              <a:t>Select a common </a:t>
            </a:r>
            <a:r>
              <a:rPr lang="en-US" sz="2000" b="1" i="0" dirty="0">
                <a:solidFill>
                  <a:srgbClr val="4E4E4E"/>
                </a:solidFill>
                <a:effectLst/>
                <a:latin typeface="Source Sans Pro" panose="020B0503030403020204" pitchFamily="34" charset="0"/>
              </a:rPr>
              <a:t>file</a:t>
            </a:r>
            <a:r>
              <a:rPr lang="en-US" sz="2000" b="0" i="0" dirty="0">
                <a:solidFill>
                  <a:srgbClr val="4E4E4E"/>
                </a:solidFill>
                <a:effectLst/>
                <a:latin typeface="Source Sans Pro" panose="020B0503030403020204" pitchFamily="34" charset="0"/>
              </a:rPr>
              <a:t> </a:t>
            </a:r>
            <a:r>
              <a:rPr lang="en-US" sz="2000" b="1" i="0" dirty="0">
                <a:solidFill>
                  <a:srgbClr val="4E4E4E"/>
                </a:solidFill>
                <a:effectLst/>
                <a:latin typeface="Source Sans Pro" panose="020B0503030403020204" pitchFamily="34" charset="0"/>
              </a:rPr>
              <a:t>type</a:t>
            </a:r>
            <a:r>
              <a:rPr lang="en-US" sz="2000" b="0" i="0" dirty="0">
                <a:solidFill>
                  <a:srgbClr val="4E4E4E"/>
                </a:solidFill>
                <a:effectLst/>
                <a:latin typeface="Source Sans Pro" panose="020B0503030403020204" pitchFamily="34" charset="0"/>
              </a:rPr>
              <a:t>, then click </a:t>
            </a:r>
            <a:r>
              <a:rPr lang="en-US" sz="2000" b="1" i="0" dirty="0">
                <a:solidFill>
                  <a:srgbClr val="4E4E4E"/>
                </a:solidFill>
                <a:effectLst/>
                <a:latin typeface="Source Sans Pro" panose="020B0503030403020204" pitchFamily="34" charset="0"/>
              </a:rPr>
              <a:t>Save</a:t>
            </a:r>
            <a:r>
              <a:rPr lang="en-US" sz="2000" b="0" i="0" dirty="0">
                <a:solidFill>
                  <a:srgbClr val="4E4E4E"/>
                </a:solidFill>
                <a:effectLst/>
                <a:latin typeface="Source Sans Pro" panose="020B0503030403020204" pitchFamily="34" charset="0"/>
              </a:rPr>
              <a:t> </a:t>
            </a:r>
            <a:r>
              <a:rPr lang="en-US" sz="2000" b="1" i="0" dirty="0">
                <a:solidFill>
                  <a:srgbClr val="4E4E4E"/>
                </a:solidFill>
                <a:effectLst/>
                <a:latin typeface="Source Sans Pro" panose="020B0503030403020204" pitchFamily="34" charset="0"/>
              </a:rPr>
              <a:t>As</a:t>
            </a:r>
            <a:r>
              <a:rPr lang="en-US" sz="2000" b="0" i="0" dirty="0">
                <a:solidFill>
                  <a:srgbClr val="4E4E4E"/>
                </a:solidFill>
                <a:effectLst/>
                <a:latin typeface="Source Sans Pro" panose="020B0503030403020204" pitchFamily="34" charset="0"/>
              </a:rPr>
              <a:t>.</a:t>
            </a:r>
            <a:endParaRPr lang="en-US" sz="2000" dirty="0">
              <a:solidFill>
                <a:srgbClr val="4E4E4E"/>
              </a:solidFill>
              <a:latin typeface="Source Sans Pro" panose="020B0503030403020204" pitchFamily="34" charset="0"/>
            </a:endParaRPr>
          </a:p>
          <a:p>
            <a:pPr marL="457200" indent="-457200" algn="l" fontAlgn="base">
              <a:buFont typeface="+mj-lt"/>
              <a:buAutoNum type="arabicPeriod"/>
            </a:pPr>
            <a:r>
              <a:rPr lang="en-US" sz="2000" b="0" i="0" dirty="0">
                <a:solidFill>
                  <a:srgbClr val="4E4E4E"/>
                </a:solidFill>
                <a:effectLst/>
                <a:latin typeface="Source Sans Pro" panose="020B0503030403020204" pitchFamily="34" charset="0"/>
              </a:rPr>
              <a:t>The </a:t>
            </a:r>
            <a:r>
              <a:rPr lang="en-US" sz="2000" b="1" i="0" dirty="0">
                <a:solidFill>
                  <a:srgbClr val="4E4E4E"/>
                </a:solidFill>
                <a:effectLst/>
                <a:latin typeface="Source Sans Pro" panose="020B0503030403020204" pitchFamily="34" charset="0"/>
              </a:rPr>
              <a:t>Save As </a:t>
            </a:r>
            <a:r>
              <a:rPr lang="en-US" sz="2000" b="0" i="0" dirty="0">
                <a:solidFill>
                  <a:srgbClr val="4E4E4E"/>
                </a:solidFill>
                <a:effectLst/>
                <a:latin typeface="Source Sans Pro" panose="020B0503030403020204" pitchFamily="34" charset="0"/>
              </a:rPr>
              <a:t>dialog box will appear. Select the </a:t>
            </a:r>
            <a:r>
              <a:rPr lang="en-US" sz="2000" b="1" i="0" dirty="0">
                <a:solidFill>
                  <a:srgbClr val="4E4E4E"/>
                </a:solidFill>
                <a:effectLst/>
                <a:latin typeface="Source Sans Pro" panose="020B0503030403020204" pitchFamily="34" charset="0"/>
              </a:rPr>
              <a:t>location</a:t>
            </a:r>
            <a:r>
              <a:rPr lang="en-US" sz="2000" b="0" i="0" dirty="0">
                <a:solidFill>
                  <a:srgbClr val="4E4E4E"/>
                </a:solidFill>
                <a:effectLst/>
                <a:latin typeface="Source Sans Pro" panose="020B0503030403020204" pitchFamily="34" charset="0"/>
              </a:rPr>
              <a:t> where you want to export the workbook, enter a </a:t>
            </a:r>
            <a:r>
              <a:rPr lang="en-US" sz="2000" b="1" i="0" dirty="0">
                <a:solidFill>
                  <a:srgbClr val="4E4E4E"/>
                </a:solidFill>
                <a:effectLst/>
                <a:latin typeface="Source Sans Pro" panose="020B0503030403020204" pitchFamily="34" charset="0"/>
              </a:rPr>
              <a:t>file name</a:t>
            </a:r>
            <a:r>
              <a:rPr lang="en-US" sz="2000" b="0" i="0" dirty="0">
                <a:solidFill>
                  <a:srgbClr val="4E4E4E"/>
                </a:solidFill>
                <a:effectLst/>
                <a:latin typeface="Source Sans Pro" panose="020B0503030403020204" pitchFamily="34" charset="0"/>
              </a:rPr>
              <a:t>, then click </a:t>
            </a:r>
            <a:r>
              <a:rPr lang="en-US" sz="2000" b="1" i="0" dirty="0">
                <a:solidFill>
                  <a:srgbClr val="4E4E4E"/>
                </a:solidFill>
                <a:effectLst/>
                <a:latin typeface="Source Sans Pro" panose="020B0503030403020204" pitchFamily="34" charset="0"/>
              </a:rPr>
              <a:t>Save</a:t>
            </a:r>
            <a:r>
              <a:rPr lang="en-US" sz="2000" b="0" i="0" dirty="0">
                <a:solidFill>
                  <a:srgbClr val="4E4E4E"/>
                </a:solidFill>
                <a:effectLst/>
                <a:latin typeface="Source Sans Pro" panose="020B0503030403020204" pitchFamily="34" charset="0"/>
              </a:rPr>
              <a:t>.</a:t>
            </a:r>
            <a:endParaRPr lang="en-US" sz="2000" b="0" i="0" dirty="0">
              <a:solidFill>
                <a:srgbClr val="4E4E4E"/>
              </a:solidFill>
              <a:effectLst/>
              <a:latin typeface="inherit"/>
            </a:endParaRPr>
          </a:p>
        </p:txBody>
      </p:sp>
      <p:pic>
        <p:nvPicPr>
          <p:cNvPr id="18434" name="Picture 2" descr="Clicking Change File Type">
            <a:extLst>
              <a:ext uri="{FF2B5EF4-FFF2-40B4-BE49-F238E27FC236}">
                <a16:creationId xmlns:a16="http://schemas.microsoft.com/office/drawing/2014/main" id="{70786041-885D-D5B6-28B1-AB7434471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82" y="3235418"/>
            <a:ext cx="3433397" cy="3012981"/>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Choosing another file type">
            <a:extLst>
              <a:ext uri="{FF2B5EF4-FFF2-40B4-BE49-F238E27FC236}">
                <a16:creationId xmlns:a16="http://schemas.microsoft.com/office/drawing/2014/main" id="{2DA10BAA-466C-79A7-B4D3-D4F2090F3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1487" y="3235418"/>
            <a:ext cx="3364370" cy="3012981"/>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Saving as an Excel 97-2003 workbook">
            <a:extLst>
              <a:ext uri="{FF2B5EF4-FFF2-40B4-BE49-F238E27FC236}">
                <a16:creationId xmlns:a16="http://schemas.microsoft.com/office/drawing/2014/main" id="{DE479717-B40E-8213-EE3C-6DDE8CC864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5166" y="3235418"/>
            <a:ext cx="4498052" cy="3012981"/>
          </a:xfrm>
          <a:prstGeom prst="rect">
            <a:avLst/>
          </a:prstGeom>
          <a:noFill/>
          <a:extLst>
            <a:ext uri="{909E8E84-426E-40DD-AFC4-6F175D3DCCD1}">
              <a14:hiddenFill xmlns:a14="http://schemas.microsoft.com/office/drawing/2010/main">
                <a:solidFill>
                  <a:srgbClr val="FFFFFF"/>
                </a:solidFill>
              </a14:hiddenFill>
            </a:ext>
          </a:extLst>
        </p:spPr>
      </p:pic>
      <p:sp>
        <p:nvSpPr>
          <p:cNvPr id="3" name="Arrow: Right 2">
            <a:extLst>
              <a:ext uri="{FF2B5EF4-FFF2-40B4-BE49-F238E27FC236}">
                <a16:creationId xmlns:a16="http://schemas.microsoft.com/office/drawing/2014/main" id="{D1F96ABD-BA22-1479-E176-2044EF7ED18E}"/>
              </a:ext>
            </a:extLst>
          </p:cNvPr>
          <p:cNvSpPr/>
          <p:nvPr/>
        </p:nvSpPr>
        <p:spPr>
          <a:xfrm>
            <a:off x="3643985" y="5676302"/>
            <a:ext cx="475003" cy="439518"/>
          </a:xfrm>
          <a:prstGeom prst="rightArrow">
            <a:avLst/>
          </a:prstGeom>
          <a:solidFill>
            <a:srgbClr val="00608B"/>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3CE05F0C-7296-AF10-421F-005A6F934EE0}"/>
              </a:ext>
            </a:extLst>
          </p:cNvPr>
          <p:cNvSpPr/>
          <p:nvPr/>
        </p:nvSpPr>
        <p:spPr>
          <a:xfrm>
            <a:off x="7245857" y="5676302"/>
            <a:ext cx="475003" cy="439518"/>
          </a:xfrm>
          <a:prstGeom prst="rightArrow">
            <a:avLst/>
          </a:prstGeom>
          <a:solidFill>
            <a:srgbClr val="00608B"/>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5154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8DF346-EB5B-6F16-51F0-8467BEC9B4A2}"/>
              </a:ext>
            </a:extLst>
          </p:cNvPr>
          <p:cNvSpPr txBox="1"/>
          <p:nvPr/>
        </p:nvSpPr>
        <p:spPr>
          <a:xfrm>
            <a:off x="0" y="733157"/>
            <a:ext cx="6031689" cy="1015663"/>
          </a:xfrm>
          <a:prstGeom prst="rect">
            <a:avLst/>
          </a:prstGeom>
          <a:noFill/>
        </p:spPr>
        <p:txBody>
          <a:bodyPr wrap="square">
            <a:spAutoFit/>
          </a:bodyPr>
          <a:lstStyle/>
          <a:p>
            <a:pPr marL="342900" indent="-342900" algn="l" fontAlgn="base">
              <a:buFont typeface="Wingdings" panose="05000000000000000000" pitchFamily="2" charset="2"/>
              <a:buChar char="v"/>
            </a:pPr>
            <a:r>
              <a:rPr lang="en-US" sz="2000" b="0" i="0" dirty="0">
                <a:solidFill>
                  <a:srgbClr val="4E4E4E"/>
                </a:solidFill>
                <a:effectLst/>
                <a:latin typeface="source sans pro" panose="020B0503030403020204" pitchFamily="34" charset="0"/>
              </a:rPr>
              <a:t>You can also use the </a:t>
            </a:r>
            <a:r>
              <a:rPr lang="en-US" sz="2000" b="1" i="0" dirty="0">
                <a:solidFill>
                  <a:srgbClr val="4E4E4E"/>
                </a:solidFill>
                <a:effectLst/>
                <a:latin typeface="source sans pro" panose="020B0503030403020204" pitchFamily="34" charset="0"/>
              </a:rPr>
              <a:t>Save as type:</a:t>
            </a:r>
            <a:r>
              <a:rPr lang="en-US" sz="2000" b="0" i="0" dirty="0">
                <a:solidFill>
                  <a:srgbClr val="4E4E4E"/>
                </a:solidFill>
                <a:effectLst/>
                <a:latin typeface="source sans pro" panose="020B0503030403020204" pitchFamily="34" charset="0"/>
              </a:rPr>
              <a:t> drop-down menu in the </a:t>
            </a:r>
            <a:r>
              <a:rPr lang="en-US" sz="2000" b="1" i="0" dirty="0">
                <a:solidFill>
                  <a:srgbClr val="4E4E4E"/>
                </a:solidFill>
                <a:effectLst/>
                <a:latin typeface="source sans pro" panose="020B0503030403020204" pitchFamily="34" charset="0"/>
              </a:rPr>
              <a:t>Save As </a:t>
            </a:r>
            <a:r>
              <a:rPr lang="en-US" sz="2000" b="0" i="0" dirty="0">
                <a:solidFill>
                  <a:srgbClr val="4E4E4E"/>
                </a:solidFill>
                <a:effectLst/>
                <a:latin typeface="source sans pro" panose="020B0503030403020204" pitchFamily="34" charset="0"/>
              </a:rPr>
              <a:t>dialog box to save workbooks in a variety of file types.</a:t>
            </a:r>
            <a:endParaRPr lang="en-US" sz="2000" dirty="0"/>
          </a:p>
        </p:txBody>
      </p:sp>
      <p:pic>
        <p:nvPicPr>
          <p:cNvPr id="19458" name="Picture 2" descr="Using the Save As type menu to choose a file type">
            <a:extLst>
              <a:ext uri="{FF2B5EF4-FFF2-40B4-BE49-F238E27FC236}">
                <a16:creationId xmlns:a16="http://schemas.microsoft.com/office/drawing/2014/main" id="{163BB0E5-3A10-04D0-0ADE-D9526715C5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345" y="2100393"/>
            <a:ext cx="4578561" cy="417157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A58DA898-7423-4465-0482-5C003EF72C5F}"/>
              </a:ext>
            </a:extLst>
          </p:cNvPr>
          <p:cNvSpPr txBox="1">
            <a:spLocks/>
          </p:cNvSpPr>
          <p:nvPr/>
        </p:nvSpPr>
        <p:spPr>
          <a:xfrm>
            <a:off x="0" y="6082"/>
            <a:ext cx="8077200" cy="7270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608B"/>
                </a:solidFill>
              </a:rPr>
              <a:t>Exporting workbooks (Cont.)</a:t>
            </a:r>
          </a:p>
        </p:txBody>
      </p:sp>
    </p:spTree>
    <p:extLst>
      <p:ext uri="{BB962C8B-B14F-4D97-AF65-F5344CB8AC3E}">
        <p14:creationId xmlns:p14="http://schemas.microsoft.com/office/powerpoint/2010/main" val="41042518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FD68C5-B3A8-C63C-AF29-AA17B2ADF84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500"/>
                    </a14:imgEffect>
                    <a14:imgEffect>
                      <a14:saturation sat="0"/>
                    </a14:imgEffect>
                  </a14:imgLayer>
                </a14:imgProps>
              </a:ext>
              <a:ext uri="{28A0092B-C50C-407E-A947-70E740481C1C}">
                <a14:useLocalDpi xmlns:a14="http://schemas.microsoft.com/office/drawing/2010/main" val="0"/>
              </a:ext>
            </a:extLst>
          </a:blip>
          <a:stretch>
            <a:fillRect/>
          </a:stretch>
        </p:blipFill>
        <p:spPr>
          <a:xfrm>
            <a:off x="0" y="0"/>
            <a:ext cx="6858000" cy="6858000"/>
          </a:xfrm>
          <a:prstGeom prst="rect">
            <a:avLst/>
          </a:prstGeom>
          <a:noFill/>
        </p:spPr>
      </p:pic>
    </p:spTree>
    <p:extLst>
      <p:ext uri="{BB962C8B-B14F-4D97-AF65-F5344CB8AC3E}">
        <p14:creationId xmlns:p14="http://schemas.microsoft.com/office/powerpoint/2010/main" val="2684404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6722</TotalTime>
  <Words>6646</Words>
  <Application>Microsoft Office PowerPoint</Application>
  <PresentationFormat>Widescreen</PresentationFormat>
  <Paragraphs>311</Paragraphs>
  <Slides>60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Calibri</vt:lpstr>
      <vt:lpstr>Calibri Light</vt:lpstr>
      <vt:lpstr>inherit</vt:lpstr>
      <vt:lpstr>Source Sans Pro</vt:lpstr>
      <vt:lpstr>Source Sans Pro</vt:lpstr>
      <vt:lpstr>Wingdings</vt:lpstr>
      <vt:lpstr>Office Theme</vt:lpstr>
      <vt:lpstr>ICDL 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Menna Tullah</dc:creator>
  <cp:lastModifiedBy>dell</cp:lastModifiedBy>
  <cp:revision>608</cp:revision>
  <dcterms:created xsi:type="dcterms:W3CDTF">2023-07-12T11:29:56Z</dcterms:created>
  <dcterms:modified xsi:type="dcterms:W3CDTF">2023-08-11T18:30:50Z</dcterms:modified>
</cp:coreProperties>
</file>