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28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A2"/>
    <a:srgbClr val="00608B"/>
    <a:srgbClr val="F5F6F5"/>
    <a:srgbClr val="0043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D172-C013-F875-446A-8DDDBB9E56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7098DB-D3AE-64D3-C800-763F2224CF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1A9004-8A42-9B3D-A677-D2BBA6BF0CBE}"/>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5" name="Footer Placeholder 4">
            <a:extLst>
              <a:ext uri="{FF2B5EF4-FFF2-40B4-BE49-F238E27FC236}">
                <a16:creationId xmlns:a16="http://schemas.microsoft.com/office/drawing/2014/main" id="{E7EDC469-35D2-27F7-5586-E3D4A0EB2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9AE195-57F1-BB60-2239-8C3AF31606D2}"/>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847116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0588-9B15-7897-BFE0-73D7E93F09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9BF2CC-1CCE-AC04-644A-2B835F803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0AC059-EB20-7131-0768-34A7F48E71BA}"/>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5" name="Footer Placeholder 4">
            <a:extLst>
              <a:ext uri="{FF2B5EF4-FFF2-40B4-BE49-F238E27FC236}">
                <a16:creationId xmlns:a16="http://schemas.microsoft.com/office/drawing/2014/main" id="{67323F3A-DFC3-7B12-CB25-19F6AC3E5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0A88EE-C598-4219-24E0-52CBD3B02750}"/>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15106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3850-48F9-48C6-5520-BC553F738E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E873C8-8636-F328-4393-8ECA5DEC0F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A404B5-04AE-A95A-8AE2-57732C3EF303}"/>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5" name="Footer Placeholder 4">
            <a:extLst>
              <a:ext uri="{FF2B5EF4-FFF2-40B4-BE49-F238E27FC236}">
                <a16:creationId xmlns:a16="http://schemas.microsoft.com/office/drawing/2014/main" id="{C51A0C48-6A8A-16B7-EF1D-5CABCE5112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2FBF90-4594-7E5B-FA3E-27FC6CA0AF63}"/>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5386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1B2A-CDEF-465C-59F8-69BE6A9C02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795F1-4A50-91EE-E3FF-738A0B896D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50DCD8-E716-51F7-3329-A95BEE1BCB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642675-4B53-5429-C364-C399A4E32613}"/>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6" name="Footer Placeholder 5">
            <a:extLst>
              <a:ext uri="{FF2B5EF4-FFF2-40B4-BE49-F238E27FC236}">
                <a16:creationId xmlns:a16="http://schemas.microsoft.com/office/drawing/2014/main" id="{450E7DB3-87CC-C3E2-6AC5-925A15F738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126F1E-2000-9849-1B21-CC9D9B8F9AD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0958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2081-BF6B-578B-A0AC-019D661B55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5C11A-C1D8-DE04-A52B-C2E6700EC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A4D5A2-6399-4835-62FA-4390C4C170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D6AD29-98B9-E12E-88BB-7B63C037C1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2B018F-7A72-5BB1-E413-9301E01F6B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29016C-6A3F-3CAD-624F-26C5F5CDD950}"/>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8" name="Footer Placeholder 7">
            <a:extLst>
              <a:ext uri="{FF2B5EF4-FFF2-40B4-BE49-F238E27FC236}">
                <a16:creationId xmlns:a16="http://schemas.microsoft.com/office/drawing/2014/main" id="{90972191-C0A6-F87F-B1AE-AD590037C3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C792FA-9869-D98B-72ED-D08B36640A84}"/>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980901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6F67-AEB7-A568-38EA-419312AAA3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E0C5AB-728C-8C45-8F25-31642E5D5F1B}"/>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4" name="Footer Placeholder 3">
            <a:extLst>
              <a:ext uri="{FF2B5EF4-FFF2-40B4-BE49-F238E27FC236}">
                <a16:creationId xmlns:a16="http://schemas.microsoft.com/office/drawing/2014/main" id="{FA5CEF19-5F2C-14CE-32A8-0EFA258EEF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B51B30-E18E-6526-39EC-86CA86F8DB8A}"/>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263063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3EEE9-C1D0-0989-105D-ED2719D70D69}"/>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3" name="Footer Placeholder 2">
            <a:extLst>
              <a:ext uri="{FF2B5EF4-FFF2-40B4-BE49-F238E27FC236}">
                <a16:creationId xmlns:a16="http://schemas.microsoft.com/office/drawing/2014/main" id="{BFA313E8-C6A6-E136-17CB-D6E9FBAB24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AA0187-9CE5-0CC4-BDAF-CA332A2CB69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53743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4EAE-0DBB-B888-2FC9-30503D64E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59EDF6-C1F9-5C43-9045-0E43A8390A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0620B2-5B6F-0A8B-3A55-CAE0B6E0F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BC8C92-13FE-9CF5-94B6-15DD9C0F5EA7}"/>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6" name="Footer Placeholder 5">
            <a:extLst>
              <a:ext uri="{FF2B5EF4-FFF2-40B4-BE49-F238E27FC236}">
                <a16:creationId xmlns:a16="http://schemas.microsoft.com/office/drawing/2014/main" id="{49297C5A-57CC-6AE4-245E-F7D77F5818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335EC-9502-0DCF-22C0-2B2ED46A184F}"/>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8844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FBD4-F2E9-2B77-161D-FFCC522A6C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27681F-384B-B784-A9D2-DD478E2BE0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852866-D411-927C-E3C6-ECE91655D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37438A-BB7B-7B95-4AE9-519CF8847702}"/>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6" name="Footer Placeholder 5">
            <a:extLst>
              <a:ext uri="{FF2B5EF4-FFF2-40B4-BE49-F238E27FC236}">
                <a16:creationId xmlns:a16="http://schemas.microsoft.com/office/drawing/2014/main" id="{0082DCEC-B6AF-CA6F-7E10-EBDB8AA2B7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4D7D0-79E7-2F9D-267C-04BACD5F9ACD}"/>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1313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F3C8-1730-D5D3-A490-E51AC9B607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C0FEC2-78C6-1A9C-411B-E930CE5089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C7C30B-A3CF-C405-0C99-0422D93A666D}"/>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5" name="Footer Placeholder 4">
            <a:extLst>
              <a:ext uri="{FF2B5EF4-FFF2-40B4-BE49-F238E27FC236}">
                <a16:creationId xmlns:a16="http://schemas.microsoft.com/office/drawing/2014/main" id="{CEF5F92D-8686-47F5-BF55-6FA5670B3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40F6B-CE0A-487F-919A-40982A55ADE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774542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14F342-84F8-85EB-0DEC-7EF11A0760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FE3E72-EACE-6DA3-8CB7-13CC4D850A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0C176-B433-EA10-4387-9A4B2EEC0A49}"/>
              </a:ext>
            </a:extLst>
          </p:cNvPr>
          <p:cNvSpPr>
            <a:spLocks noGrp="1"/>
          </p:cNvSpPr>
          <p:nvPr>
            <p:ph type="dt" sz="half" idx="10"/>
          </p:nvPr>
        </p:nvSpPr>
        <p:spPr/>
        <p:txBody>
          <a:bodyPr/>
          <a:lstStyle/>
          <a:p>
            <a:fld id="{4CFDE1EB-A7BA-4EC9-9B92-1DE75AF00D5F}" type="datetimeFigureOut">
              <a:rPr lang="en-US" smtClean="0"/>
              <a:t>7/16/2023</a:t>
            </a:fld>
            <a:endParaRPr lang="en-US"/>
          </a:p>
        </p:txBody>
      </p:sp>
      <p:sp>
        <p:nvSpPr>
          <p:cNvPr id="5" name="Footer Placeholder 4">
            <a:extLst>
              <a:ext uri="{FF2B5EF4-FFF2-40B4-BE49-F238E27FC236}">
                <a16:creationId xmlns:a16="http://schemas.microsoft.com/office/drawing/2014/main" id="{19CC25ED-D73D-C0E6-88CE-BB0EAC4C02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33E05E-5FC1-CE0A-03F4-D4BB4CB3BDB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0856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E0F9CC-87A3-45D8-E336-DBB020405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A8747A-9BEA-3B11-3AB9-8F3D1FF5C3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7984E-E226-DE45-571B-4C331282D1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DE1EB-A7BA-4EC9-9B92-1DE75AF00D5F}" type="datetimeFigureOut">
              <a:rPr lang="en-US" smtClean="0"/>
              <a:t>7/16/2023</a:t>
            </a:fld>
            <a:endParaRPr lang="en-US"/>
          </a:p>
        </p:txBody>
      </p:sp>
      <p:sp>
        <p:nvSpPr>
          <p:cNvPr id="5" name="Footer Placeholder 4">
            <a:extLst>
              <a:ext uri="{FF2B5EF4-FFF2-40B4-BE49-F238E27FC236}">
                <a16:creationId xmlns:a16="http://schemas.microsoft.com/office/drawing/2014/main" id="{8B9B46D2-C237-1E87-CB72-4BBA858AFF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6B01D4-4EEA-2720-0B11-478C2AE5B0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1C155-4D2D-44AA-81FA-BD4289AB0DCC}" type="slidenum">
              <a:rPr lang="en-US" smtClean="0"/>
              <a:t>‹#›</a:t>
            </a:fld>
            <a:endParaRPr lang="en-US"/>
          </a:p>
        </p:txBody>
      </p:sp>
    </p:spTree>
    <p:extLst>
      <p:ext uri="{BB962C8B-B14F-4D97-AF65-F5344CB8AC3E}">
        <p14:creationId xmlns:p14="http://schemas.microsoft.com/office/powerpoint/2010/main" val="4167833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2.PNG"/><Relationship Id="rId5" Type="http://schemas.microsoft.com/office/2007/relationships/hdphoto" Target="../media/hdphoto10.wdp"/><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7.xml"/><Relationship Id="rId4" Type="http://schemas.microsoft.com/office/2007/relationships/hdphoto" Target="../media/hdphoto12.wdp"/></Relationships>
</file>

<file path=ppt/slides/_rels/slide5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97C8-A751-AD42-385F-87E3D1E31C93}"/>
              </a:ext>
            </a:extLst>
          </p:cNvPr>
          <p:cNvSpPr>
            <a:spLocks noGrp="1"/>
          </p:cNvSpPr>
          <p:nvPr>
            <p:ph type="ctrTitle"/>
          </p:nvPr>
        </p:nvSpPr>
        <p:spPr>
          <a:xfrm>
            <a:off x="0" y="2486025"/>
            <a:ext cx="12192000" cy="1023938"/>
          </a:xfrm>
          <a:solidFill>
            <a:srgbClr val="00608B"/>
          </a:solidFill>
        </p:spPr>
        <p:txBody>
          <a:bodyPr/>
          <a:lstStyle/>
          <a:p>
            <a:r>
              <a:rPr lang="en-US" dirty="0">
                <a:solidFill>
                  <a:schemeClr val="bg1"/>
                </a:solidFill>
              </a:rPr>
              <a:t>ICDL COURSE</a:t>
            </a:r>
          </a:p>
        </p:txBody>
      </p:sp>
      <p:sp>
        <p:nvSpPr>
          <p:cNvPr id="3" name="Subtitle 2">
            <a:extLst>
              <a:ext uri="{FF2B5EF4-FFF2-40B4-BE49-F238E27FC236}">
                <a16:creationId xmlns:a16="http://schemas.microsoft.com/office/drawing/2014/main" id="{084BB4B6-6A33-F764-32B7-149DADE39AE8}"/>
              </a:ext>
            </a:extLst>
          </p:cNvPr>
          <p:cNvSpPr>
            <a:spLocks noGrp="1"/>
          </p:cNvSpPr>
          <p:nvPr>
            <p:ph type="subTitle" idx="1"/>
          </p:nvPr>
        </p:nvSpPr>
        <p:spPr/>
        <p:txBody>
          <a:bodyPr/>
          <a:lstStyle/>
          <a:p>
            <a:r>
              <a:rPr lang="en-US" dirty="0"/>
              <a:t>Lecture 2</a:t>
            </a:r>
          </a:p>
        </p:txBody>
      </p:sp>
      <p:pic>
        <p:nvPicPr>
          <p:cNvPr id="5" name="Picture 4">
            <a:extLst>
              <a:ext uri="{FF2B5EF4-FFF2-40B4-BE49-F238E27FC236}">
                <a16:creationId xmlns:a16="http://schemas.microsoft.com/office/drawing/2014/main" id="{94847FD7-1835-7045-D389-C304ABF78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25" y="1381425"/>
            <a:ext cx="2831545" cy="3548392"/>
          </a:xfrm>
          <a:prstGeom prst="rect">
            <a:avLst/>
          </a:prstGeom>
        </p:spPr>
      </p:pic>
    </p:spTree>
    <p:extLst>
      <p:ext uri="{BB962C8B-B14F-4D97-AF65-F5344CB8AC3E}">
        <p14:creationId xmlns:p14="http://schemas.microsoft.com/office/powerpoint/2010/main" val="3722288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438B803-B49A-0335-0AF2-3BF59F4F56E4}"/>
              </a:ext>
            </a:extLst>
          </p:cNvPr>
          <p:cNvSpPr txBox="1">
            <a:spLocks/>
          </p:cNvSpPr>
          <p:nvPr/>
        </p:nvSpPr>
        <p:spPr>
          <a:xfrm>
            <a:off x="0" y="2672779"/>
            <a:ext cx="7772400" cy="106679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Welcome To Microsoft Word 2016</a:t>
            </a:r>
          </a:p>
        </p:txBody>
      </p:sp>
      <p:pic>
        <p:nvPicPr>
          <p:cNvPr id="16" name="Picture 2">
            <a:extLst>
              <a:ext uri="{FF2B5EF4-FFF2-40B4-BE49-F238E27FC236}">
                <a16:creationId xmlns:a16="http://schemas.microsoft.com/office/drawing/2014/main" id="{D345C014-1146-0B3A-E9C1-5D92EF3AF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9036" y="4119282"/>
            <a:ext cx="3673928"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a:extLst>
              <a:ext uri="{FF2B5EF4-FFF2-40B4-BE49-F238E27FC236}">
                <a16:creationId xmlns:a16="http://schemas.microsoft.com/office/drawing/2014/main" id="{72934221-3496-9B46-801C-0269BB293C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5056094"/>
            <a:ext cx="1676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a:extLst>
              <a:ext uri="{FF2B5EF4-FFF2-40B4-BE49-F238E27FC236}">
                <a16:creationId xmlns:a16="http://schemas.microsoft.com/office/drawing/2014/main" id="{E6BA24FD-746D-FBC1-5AC2-F6A859162AC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037444" y="311431"/>
            <a:ext cx="2289628" cy="2289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793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F42A5C-9A3C-5A34-2F32-48C64D1EACCF}"/>
              </a:ext>
            </a:extLst>
          </p:cNvPr>
          <p:cNvSpPr txBox="1">
            <a:spLocks/>
          </p:cNvSpPr>
          <p:nvPr/>
        </p:nvSpPr>
        <p:spPr>
          <a:xfrm>
            <a:off x="0" y="443754"/>
            <a:ext cx="7190128" cy="990599"/>
          </a:xfrm>
          <a:prstGeom prst="rect">
            <a:avLst/>
          </a:prstGeom>
          <a:solidFill>
            <a:srgbClr val="00608B"/>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Microsoft Word </a:t>
            </a:r>
          </a:p>
        </p:txBody>
      </p:sp>
      <p:sp>
        <p:nvSpPr>
          <p:cNvPr id="10" name="Subtitle 2">
            <a:extLst>
              <a:ext uri="{FF2B5EF4-FFF2-40B4-BE49-F238E27FC236}">
                <a16:creationId xmlns:a16="http://schemas.microsoft.com/office/drawing/2014/main" id="{6FE0D2C3-B8EA-7B7D-95F6-41C4B297301A}"/>
              </a:ext>
            </a:extLst>
          </p:cNvPr>
          <p:cNvSpPr txBox="1">
            <a:spLocks/>
          </p:cNvSpPr>
          <p:nvPr/>
        </p:nvSpPr>
        <p:spPr>
          <a:xfrm>
            <a:off x="367986" y="2250141"/>
            <a:ext cx="7269944" cy="396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Word 2016 is a word processing application/program that allows you to create a variety of documents like letters, flyers, and reports</a:t>
            </a:r>
          </a:p>
          <a:p>
            <a:endParaRPr lang="en-US" sz="2400" dirty="0"/>
          </a:p>
          <a:p>
            <a:r>
              <a:rPr lang="en-US" sz="2400" dirty="0"/>
              <a:t>				</a:t>
            </a:r>
          </a:p>
        </p:txBody>
      </p:sp>
      <p:pic>
        <p:nvPicPr>
          <p:cNvPr id="12" name="Picture 2">
            <a:extLst>
              <a:ext uri="{FF2B5EF4-FFF2-40B4-BE49-F238E27FC236}">
                <a16:creationId xmlns:a16="http://schemas.microsoft.com/office/drawing/2014/main" id="{2D6A04F9-D669-FEC6-6DE0-E66CB7610E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6134" y="3509683"/>
            <a:ext cx="3434883" cy="1946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BDBCC09A-AAFC-E526-627C-D8D5D775CEB1}"/>
              </a:ext>
            </a:extLst>
          </p:cNvPr>
          <p:cNvSpPr txBox="1"/>
          <p:nvPr/>
        </p:nvSpPr>
        <p:spPr>
          <a:xfrm>
            <a:off x="4263367" y="3509683"/>
            <a:ext cx="6530788"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Word 2016 allows you to do more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your word processing project</a:t>
            </a:r>
          </a:p>
        </p:txBody>
      </p:sp>
    </p:spTree>
    <p:extLst>
      <p:ext uri="{BB962C8B-B14F-4D97-AF65-F5344CB8AC3E}">
        <p14:creationId xmlns:p14="http://schemas.microsoft.com/office/powerpoint/2010/main" val="1398323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078A4D-2657-0589-5AF3-942A75691F26}"/>
              </a:ext>
            </a:extLst>
          </p:cNvPr>
          <p:cNvSpPr txBox="1">
            <a:spLocks/>
          </p:cNvSpPr>
          <p:nvPr/>
        </p:nvSpPr>
        <p:spPr>
          <a:xfrm>
            <a:off x="228600" y="304800"/>
            <a:ext cx="77724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latin typeface="+mn-lt"/>
              </a:rPr>
              <a:t>Word Interface</a:t>
            </a:r>
          </a:p>
        </p:txBody>
      </p:sp>
      <p:sp>
        <p:nvSpPr>
          <p:cNvPr id="5" name="Subtitle 2">
            <a:extLst>
              <a:ext uri="{FF2B5EF4-FFF2-40B4-BE49-F238E27FC236}">
                <a16:creationId xmlns:a16="http://schemas.microsoft.com/office/drawing/2014/main" id="{B14E1E30-3D83-ADC4-A1D8-0844C466619E}"/>
              </a:ext>
            </a:extLst>
          </p:cNvPr>
          <p:cNvSpPr txBox="1">
            <a:spLocks/>
          </p:cNvSpPr>
          <p:nvPr/>
        </p:nvSpPr>
        <p:spPr>
          <a:xfrm>
            <a:off x="609600" y="1447800"/>
            <a:ext cx="7772400" cy="24428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When Word is opened the Word Start </a:t>
            </a:r>
          </a:p>
          <a:p>
            <a:pPr marL="0" indent="0">
              <a:buNone/>
            </a:pPr>
            <a:r>
              <a:rPr lang="en-US" dirty="0"/>
              <a:t>Screen will appear </a:t>
            </a:r>
          </a:p>
          <a:p>
            <a:r>
              <a:rPr lang="en-US" dirty="0"/>
              <a:t>The start screen allows you to create a new document</a:t>
            </a:r>
          </a:p>
          <a:p>
            <a:r>
              <a:rPr lang="en-US" dirty="0"/>
              <a:t>by choosing from the list of pre-made templates</a:t>
            </a:r>
          </a:p>
          <a:p>
            <a:endParaRPr lang="en-US" dirty="0"/>
          </a:p>
        </p:txBody>
      </p:sp>
      <p:pic>
        <p:nvPicPr>
          <p:cNvPr id="6" name="Picture 2">
            <a:extLst>
              <a:ext uri="{FF2B5EF4-FFF2-40B4-BE49-F238E27FC236}">
                <a16:creationId xmlns:a16="http://schemas.microsoft.com/office/drawing/2014/main" id="{117AAF7E-0D23-FACD-A21F-C7B75BC3EF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8173"/>
          <a:stretch/>
        </p:blipFill>
        <p:spPr bwMode="auto">
          <a:xfrm>
            <a:off x="609600" y="3890682"/>
            <a:ext cx="7683910" cy="2788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870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7DA530-E3F5-A8D7-E844-12BFE3C6AB56}"/>
              </a:ext>
            </a:extLst>
          </p:cNvPr>
          <p:cNvSpPr txBox="1">
            <a:spLocks/>
          </p:cNvSpPr>
          <p:nvPr/>
        </p:nvSpPr>
        <p:spPr>
          <a:xfrm>
            <a:off x="304800" y="381000"/>
            <a:ext cx="7772400" cy="106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608B"/>
                </a:solidFill>
                <a:latin typeface="+mn-lt"/>
              </a:rPr>
              <a:t>Blank Page Overview</a:t>
            </a:r>
          </a:p>
        </p:txBody>
      </p:sp>
      <p:pic>
        <p:nvPicPr>
          <p:cNvPr id="5" name="Picture 3">
            <a:extLst>
              <a:ext uri="{FF2B5EF4-FFF2-40B4-BE49-F238E27FC236}">
                <a16:creationId xmlns:a16="http://schemas.microsoft.com/office/drawing/2014/main" id="{993A2045-AE83-AA89-0DA5-739BADFDB3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00500" y="1447800"/>
            <a:ext cx="9191000" cy="493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2173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1BC3FF2-F3D0-069E-3D4A-A16CDBED9472}"/>
              </a:ext>
            </a:extLst>
          </p:cNvPr>
          <p:cNvSpPr txBox="1">
            <a:spLocks/>
          </p:cNvSpPr>
          <p:nvPr/>
        </p:nvSpPr>
        <p:spPr>
          <a:xfrm>
            <a:off x="0" y="152402"/>
            <a:ext cx="8001000" cy="896470"/>
          </a:xfrm>
          <a:prstGeom prst="rect">
            <a:avLst/>
          </a:prstGeom>
          <a:solidFill>
            <a:srgbClr val="00608B"/>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The Ribbon</a:t>
            </a:r>
          </a:p>
        </p:txBody>
      </p:sp>
      <p:sp>
        <p:nvSpPr>
          <p:cNvPr id="5" name="Subtitle 2">
            <a:extLst>
              <a:ext uri="{FF2B5EF4-FFF2-40B4-BE49-F238E27FC236}">
                <a16:creationId xmlns:a16="http://schemas.microsoft.com/office/drawing/2014/main" id="{536B5C1E-1677-CA1D-EAFD-B2E8690ED2A0}"/>
              </a:ext>
            </a:extLst>
          </p:cNvPr>
          <p:cNvSpPr txBox="1">
            <a:spLocks/>
          </p:cNvSpPr>
          <p:nvPr/>
        </p:nvSpPr>
        <p:spPr>
          <a:xfrm>
            <a:off x="228600" y="1219200"/>
            <a:ext cx="7848600" cy="563880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Ribbon contains multiple tabs, each with </a:t>
            </a:r>
          </a:p>
          <a:p>
            <a:pPr marL="0" indent="0">
              <a:buNone/>
            </a:pPr>
            <a:r>
              <a:rPr lang="en-US" sz="2400" dirty="0"/>
              <a:t>several groups of tools.  The tools provided in the</a:t>
            </a:r>
          </a:p>
          <a:p>
            <a:pPr marL="0" indent="0">
              <a:buNone/>
            </a:pPr>
            <a:r>
              <a:rPr lang="en-US" sz="2400" dirty="0"/>
              <a:t>ribbon will help you complete common tasks in Word.  </a:t>
            </a:r>
          </a:p>
          <a:p>
            <a:endParaRPr lang="en-US" sz="2400" dirty="0"/>
          </a:p>
          <a:p>
            <a:r>
              <a:rPr lang="en-US" sz="2400" dirty="0"/>
              <a:t>The Ribbon has nine tabs:</a:t>
            </a:r>
          </a:p>
          <a:p>
            <a:pPr marL="457200" indent="-457200">
              <a:buSzPct val="106000"/>
              <a:buFont typeface="+mj-lt"/>
              <a:buAutoNum type="arabicPeriod"/>
            </a:pPr>
            <a:r>
              <a:rPr lang="en-US" sz="2400" dirty="0"/>
              <a:t>File</a:t>
            </a:r>
          </a:p>
          <a:p>
            <a:pPr marL="457200" indent="-457200">
              <a:buSzPct val="106000"/>
              <a:buFont typeface="+mj-lt"/>
              <a:buAutoNum type="arabicPeriod"/>
            </a:pPr>
            <a:r>
              <a:rPr lang="en-US" sz="2400" dirty="0"/>
              <a:t>Home </a:t>
            </a:r>
          </a:p>
          <a:p>
            <a:pPr marL="457200" indent="-457200">
              <a:buSzPct val="106000"/>
              <a:buFont typeface="+mj-lt"/>
              <a:buAutoNum type="arabicPeriod"/>
            </a:pPr>
            <a:r>
              <a:rPr lang="en-US" sz="2400" dirty="0"/>
              <a:t>Insert </a:t>
            </a:r>
          </a:p>
          <a:p>
            <a:pPr marL="457200" indent="-457200">
              <a:buSzPct val="106000"/>
              <a:buFont typeface="+mj-lt"/>
              <a:buAutoNum type="arabicPeriod"/>
            </a:pPr>
            <a:r>
              <a:rPr lang="en-US" sz="2400" dirty="0"/>
              <a:t>Design</a:t>
            </a:r>
          </a:p>
          <a:p>
            <a:pPr marL="457200" indent="-457200">
              <a:buSzPct val="106000"/>
              <a:buFont typeface="+mj-lt"/>
              <a:buAutoNum type="arabicPeriod"/>
            </a:pPr>
            <a:r>
              <a:rPr lang="en-US" sz="2400" dirty="0"/>
              <a:t>Layout</a:t>
            </a:r>
          </a:p>
          <a:p>
            <a:pPr marL="457200" indent="-457200">
              <a:buSzPct val="106000"/>
              <a:buFont typeface="+mj-lt"/>
              <a:buAutoNum type="arabicPeriod"/>
            </a:pPr>
            <a:r>
              <a:rPr lang="en-US" sz="2400" dirty="0"/>
              <a:t>References </a:t>
            </a:r>
          </a:p>
          <a:p>
            <a:pPr marL="457200" indent="-457200">
              <a:buSzPct val="106000"/>
              <a:buFont typeface="+mj-lt"/>
              <a:buAutoNum type="arabicPeriod"/>
            </a:pPr>
            <a:r>
              <a:rPr lang="en-US" sz="2400" dirty="0"/>
              <a:t>Mailings</a:t>
            </a:r>
          </a:p>
          <a:p>
            <a:pPr marL="457200" indent="-457200">
              <a:buSzPct val="106000"/>
              <a:buFont typeface="+mj-lt"/>
              <a:buAutoNum type="arabicPeriod"/>
            </a:pPr>
            <a:r>
              <a:rPr lang="en-US" sz="2400" dirty="0"/>
              <a:t>Review </a:t>
            </a:r>
          </a:p>
          <a:p>
            <a:pPr marL="457200" indent="-457200">
              <a:buSzPct val="106000"/>
              <a:buFont typeface="+mj-lt"/>
              <a:buAutoNum type="arabicPeriod"/>
            </a:pPr>
            <a:r>
              <a:rPr lang="en-US" sz="2400" dirty="0"/>
              <a:t>View</a:t>
            </a:r>
          </a:p>
          <a:p>
            <a:pPr marL="457200" indent="-457200">
              <a:buSzPct val="106000"/>
              <a:buFont typeface="+mj-lt"/>
              <a:buAutoNum type="arabicPeriod"/>
            </a:pPr>
            <a:r>
              <a:rPr lang="en-US" sz="2400" dirty="0"/>
              <a:t>Help </a:t>
            </a:r>
          </a:p>
          <a:p>
            <a:pPr marL="457200" indent="-457200">
              <a:buClr>
                <a:srgbClr val="FF0000"/>
              </a:buClr>
              <a:buSzPct val="106000"/>
              <a:buFont typeface="+mj-lt"/>
              <a:buAutoNum type="arabicPeriod"/>
            </a:pPr>
            <a:endParaRPr lang="en-US" sz="2400" dirty="0"/>
          </a:p>
          <a:p>
            <a:endParaRPr lang="en-US" sz="2400" dirty="0"/>
          </a:p>
        </p:txBody>
      </p:sp>
    </p:spTree>
    <p:extLst>
      <p:ext uri="{BB962C8B-B14F-4D97-AF65-F5344CB8AC3E}">
        <p14:creationId xmlns:p14="http://schemas.microsoft.com/office/powerpoint/2010/main" val="2444215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72D9AD1-1485-E274-E4EE-1FE58E1A159B}"/>
              </a:ext>
            </a:extLst>
          </p:cNvPr>
          <p:cNvSpPr txBox="1">
            <a:spLocks/>
          </p:cNvSpPr>
          <p:nvPr/>
        </p:nvSpPr>
        <p:spPr>
          <a:xfrm>
            <a:off x="304800" y="364381"/>
            <a:ext cx="7772400" cy="121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The Ribbon (Cont.) </a:t>
            </a:r>
          </a:p>
        </p:txBody>
      </p:sp>
      <p:sp>
        <p:nvSpPr>
          <p:cNvPr id="5" name="Subtitle 2">
            <a:extLst>
              <a:ext uri="{FF2B5EF4-FFF2-40B4-BE49-F238E27FC236}">
                <a16:creationId xmlns:a16="http://schemas.microsoft.com/office/drawing/2014/main" id="{8A984D2A-A42A-261C-C2DF-AB3D3724DE34}"/>
              </a:ext>
            </a:extLst>
          </p:cNvPr>
          <p:cNvSpPr txBox="1">
            <a:spLocks/>
          </p:cNvSpPr>
          <p:nvPr/>
        </p:nvSpPr>
        <p:spPr>
          <a:xfrm>
            <a:off x="381000" y="1493932"/>
            <a:ext cx="6414247" cy="3687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a:t>
            </a:r>
            <a:r>
              <a:rPr lang="en-US" i="1" dirty="0"/>
              <a:t>Home</a:t>
            </a:r>
            <a:r>
              <a:rPr lang="en-US" dirty="0"/>
              <a:t> tab gives you access to some of the most commonly used commands for working with Word, including copying and pasting, formatting, aligning paragraphs, and choosing document styles. </a:t>
            </a:r>
          </a:p>
          <a:p>
            <a:endParaRPr lang="en-US" dirty="0"/>
          </a:p>
          <a:p>
            <a:r>
              <a:rPr lang="en-US" dirty="0"/>
              <a:t>The Home tab is selected by default whenever you open Word. </a:t>
            </a:r>
          </a:p>
        </p:txBody>
      </p:sp>
      <p:pic>
        <p:nvPicPr>
          <p:cNvPr id="6" name="Picture 2">
            <a:extLst>
              <a:ext uri="{FF2B5EF4-FFF2-40B4-BE49-F238E27FC236}">
                <a16:creationId xmlns:a16="http://schemas.microsoft.com/office/drawing/2014/main" id="{8E538E4F-1756-465A-8BB6-AA70288AC3F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1000" y="5479998"/>
            <a:ext cx="8001000" cy="9297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26338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0353A9-85A1-017D-3EC9-C3743F3953CE}"/>
              </a:ext>
            </a:extLst>
          </p:cNvPr>
          <p:cNvSpPr txBox="1">
            <a:spLocks/>
          </p:cNvSpPr>
          <p:nvPr/>
        </p:nvSpPr>
        <p:spPr>
          <a:xfrm>
            <a:off x="228600" y="480113"/>
            <a:ext cx="7772400" cy="9937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The Ribbon (Cont.)</a:t>
            </a:r>
          </a:p>
        </p:txBody>
      </p:sp>
      <p:sp>
        <p:nvSpPr>
          <p:cNvPr id="5" name="Subtitle 2">
            <a:extLst>
              <a:ext uri="{FF2B5EF4-FFF2-40B4-BE49-F238E27FC236}">
                <a16:creationId xmlns:a16="http://schemas.microsoft.com/office/drawing/2014/main" id="{68E48971-2B5D-1606-6EA6-5D41578CF90B}"/>
              </a:ext>
            </a:extLst>
          </p:cNvPr>
          <p:cNvSpPr txBox="1">
            <a:spLocks/>
          </p:cNvSpPr>
          <p:nvPr/>
        </p:nvSpPr>
        <p:spPr>
          <a:xfrm>
            <a:off x="125506" y="1600200"/>
            <a:ext cx="7239000" cy="1752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a:t>
            </a:r>
            <a:r>
              <a:rPr lang="en-US" sz="2400" i="1" dirty="0"/>
              <a:t>Insert</a:t>
            </a:r>
            <a:r>
              <a:rPr lang="en-US" sz="2400" dirty="0"/>
              <a:t> tab allows you to insert pictures, charts, tables, shapes, cover pages, and more to your document, which can help you communicate information visually and add style to your document.</a:t>
            </a:r>
          </a:p>
        </p:txBody>
      </p:sp>
      <p:pic>
        <p:nvPicPr>
          <p:cNvPr id="6" name="Picture 2">
            <a:extLst>
              <a:ext uri="{FF2B5EF4-FFF2-40B4-BE49-F238E27FC236}">
                <a16:creationId xmlns:a16="http://schemas.microsoft.com/office/drawing/2014/main" id="{6A93CCF3-A19B-BE96-0A5E-719B739D99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28600" y="3021356"/>
            <a:ext cx="7905813" cy="815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ubtitle 2">
            <a:extLst>
              <a:ext uri="{FF2B5EF4-FFF2-40B4-BE49-F238E27FC236}">
                <a16:creationId xmlns:a16="http://schemas.microsoft.com/office/drawing/2014/main" id="{00019CF5-6B37-4853-8BD0-CEF2239590A2}"/>
              </a:ext>
            </a:extLst>
          </p:cNvPr>
          <p:cNvSpPr txBox="1">
            <a:spLocks/>
          </p:cNvSpPr>
          <p:nvPr/>
        </p:nvSpPr>
        <p:spPr>
          <a:xfrm>
            <a:off x="125506" y="3984132"/>
            <a:ext cx="7315200" cy="10818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a:t>
            </a:r>
            <a:r>
              <a:rPr lang="en-US" sz="2400" i="1" dirty="0"/>
              <a:t>Design</a:t>
            </a:r>
            <a:r>
              <a:rPr lang="en-US" sz="2400" dirty="0"/>
              <a:t> tab gives you access to a variety of design tools, including document formatting, effects and page borders, which can give you document a polished look.  </a:t>
            </a:r>
          </a:p>
        </p:txBody>
      </p:sp>
      <p:pic>
        <p:nvPicPr>
          <p:cNvPr id="9" name="Picture 2">
            <a:extLst>
              <a:ext uri="{FF2B5EF4-FFF2-40B4-BE49-F238E27FC236}">
                <a16:creationId xmlns:a16="http://schemas.microsoft.com/office/drawing/2014/main" id="{49A789BC-0B9F-E408-C391-47E40BD17D1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8600" y="5257799"/>
            <a:ext cx="7930053" cy="9786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85922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7B7E51C-214C-D316-87E8-52550E39574C}"/>
              </a:ext>
            </a:extLst>
          </p:cNvPr>
          <p:cNvSpPr txBox="1">
            <a:spLocks/>
          </p:cNvSpPr>
          <p:nvPr/>
        </p:nvSpPr>
        <p:spPr>
          <a:xfrm>
            <a:off x="228600" y="368219"/>
            <a:ext cx="77724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The Ribbon (Cont.)</a:t>
            </a:r>
          </a:p>
        </p:txBody>
      </p:sp>
      <p:sp>
        <p:nvSpPr>
          <p:cNvPr id="5" name="Subtitle 2">
            <a:extLst>
              <a:ext uri="{FF2B5EF4-FFF2-40B4-BE49-F238E27FC236}">
                <a16:creationId xmlns:a16="http://schemas.microsoft.com/office/drawing/2014/main" id="{8F942B02-D53B-CC4A-A043-F3557A5EBA85}"/>
              </a:ext>
            </a:extLst>
          </p:cNvPr>
          <p:cNvSpPr txBox="1">
            <a:spLocks/>
          </p:cNvSpPr>
          <p:nvPr/>
        </p:nvSpPr>
        <p:spPr>
          <a:xfrm>
            <a:off x="156594" y="1363300"/>
            <a:ext cx="6674512" cy="1752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a:t>
            </a:r>
            <a:r>
              <a:rPr lang="en-US" sz="2400" i="1" dirty="0"/>
              <a:t>Layout</a:t>
            </a:r>
            <a:r>
              <a:rPr lang="en-US" sz="2400" dirty="0"/>
              <a:t> tab allows you to change the print formatting of your document, including margin width, page orientation, page breaks, and more.  These tools will be helpful when preparing to print a document.</a:t>
            </a:r>
          </a:p>
        </p:txBody>
      </p:sp>
      <p:pic>
        <p:nvPicPr>
          <p:cNvPr id="6" name="Picture 2">
            <a:extLst>
              <a:ext uri="{FF2B5EF4-FFF2-40B4-BE49-F238E27FC236}">
                <a16:creationId xmlns:a16="http://schemas.microsoft.com/office/drawing/2014/main" id="{B3871715-4F20-E284-A934-FD4751F67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886"/>
          <a:stretch/>
        </p:blipFill>
        <p:spPr bwMode="auto">
          <a:xfrm>
            <a:off x="865094" y="3922724"/>
            <a:ext cx="7767085" cy="14630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52835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758738-1262-DB42-9C6B-329D80DB14B8}"/>
              </a:ext>
            </a:extLst>
          </p:cNvPr>
          <p:cNvSpPr txBox="1">
            <a:spLocks/>
          </p:cNvSpPr>
          <p:nvPr/>
        </p:nvSpPr>
        <p:spPr>
          <a:xfrm>
            <a:off x="304800" y="304800"/>
            <a:ext cx="7772400" cy="8068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The Ribbon (Cont.)</a:t>
            </a:r>
          </a:p>
        </p:txBody>
      </p:sp>
      <p:sp>
        <p:nvSpPr>
          <p:cNvPr id="5" name="Subtitle 2">
            <a:extLst>
              <a:ext uri="{FF2B5EF4-FFF2-40B4-BE49-F238E27FC236}">
                <a16:creationId xmlns:a16="http://schemas.microsoft.com/office/drawing/2014/main" id="{AA441001-A3AC-9D3D-690A-120DA3F29B47}"/>
              </a:ext>
            </a:extLst>
          </p:cNvPr>
          <p:cNvSpPr txBox="1">
            <a:spLocks/>
          </p:cNvSpPr>
          <p:nvPr/>
        </p:nvSpPr>
        <p:spPr>
          <a:xfrm>
            <a:off x="302342" y="1008529"/>
            <a:ext cx="6313611" cy="1752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a:t>
            </a:r>
            <a:r>
              <a:rPr lang="en-US" sz="2400" i="1" dirty="0"/>
              <a:t>References</a:t>
            </a:r>
            <a:r>
              <a:rPr lang="en-US" sz="2400" dirty="0"/>
              <a:t> tab allows you to add footnotes, citations, table of contents, captions and a bibliography.  These tools are helpful when composing academic papers. </a:t>
            </a:r>
          </a:p>
        </p:txBody>
      </p:sp>
      <p:pic>
        <p:nvPicPr>
          <p:cNvPr id="6" name="Picture 2">
            <a:extLst>
              <a:ext uri="{FF2B5EF4-FFF2-40B4-BE49-F238E27FC236}">
                <a16:creationId xmlns:a16="http://schemas.microsoft.com/office/drawing/2014/main" id="{C15DC1A5-F82D-F153-641D-57366C76CD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0" y="2474259"/>
            <a:ext cx="7772400" cy="122605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Subtitle 2">
            <a:extLst>
              <a:ext uri="{FF2B5EF4-FFF2-40B4-BE49-F238E27FC236}">
                <a16:creationId xmlns:a16="http://schemas.microsoft.com/office/drawing/2014/main" id="{99A69CA5-0AE7-C762-421D-0BB3B58FB9B3}"/>
              </a:ext>
            </a:extLst>
          </p:cNvPr>
          <p:cNvSpPr txBox="1">
            <a:spLocks/>
          </p:cNvSpPr>
          <p:nvPr/>
        </p:nvSpPr>
        <p:spPr>
          <a:xfrm>
            <a:off x="302342" y="3824534"/>
            <a:ext cx="9074740" cy="1447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a:t>
            </a:r>
            <a:r>
              <a:rPr lang="en-US" sz="2400" i="1" dirty="0"/>
              <a:t>Mailings</a:t>
            </a:r>
            <a:r>
              <a:rPr lang="en-US" sz="2400" dirty="0"/>
              <a:t> tab is used for composing letters, address envelopes, and creating labels.  It is useful when you are mailing a large number of letters. </a:t>
            </a:r>
          </a:p>
        </p:txBody>
      </p:sp>
      <p:pic>
        <p:nvPicPr>
          <p:cNvPr id="8" name="Picture 2">
            <a:extLst>
              <a:ext uri="{FF2B5EF4-FFF2-40B4-BE49-F238E27FC236}">
                <a16:creationId xmlns:a16="http://schemas.microsoft.com/office/drawing/2014/main" id="{4A47D745-8B3C-8C1D-AA4B-6DB49FC601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2342" y="4974258"/>
            <a:ext cx="7581207" cy="14630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48120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812050B4-5AA3-0F96-33A4-1EA9173EA158}"/>
              </a:ext>
            </a:extLst>
          </p:cNvPr>
          <p:cNvSpPr txBox="1">
            <a:spLocks/>
          </p:cNvSpPr>
          <p:nvPr/>
        </p:nvSpPr>
        <p:spPr>
          <a:xfrm>
            <a:off x="304800" y="1026458"/>
            <a:ext cx="6275294" cy="1524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a:t>
            </a:r>
            <a:r>
              <a:rPr lang="en-US" sz="2400" i="1" dirty="0"/>
              <a:t>Review</a:t>
            </a:r>
            <a:r>
              <a:rPr lang="en-US" sz="2400" dirty="0"/>
              <a:t> tab has Word’s powerful editing features, such as adding comments and tracking changes. These features make it easy to share and collaborate on documents.  </a:t>
            </a:r>
          </a:p>
        </p:txBody>
      </p:sp>
      <p:pic>
        <p:nvPicPr>
          <p:cNvPr id="3" name="Picture 2">
            <a:extLst>
              <a:ext uri="{FF2B5EF4-FFF2-40B4-BE49-F238E27FC236}">
                <a16:creationId xmlns:a16="http://schemas.microsoft.com/office/drawing/2014/main" id="{53C0142A-86BF-DD06-04C8-397E7B1568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0" y="2454210"/>
            <a:ext cx="7772400" cy="10845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itle 1">
            <a:extLst>
              <a:ext uri="{FF2B5EF4-FFF2-40B4-BE49-F238E27FC236}">
                <a16:creationId xmlns:a16="http://schemas.microsoft.com/office/drawing/2014/main" id="{C0D9E23B-D203-BD6E-D124-B708ACA8F075}"/>
              </a:ext>
            </a:extLst>
          </p:cNvPr>
          <p:cNvSpPr txBox="1">
            <a:spLocks/>
          </p:cNvSpPr>
          <p:nvPr/>
        </p:nvSpPr>
        <p:spPr>
          <a:xfrm>
            <a:off x="304800" y="304800"/>
            <a:ext cx="7772400" cy="8068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The Ribbon (Cont.)</a:t>
            </a:r>
          </a:p>
        </p:txBody>
      </p:sp>
      <p:sp>
        <p:nvSpPr>
          <p:cNvPr id="5" name="Subtitle 2">
            <a:extLst>
              <a:ext uri="{FF2B5EF4-FFF2-40B4-BE49-F238E27FC236}">
                <a16:creationId xmlns:a16="http://schemas.microsoft.com/office/drawing/2014/main" id="{1D1AC8E7-1D14-CC03-83CB-4DF8CDFC0041}"/>
              </a:ext>
            </a:extLst>
          </p:cNvPr>
          <p:cNvSpPr txBox="1">
            <a:spLocks/>
          </p:cNvSpPr>
          <p:nvPr/>
        </p:nvSpPr>
        <p:spPr>
          <a:xfrm>
            <a:off x="304800" y="3621742"/>
            <a:ext cx="8812306" cy="1676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View tab allows you to switch between different views for your document and split the screen to view two parts of your document at once. These tools will also be helpful when preparing to print a document.</a:t>
            </a:r>
          </a:p>
        </p:txBody>
      </p:sp>
      <p:pic>
        <p:nvPicPr>
          <p:cNvPr id="6" name="Picture 2">
            <a:extLst>
              <a:ext uri="{FF2B5EF4-FFF2-40B4-BE49-F238E27FC236}">
                <a16:creationId xmlns:a16="http://schemas.microsoft.com/office/drawing/2014/main" id="{07168D9D-B5C7-7C67-00AA-84A9E5C34E4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4800" y="5060576"/>
            <a:ext cx="7883937" cy="11887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3123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C0B501-E26A-FA56-2E51-A11D17FC0444}"/>
              </a:ext>
            </a:extLst>
          </p:cNvPr>
          <p:cNvSpPr txBox="1">
            <a:spLocks/>
          </p:cNvSpPr>
          <p:nvPr/>
        </p:nvSpPr>
        <p:spPr>
          <a:xfrm>
            <a:off x="304800" y="304800"/>
            <a:ext cx="7772400" cy="8068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The Ribbon (Cont.)</a:t>
            </a:r>
          </a:p>
        </p:txBody>
      </p:sp>
      <p:sp>
        <p:nvSpPr>
          <p:cNvPr id="5" name="Subtitle 2">
            <a:extLst>
              <a:ext uri="{FF2B5EF4-FFF2-40B4-BE49-F238E27FC236}">
                <a16:creationId xmlns:a16="http://schemas.microsoft.com/office/drawing/2014/main" id="{1F2C929C-078D-89CF-A7FC-00AB60752024}"/>
              </a:ext>
            </a:extLst>
          </p:cNvPr>
          <p:cNvSpPr txBox="1">
            <a:spLocks/>
          </p:cNvSpPr>
          <p:nvPr/>
        </p:nvSpPr>
        <p:spPr>
          <a:xfrm>
            <a:off x="647700" y="1676400"/>
            <a:ext cx="6031006" cy="137160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Contextual tabs under </a:t>
            </a:r>
            <a:r>
              <a:rPr lang="en-US" sz="2400" i="1" dirty="0"/>
              <a:t>Format</a:t>
            </a:r>
            <a:r>
              <a:rPr lang="en-US" sz="2400" dirty="0"/>
              <a:t> will appear on the Ribbon when working with certain items, such as tables and pictures.  These tabs contain special tools that can help you format items as needed.  </a:t>
            </a:r>
          </a:p>
        </p:txBody>
      </p:sp>
      <p:pic>
        <p:nvPicPr>
          <p:cNvPr id="6" name="Picture 2">
            <a:extLst>
              <a:ext uri="{FF2B5EF4-FFF2-40B4-BE49-F238E27FC236}">
                <a16:creationId xmlns:a16="http://schemas.microsoft.com/office/drawing/2014/main" id="{5EB9C073-1682-2E91-A7FC-2F633CC7C68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2572" y="3505200"/>
            <a:ext cx="7571155" cy="10058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71250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8F7BB-FC1D-61FE-E20C-39677D50687B}"/>
              </a:ext>
            </a:extLst>
          </p:cNvPr>
          <p:cNvSpPr txBox="1">
            <a:spLocks/>
          </p:cNvSpPr>
          <p:nvPr/>
        </p:nvSpPr>
        <p:spPr>
          <a:xfrm>
            <a:off x="0" y="331839"/>
            <a:ext cx="8001000" cy="71703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The Quick Access Toolbar</a:t>
            </a:r>
          </a:p>
        </p:txBody>
      </p:sp>
      <p:sp>
        <p:nvSpPr>
          <p:cNvPr id="3" name="Subtitle 2">
            <a:extLst>
              <a:ext uri="{FF2B5EF4-FFF2-40B4-BE49-F238E27FC236}">
                <a16:creationId xmlns:a16="http://schemas.microsoft.com/office/drawing/2014/main" id="{88A8CB01-D5E5-E854-4609-5516F6984F2C}"/>
              </a:ext>
            </a:extLst>
          </p:cNvPr>
          <p:cNvSpPr txBox="1">
            <a:spLocks/>
          </p:cNvSpPr>
          <p:nvPr/>
        </p:nvSpPr>
        <p:spPr>
          <a:xfrm>
            <a:off x="381000" y="1600199"/>
            <a:ext cx="6557682" cy="21022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Located just above the Ribbon, the Quick Access toolbar lets you access common commands no matter which tab is selected.  By default, it shows the Save, Undo, and Repeat commands.  You can add other tools depending on your preference.  </a:t>
            </a:r>
          </a:p>
          <a:p>
            <a:endParaRPr lang="en-US" sz="2400" dirty="0"/>
          </a:p>
        </p:txBody>
      </p:sp>
      <p:sp>
        <p:nvSpPr>
          <p:cNvPr id="7" name="TextBox 6">
            <a:extLst>
              <a:ext uri="{FF2B5EF4-FFF2-40B4-BE49-F238E27FC236}">
                <a16:creationId xmlns:a16="http://schemas.microsoft.com/office/drawing/2014/main" id="{BD22730F-4ABF-989A-5FC8-AC1ACB3FD990}"/>
              </a:ext>
            </a:extLst>
          </p:cNvPr>
          <p:cNvSpPr txBox="1"/>
          <p:nvPr/>
        </p:nvSpPr>
        <p:spPr>
          <a:xfrm>
            <a:off x="381000" y="3253804"/>
            <a:ext cx="8987118"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 add Commands to the Quick Access Toolbar: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Click the drop-down arrow to the right of the Quick Access toolbar.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Select the Commands  you wish to add from the drop-down menu. To choose from more commands, select more commands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Command will be added to the Quick Access toolbar.</a:t>
            </a:r>
            <a:endParaRPr lang="en-US" dirty="0"/>
          </a:p>
        </p:txBody>
      </p:sp>
    </p:spTree>
    <p:extLst>
      <p:ext uri="{BB962C8B-B14F-4D97-AF65-F5344CB8AC3E}">
        <p14:creationId xmlns:p14="http://schemas.microsoft.com/office/powerpoint/2010/main" val="2867067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6001-1159-A89D-D86F-2F42BB790DEC}"/>
              </a:ext>
            </a:extLst>
          </p:cNvPr>
          <p:cNvSpPr txBox="1">
            <a:spLocks/>
          </p:cNvSpPr>
          <p:nvPr/>
        </p:nvSpPr>
        <p:spPr>
          <a:xfrm>
            <a:off x="-25400" y="152401"/>
            <a:ext cx="8382000" cy="11429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0608B"/>
                </a:solidFill>
                <a:latin typeface="+mn-lt"/>
              </a:rPr>
              <a:t>The Quick Access Toolbar Cont.</a:t>
            </a:r>
          </a:p>
        </p:txBody>
      </p:sp>
      <p:sp>
        <p:nvSpPr>
          <p:cNvPr id="3" name="Subtitle 2">
            <a:extLst>
              <a:ext uri="{FF2B5EF4-FFF2-40B4-BE49-F238E27FC236}">
                <a16:creationId xmlns:a16="http://schemas.microsoft.com/office/drawing/2014/main" id="{BBDF9E85-A17B-2624-200C-7C488DB274CD}"/>
              </a:ext>
            </a:extLst>
          </p:cNvPr>
          <p:cNvSpPr txBox="1">
            <a:spLocks/>
          </p:cNvSpPr>
          <p:nvPr/>
        </p:nvSpPr>
        <p:spPr>
          <a:xfrm>
            <a:off x="267928" y="1435099"/>
            <a:ext cx="1560871" cy="685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608B"/>
                </a:solidFill>
              </a:rPr>
              <a:t>Step 2</a:t>
            </a:r>
          </a:p>
        </p:txBody>
      </p:sp>
      <p:pic>
        <p:nvPicPr>
          <p:cNvPr id="4" name="Picture 2">
            <a:extLst>
              <a:ext uri="{FF2B5EF4-FFF2-40B4-BE49-F238E27FC236}">
                <a16:creationId xmlns:a16="http://schemas.microsoft.com/office/drawing/2014/main" id="{901D8155-4C93-7E20-9631-4F738A849B7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40659" y="1896764"/>
            <a:ext cx="3495675" cy="3657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AAEFFA4F-9824-61CA-1657-926782DD483B}"/>
              </a:ext>
            </a:extLst>
          </p:cNvPr>
          <p:cNvSpPr txBox="1"/>
          <p:nvPr/>
        </p:nvSpPr>
        <p:spPr>
          <a:xfrm>
            <a:off x="4073497" y="1435099"/>
            <a:ext cx="1380566" cy="461665"/>
          </a:xfrm>
          <a:prstGeom prst="rect">
            <a:avLst/>
          </a:prstGeom>
          <a:noFill/>
        </p:spPr>
        <p:txBody>
          <a:bodyPr wrap="square" rtlCol="0">
            <a:spAutoFit/>
          </a:bodyPr>
          <a:lstStyle/>
          <a:p>
            <a:r>
              <a:rPr lang="en-US" sz="2400" dirty="0">
                <a:solidFill>
                  <a:srgbClr val="00608B"/>
                </a:solidFill>
              </a:rPr>
              <a:t>Step 3</a:t>
            </a:r>
          </a:p>
        </p:txBody>
      </p:sp>
      <p:pic>
        <p:nvPicPr>
          <p:cNvPr id="6" name="Picture 3">
            <a:extLst>
              <a:ext uri="{FF2B5EF4-FFF2-40B4-BE49-F238E27FC236}">
                <a16:creationId xmlns:a16="http://schemas.microsoft.com/office/drawing/2014/main" id="{0B3C1F6C-2288-1BAC-2D88-E76A100DA87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073497" y="1896764"/>
            <a:ext cx="4045006" cy="12287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71308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7ECF-AB9F-0AB5-4220-72F63233A3D6}"/>
              </a:ext>
            </a:extLst>
          </p:cNvPr>
          <p:cNvSpPr txBox="1">
            <a:spLocks/>
          </p:cNvSpPr>
          <p:nvPr/>
        </p:nvSpPr>
        <p:spPr>
          <a:xfrm>
            <a:off x="0" y="533402"/>
            <a:ext cx="8001000" cy="676834"/>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The Ruler </a:t>
            </a:r>
          </a:p>
        </p:txBody>
      </p:sp>
      <p:sp>
        <p:nvSpPr>
          <p:cNvPr id="3" name="Subtitle 2">
            <a:extLst>
              <a:ext uri="{FF2B5EF4-FFF2-40B4-BE49-F238E27FC236}">
                <a16:creationId xmlns:a16="http://schemas.microsoft.com/office/drawing/2014/main" id="{F0FFF661-E462-4302-103A-4D79F8278237}"/>
              </a:ext>
            </a:extLst>
          </p:cNvPr>
          <p:cNvSpPr txBox="1">
            <a:spLocks/>
          </p:cNvSpPr>
          <p:nvPr/>
        </p:nvSpPr>
        <p:spPr>
          <a:xfrm>
            <a:off x="673100" y="1600200"/>
            <a:ext cx="6220759" cy="144780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Ruler is located at the top and to the left of you document.  It makes it easier to adjust you document with precision.  If you want, you can hide the Ruler to create more screen space. </a:t>
            </a:r>
          </a:p>
        </p:txBody>
      </p:sp>
      <p:pic>
        <p:nvPicPr>
          <p:cNvPr id="4" name="Picture 2">
            <a:extLst>
              <a:ext uri="{FF2B5EF4-FFF2-40B4-BE49-F238E27FC236}">
                <a16:creationId xmlns:a16="http://schemas.microsoft.com/office/drawing/2014/main" id="{51A6E2F5-3918-DEA8-AFB8-829A47D49F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27443" y="3505200"/>
            <a:ext cx="6583836" cy="2362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DA41E3C6-388B-6EA8-9257-027C478D581B}"/>
              </a:ext>
            </a:extLst>
          </p:cNvPr>
          <p:cNvSpPr/>
          <p:nvPr/>
        </p:nvSpPr>
        <p:spPr>
          <a:xfrm>
            <a:off x="1905000" y="4495800"/>
            <a:ext cx="1371600" cy="9144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Ruler</a:t>
            </a:r>
          </a:p>
        </p:txBody>
      </p:sp>
      <p:sp>
        <p:nvSpPr>
          <p:cNvPr id="6" name="Arrow: Down 5">
            <a:extLst>
              <a:ext uri="{FF2B5EF4-FFF2-40B4-BE49-F238E27FC236}">
                <a16:creationId xmlns:a16="http://schemas.microsoft.com/office/drawing/2014/main" id="{F2AE0A16-2334-17BB-8A75-A95BF03FE3B9}"/>
              </a:ext>
            </a:extLst>
          </p:cNvPr>
          <p:cNvSpPr/>
          <p:nvPr/>
        </p:nvSpPr>
        <p:spPr>
          <a:xfrm rot="10800000">
            <a:off x="2476500" y="3974690"/>
            <a:ext cx="228600" cy="457200"/>
          </a:xfrm>
          <a:prstGeom prst="downArrow">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D520D348-11AE-160D-8A2C-221DEB076416}"/>
              </a:ext>
            </a:extLst>
          </p:cNvPr>
          <p:cNvSpPr/>
          <p:nvPr/>
        </p:nvSpPr>
        <p:spPr>
          <a:xfrm rot="5400000">
            <a:off x="1518421" y="4724400"/>
            <a:ext cx="228600" cy="457200"/>
          </a:xfrm>
          <a:prstGeom prst="downArrow">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6442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F7A57-8E2A-B31E-F704-CDB8D563BF14}"/>
              </a:ext>
            </a:extLst>
          </p:cNvPr>
          <p:cNvSpPr txBox="1">
            <a:spLocks/>
          </p:cNvSpPr>
          <p:nvPr/>
        </p:nvSpPr>
        <p:spPr>
          <a:xfrm>
            <a:off x="12700" y="304801"/>
            <a:ext cx="8153400" cy="6731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The Ruler (Cont.) </a:t>
            </a:r>
          </a:p>
        </p:txBody>
      </p:sp>
      <p:sp>
        <p:nvSpPr>
          <p:cNvPr id="3" name="Subtitle 2">
            <a:extLst>
              <a:ext uri="{FF2B5EF4-FFF2-40B4-BE49-F238E27FC236}">
                <a16:creationId xmlns:a16="http://schemas.microsoft.com/office/drawing/2014/main" id="{BFCBAB78-92E5-F129-AAA3-01EE9EDDBFE9}"/>
              </a:ext>
            </a:extLst>
          </p:cNvPr>
          <p:cNvSpPr txBox="1">
            <a:spLocks/>
          </p:cNvSpPr>
          <p:nvPr/>
        </p:nvSpPr>
        <p:spPr>
          <a:xfrm>
            <a:off x="914400" y="1525587"/>
            <a:ext cx="5905500" cy="1752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To show or hide the Ruler:</a:t>
            </a:r>
          </a:p>
          <a:p>
            <a:pPr marL="457200" indent="-457200">
              <a:buFont typeface="Arial" panose="020B0604020202020204" pitchFamily="34" charset="0"/>
              <a:buAutoNum type="arabicPeriod"/>
            </a:pPr>
            <a:r>
              <a:rPr lang="en-US" sz="2400"/>
              <a:t>Click the view tab.</a:t>
            </a:r>
          </a:p>
          <a:p>
            <a:pPr marL="457200" indent="-457200">
              <a:buFont typeface="Arial" panose="020B0604020202020204" pitchFamily="34" charset="0"/>
              <a:buAutoNum type="arabicPeriod"/>
            </a:pPr>
            <a:r>
              <a:rPr lang="en-US" sz="2400"/>
              <a:t>Click the check box next to Ruler show or hide the ruler.</a:t>
            </a:r>
          </a:p>
          <a:p>
            <a:pPr marL="457200" indent="-457200">
              <a:buFont typeface="Arial" panose="020B0604020202020204" pitchFamily="34" charset="0"/>
              <a:buAutoNum type="arabicPeriod"/>
            </a:pPr>
            <a:endParaRPr lang="en-US" sz="2400" dirty="0"/>
          </a:p>
        </p:txBody>
      </p:sp>
      <p:pic>
        <p:nvPicPr>
          <p:cNvPr id="4" name="Picture 2">
            <a:extLst>
              <a:ext uri="{FF2B5EF4-FFF2-40B4-BE49-F238E27FC236}">
                <a16:creationId xmlns:a16="http://schemas.microsoft.com/office/drawing/2014/main" id="{C114C0C6-2345-F065-4D2D-28594848DA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4400" y="3579814"/>
            <a:ext cx="6649432" cy="22225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F5949551-C7AA-B55E-E5AC-117B7975796F}"/>
              </a:ext>
            </a:extLst>
          </p:cNvPr>
          <p:cNvSpPr/>
          <p:nvPr/>
        </p:nvSpPr>
        <p:spPr>
          <a:xfrm>
            <a:off x="4724400" y="4419601"/>
            <a:ext cx="838200" cy="304799"/>
          </a:xfrm>
          <a:prstGeom prst="rect">
            <a:avLst/>
          </a:prstGeom>
          <a:noFill/>
          <a:ln>
            <a:solidFill>
              <a:srgbClr val="070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627258-8197-0488-D7B4-05FD489F3617}"/>
              </a:ext>
            </a:extLst>
          </p:cNvPr>
          <p:cNvSpPr/>
          <p:nvPr/>
        </p:nvSpPr>
        <p:spPr>
          <a:xfrm>
            <a:off x="6400800" y="4038601"/>
            <a:ext cx="533400" cy="381000"/>
          </a:xfrm>
          <a:prstGeom prst="rect">
            <a:avLst/>
          </a:prstGeom>
          <a:noFill/>
          <a:ln>
            <a:solidFill>
              <a:srgbClr val="070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9252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C6738-0200-075B-7ABF-A7E2353EC16A}"/>
              </a:ext>
            </a:extLst>
          </p:cNvPr>
          <p:cNvSpPr txBox="1">
            <a:spLocks/>
          </p:cNvSpPr>
          <p:nvPr/>
        </p:nvSpPr>
        <p:spPr>
          <a:xfrm>
            <a:off x="0" y="152401"/>
            <a:ext cx="8077200" cy="78190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Document Views </a:t>
            </a:r>
          </a:p>
        </p:txBody>
      </p:sp>
      <p:sp>
        <p:nvSpPr>
          <p:cNvPr id="3" name="Subtitle 2">
            <a:extLst>
              <a:ext uri="{FF2B5EF4-FFF2-40B4-BE49-F238E27FC236}">
                <a16:creationId xmlns:a16="http://schemas.microsoft.com/office/drawing/2014/main" id="{E50180B0-3276-6194-A45D-BE694A4CB8E1}"/>
              </a:ext>
            </a:extLst>
          </p:cNvPr>
          <p:cNvSpPr txBox="1">
            <a:spLocks/>
          </p:cNvSpPr>
          <p:nvPr/>
        </p:nvSpPr>
        <p:spPr>
          <a:xfrm>
            <a:off x="457200" y="1257300"/>
            <a:ext cx="6355976" cy="259080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Word 2016 has a variety of viewing options that change how your document is displayed.  You can choose to view your document in Read Mode, Print Layout, or Web Layout.  These views can be useful for various tasks.  </a:t>
            </a:r>
          </a:p>
          <a:p>
            <a:endParaRPr lang="en-US" sz="2400"/>
          </a:p>
          <a:p>
            <a:r>
              <a:rPr lang="en-US" sz="2400"/>
              <a:t>To change document views, locate and select the desired document view tool in the bottom-right corner of the Word window. </a:t>
            </a:r>
          </a:p>
          <a:p>
            <a:endParaRPr lang="en-US" sz="2400" dirty="0"/>
          </a:p>
        </p:txBody>
      </p:sp>
      <p:pic>
        <p:nvPicPr>
          <p:cNvPr id="4" name="Picture 2">
            <a:extLst>
              <a:ext uri="{FF2B5EF4-FFF2-40B4-BE49-F238E27FC236}">
                <a16:creationId xmlns:a16="http://schemas.microsoft.com/office/drawing/2014/main" id="{89B04FFF-CA41-83C7-59AA-2075D22B7C9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82788" y="3905942"/>
            <a:ext cx="4952013" cy="2643383"/>
          </a:xfrm>
          <a:prstGeom prst="rect">
            <a:avLst/>
          </a:prstGeom>
          <a:noFill/>
          <a:ln w="9525">
            <a:solidFill>
              <a:srgbClr val="07010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B32EB537-49EC-F947-B978-536FA8149739}"/>
              </a:ext>
            </a:extLst>
          </p:cNvPr>
          <p:cNvSpPr/>
          <p:nvPr/>
        </p:nvSpPr>
        <p:spPr>
          <a:xfrm>
            <a:off x="3695410" y="4808533"/>
            <a:ext cx="1219200" cy="8382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Read Mode</a:t>
            </a:r>
          </a:p>
        </p:txBody>
      </p:sp>
      <p:sp>
        <p:nvSpPr>
          <p:cNvPr id="6" name="Arrow: Down 5">
            <a:extLst>
              <a:ext uri="{FF2B5EF4-FFF2-40B4-BE49-F238E27FC236}">
                <a16:creationId xmlns:a16="http://schemas.microsoft.com/office/drawing/2014/main" id="{4DD57B27-DD9C-4592-58E1-F08B8BCE3B47}"/>
              </a:ext>
            </a:extLst>
          </p:cNvPr>
          <p:cNvSpPr/>
          <p:nvPr/>
        </p:nvSpPr>
        <p:spPr>
          <a:xfrm rot="19667487">
            <a:off x="4402123" y="5646461"/>
            <a:ext cx="218729" cy="653525"/>
          </a:xfrm>
          <a:prstGeom prst="downArrow">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6BA727C-4707-DCA2-9999-F036F78AFDB6}"/>
              </a:ext>
            </a:extLst>
          </p:cNvPr>
          <p:cNvSpPr/>
          <p:nvPr/>
        </p:nvSpPr>
        <p:spPr>
          <a:xfrm>
            <a:off x="4990810" y="4210211"/>
            <a:ext cx="1219200" cy="8382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Print Mode</a:t>
            </a:r>
          </a:p>
        </p:txBody>
      </p:sp>
      <p:sp>
        <p:nvSpPr>
          <p:cNvPr id="8" name="Arrow: Down 5">
            <a:extLst>
              <a:ext uri="{FF2B5EF4-FFF2-40B4-BE49-F238E27FC236}">
                <a16:creationId xmlns:a16="http://schemas.microsoft.com/office/drawing/2014/main" id="{3F773EFD-3D1B-4AFD-44E5-3F55008F9B85}"/>
              </a:ext>
            </a:extLst>
          </p:cNvPr>
          <p:cNvSpPr/>
          <p:nvPr/>
        </p:nvSpPr>
        <p:spPr>
          <a:xfrm rot="884032">
            <a:off x="5264783" y="5201161"/>
            <a:ext cx="266896" cy="874585"/>
          </a:xfrm>
          <a:prstGeom prst="downArrow">
            <a:avLst>
              <a:gd name="adj1" fmla="val 37736"/>
              <a:gd name="adj2" fmla="val 50000"/>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AE67FD5-BEB5-F6DD-5EFB-A5E0F8DAE77F}"/>
              </a:ext>
            </a:extLst>
          </p:cNvPr>
          <p:cNvSpPr/>
          <p:nvPr/>
        </p:nvSpPr>
        <p:spPr>
          <a:xfrm>
            <a:off x="6399963" y="4762500"/>
            <a:ext cx="1219200" cy="8382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Web</a:t>
            </a:r>
          </a:p>
          <a:p>
            <a:pPr algn="ctr"/>
            <a:r>
              <a:rPr lang="en-US" dirty="0"/>
              <a:t> Mode</a:t>
            </a:r>
          </a:p>
        </p:txBody>
      </p:sp>
      <p:sp>
        <p:nvSpPr>
          <p:cNvPr id="10" name="Arrow: Down 5">
            <a:extLst>
              <a:ext uri="{FF2B5EF4-FFF2-40B4-BE49-F238E27FC236}">
                <a16:creationId xmlns:a16="http://schemas.microsoft.com/office/drawing/2014/main" id="{13854231-1789-B672-0B2D-4402F5BA3691}"/>
              </a:ext>
            </a:extLst>
          </p:cNvPr>
          <p:cNvSpPr/>
          <p:nvPr/>
        </p:nvSpPr>
        <p:spPr>
          <a:xfrm rot="2346136">
            <a:off x="5926125" y="5519658"/>
            <a:ext cx="277146" cy="722138"/>
          </a:xfrm>
          <a:prstGeom prst="downArrow">
            <a:avLst>
              <a:gd name="adj1" fmla="val 31984"/>
              <a:gd name="adj2" fmla="val 50000"/>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8057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EAEED11-1744-447E-80E8-030D6ADE1A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217"/>
          <a:stretch/>
        </p:blipFill>
        <p:spPr bwMode="auto">
          <a:xfrm>
            <a:off x="909502" y="1501140"/>
            <a:ext cx="3274556" cy="5074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itle 1">
            <a:extLst>
              <a:ext uri="{FF2B5EF4-FFF2-40B4-BE49-F238E27FC236}">
                <a16:creationId xmlns:a16="http://schemas.microsoft.com/office/drawing/2014/main" id="{5F3264A2-1E8B-0627-1120-DC56399E267C}"/>
              </a:ext>
            </a:extLst>
          </p:cNvPr>
          <p:cNvSpPr txBox="1">
            <a:spLocks/>
          </p:cNvSpPr>
          <p:nvPr/>
        </p:nvSpPr>
        <p:spPr>
          <a:xfrm>
            <a:off x="297858" y="381000"/>
            <a:ext cx="7772400" cy="990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Read Mode</a:t>
            </a:r>
          </a:p>
        </p:txBody>
      </p:sp>
      <p:sp>
        <p:nvSpPr>
          <p:cNvPr id="4" name="Subtitle 2">
            <a:extLst>
              <a:ext uri="{FF2B5EF4-FFF2-40B4-BE49-F238E27FC236}">
                <a16:creationId xmlns:a16="http://schemas.microsoft.com/office/drawing/2014/main" id="{F2A3E614-4031-88A8-D566-CAA1CF7FA241}"/>
              </a:ext>
            </a:extLst>
          </p:cNvPr>
          <p:cNvSpPr txBox="1">
            <a:spLocks/>
          </p:cNvSpPr>
          <p:nvPr/>
        </p:nvSpPr>
        <p:spPr>
          <a:xfrm>
            <a:off x="4419600" y="1752600"/>
            <a:ext cx="2411506" cy="421789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In this view, all of the editing  tools are hidden so your document fills the screen. Arrows appear on the left and right side of the screen to toggle through the pages of your document. </a:t>
            </a:r>
          </a:p>
        </p:txBody>
      </p:sp>
      <p:sp>
        <p:nvSpPr>
          <p:cNvPr id="5" name="Oval 4">
            <a:extLst>
              <a:ext uri="{FF2B5EF4-FFF2-40B4-BE49-F238E27FC236}">
                <a16:creationId xmlns:a16="http://schemas.microsoft.com/office/drawing/2014/main" id="{A365C469-C822-1D8D-CFF6-378946D6F3F4}"/>
              </a:ext>
            </a:extLst>
          </p:cNvPr>
          <p:cNvSpPr/>
          <p:nvPr/>
        </p:nvSpPr>
        <p:spPr>
          <a:xfrm>
            <a:off x="3692229" y="3733800"/>
            <a:ext cx="574971" cy="533400"/>
          </a:xfrm>
          <a:prstGeom prst="ellipse">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1490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8B34D-8B81-E37B-CC6F-97803A059272}"/>
              </a:ext>
            </a:extLst>
          </p:cNvPr>
          <p:cNvSpPr txBox="1">
            <a:spLocks/>
          </p:cNvSpPr>
          <p:nvPr/>
        </p:nvSpPr>
        <p:spPr>
          <a:xfrm>
            <a:off x="228600" y="457201"/>
            <a:ext cx="7772400" cy="83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Print Mode</a:t>
            </a:r>
          </a:p>
        </p:txBody>
      </p:sp>
      <p:sp>
        <p:nvSpPr>
          <p:cNvPr id="3" name="Subtitle 2">
            <a:extLst>
              <a:ext uri="{FF2B5EF4-FFF2-40B4-BE49-F238E27FC236}">
                <a16:creationId xmlns:a16="http://schemas.microsoft.com/office/drawing/2014/main" id="{48B11247-A1F8-28ED-FFF1-788CFB9919C0}"/>
              </a:ext>
            </a:extLst>
          </p:cNvPr>
          <p:cNvSpPr txBox="1">
            <a:spLocks/>
          </p:cNvSpPr>
          <p:nvPr/>
        </p:nvSpPr>
        <p:spPr>
          <a:xfrm>
            <a:off x="4953000" y="1828801"/>
            <a:ext cx="2438402" cy="4251959"/>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 This is the default view where you create and edit your document.  </a:t>
            </a:r>
          </a:p>
          <a:p>
            <a:endParaRPr lang="en-US" sz="2400" dirty="0"/>
          </a:p>
          <a:p>
            <a:r>
              <a:rPr lang="en-US" sz="2400" dirty="0"/>
              <a:t>There are page breaks in between each page, indicating how your document will look when printed. </a:t>
            </a:r>
          </a:p>
        </p:txBody>
      </p:sp>
      <p:pic>
        <p:nvPicPr>
          <p:cNvPr id="4" name="Picture 2">
            <a:extLst>
              <a:ext uri="{FF2B5EF4-FFF2-40B4-BE49-F238E27FC236}">
                <a16:creationId xmlns:a16="http://schemas.microsoft.com/office/drawing/2014/main" id="{CEF48557-1B9F-C962-2512-FB8584B216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8612"/>
          <a:stretch/>
        </p:blipFill>
        <p:spPr bwMode="auto">
          <a:xfrm>
            <a:off x="262477" y="1600200"/>
            <a:ext cx="4538123" cy="44805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48D30B2C-479E-73E5-AB44-DD463130960F}"/>
              </a:ext>
            </a:extLst>
          </p:cNvPr>
          <p:cNvSpPr/>
          <p:nvPr/>
        </p:nvSpPr>
        <p:spPr>
          <a:xfrm>
            <a:off x="3352800" y="4114800"/>
            <a:ext cx="1219200" cy="8382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Page Breaks</a:t>
            </a:r>
          </a:p>
        </p:txBody>
      </p:sp>
    </p:spTree>
    <p:extLst>
      <p:ext uri="{BB962C8B-B14F-4D97-AF65-F5344CB8AC3E}">
        <p14:creationId xmlns:p14="http://schemas.microsoft.com/office/powerpoint/2010/main" val="228149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018C6-6BFB-A21F-5F5C-CAD4C5A8222D}"/>
              </a:ext>
            </a:extLst>
          </p:cNvPr>
          <p:cNvSpPr txBox="1">
            <a:spLocks/>
          </p:cNvSpPr>
          <p:nvPr/>
        </p:nvSpPr>
        <p:spPr>
          <a:xfrm>
            <a:off x="228600" y="457200"/>
            <a:ext cx="7772400" cy="9175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srgbClr val="00608B"/>
                </a:solidFill>
              </a:rPr>
              <a:t>Web Layout</a:t>
            </a:r>
            <a:endParaRPr lang="en-US" sz="4800" dirty="0">
              <a:solidFill>
                <a:srgbClr val="00608B"/>
              </a:solidFill>
            </a:endParaRPr>
          </a:p>
        </p:txBody>
      </p:sp>
      <p:sp>
        <p:nvSpPr>
          <p:cNvPr id="3" name="Subtitle 2">
            <a:extLst>
              <a:ext uri="{FF2B5EF4-FFF2-40B4-BE49-F238E27FC236}">
                <a16:creationId xmlns:a16="http://schemas.microsoft.com/office/drawing/2014/main" id="{D088D7A6-0ED4-CCBD-AB12-7015AF2AFDB0}"/>
              </a:ext>
            </a:extLst>
          </p:cNvPr>
          <p:cNvSpPr txBox="1">
            <a:spLocks/>
          </p:cNvSpPr>
          <p:nvPr/>
        </p:nvSpPr>
        <p:spPr>
          <a:xfrm>
            <a:off x="5257800" y="2438399"/>
            <a:ext cx="2415988" cy="320936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This view removes page breaks.  It can help you visualize how your document will display as a webpage. </a:t>
            </a:r>
          </a:p>
        </p:txBody>
      </p:sp>
      <p:pic>
        <p:nvPicPr>
          <p:cNvPr id="4" name="Picture 2">
            <a:extLst>
              <a:ext uri="{FF2B5EF4-FFF2-40B4-BE49-F238E27FC236}">
                <a16:creationId xmlns:a16="http://schemas.microsoft.com/office/drawing/2014/main" id="{65B10B6D-F804-5325-AAD7-4B0AA7AE36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2439"/>
          <a:stretch/>
        </p:blipFill>
        <p:spPr bwMode="auto">
          <a:xfrm>
            <a:off x="381000" y="1828800"/>
            <a:ext cx="4737534" cy="4419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A95E8582-5E40-FD10-42FB-EDC16522D8FA}"/>
              </a:ext>
            </a:extLst>
          </p:cNvPr>
          <p:cNvSpPr/>
          <p:nvPr/>
        </p:nvSpPr>
        <p:spPr>
          <a:xfrm>
            <a:off x="3733800" y="4038600"/>
            <a:ext cx="1219200" cy="8382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 Page Breaks</a:t>
            </a:r>
          </a:p>
        </p:txBody>
      </p:sp>
    </p:spTree>
    <p:extLst>
      <p:ext uri="{BB962C8B-B14F-4D97-AF65-F5344CB8AC3E}">
        <p14:creationId xmlns:p14="http://schemas.microsoft.com/office/powerpoint/2010/main" val="739240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B2C1D-2FD4-67E9-4A61-10DA93702DF4}"/>
              </a:ext>
            </a:extLst>
          </p:cNvPr>
          <p:cNvSpPr txBox="1">
            <a:spLocks/>
          </p:cNvSpPr>
          <p:nvPr/>
        </p:nvSpPr>
        <p:spPr>
          <a:xfrm>
            <a:off x="0" y="152400"/>
            <a:ext cx="8001000" cy="744071"/>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The Insertion Point</a:t>
            </a:r>
          </a:p>
        </p:txBody>
      </p:sp>
      <p:sp>
        <p:nvSpPr>
          <p:cNvPr id="3" name="Subtitle 2">
            <a:extLst>
              <a:ext uri="{FF2B5EF4-FFF2-40B4-BE49-F238E27FC236}">
                <a16:creationId xmlns:a16="http://schemas.microsoft.com/office/drawing/2014/main" id="{B50DABF7-774E-22FD-20C1-D3BA3B76E9A3}"/>
              </a:ext>
            </a:extLst>
          </p:cNvPr>
          <p:cNvSpPr txBox="1">
            <a:spLocks/>
          </p:cNvSpPr>
          <p:nvPr/>
        </p:nvSpPr>
        <p:spPr>
          <a:xfrm>
            <a:off x="57150" y="1075765"/>
            <a:ext cx="6245038" cy="190500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insertion point is the blinking vertical line in your document.  It indicates where you can enter text on the page.  </a:t>
            </a:r>
          </a:p>
          <a:p>
            <a:r>
              <a:rPr lang="en-US" sz="2400" dirty="0"/>
              <a:t>Blank document:  When a new, document opens, the insertion point is located in the top left corner of the page.  </a:t>
            </a:r>
          </a:p>
        </p:txBody>
      </p:sp>
      <p:pic>
        <p:nvPicPr>
          <p:cNvPr id="4" name="Picture 2">
            <a:extLst>
              <a:ext uri="{FF2B5EF4-FFF2-40B4-BE49-F238E27FC236}">
                <a16:creationId xmlns:a16="http://schemas.microsoft.com/office/drawing/2014/main" id="{55830697-98F9-FCD1-437F-CE006B04D9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491" t="3437" r="-455" b="41554"/>
          <a:stretch/>
        </p:blipFill>
        <p:spPr bwMode="auto">
          <a:xfrm>
            <a:off x="2339788" y="2792506"/>
            <a:ext cx="4343400" cy="3657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22222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F08B-6B65-6F79-BF3D-B20C111D28D8}"/>
              </a:ext>
            </a:extLst>
          </p:cNvPr>
          <p:cNvSpPr txBox="1">
            <a:spLocks/>
          </p:cNvSpPr>
          <p:nvPr/>
        </p:nvSpPr>
        <p:spPr>
          <a:xfrm>
            <a:off x="0" y="181065"/>
            <a:ext cx="8001000" cy="6866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The Insertion Point (Cont.)</a:t>
            </a:r>
          </a:p>
        </p:txBody>
      </p:sp>
      <p:sp>
        <p:nvSpPr>
          <p:cNvPr id="3" name="Subtitle 2">
            <a:extLst>
              <a:ext uri="{FF2B5EF4-FFF2-40B4-BE49-F238E27FC236}">
                <a16:creationId xmlns:a16="http://schemas.microsoft.com/office/drawing/2014/main" id="{72376304-5804-4A27-69F6-7B6ABD3DB524}"/>
              </a:ext>
            </a:extLst>
          </p:cNvPr>
          <p:cNvSpPr txBox="1">
            <a:spLocks/>
          </p:cNvSpPr>
          <p:nvPr/>
        </p:nvSpPr>
        <p:spPr>
          <a:xfrm>
            <a:off x="376818" y="1171664"/>
            <a:ext cx="2456029" cy="155883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Adding spaces: Press the space bar to add spaces after a word or in between text.  </a:t>
            </a:r>
          </a:p>
        </p:txBody>
      </p:sp>
      <p:pic>
        <p:nvPicPr>
          <p:cNvPr id="4" name="Picture 2">
            <a:extLst>
              <a:ext uri="{FF2B5EF4-FFF2-40B4-BE49-F238E27FC236}">
                <a16:creationId xmlns:a16="http://schemas.microsoft.com/office/drawing/2014/main" id="{05EE2A1A-9BDE-BF39-A3EA-97A72572A14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76818" y="2730500"/>
            <a:ext cx="2751567" cy="3898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6C9466C7-F6B6-E06A-463C-8E068DBFB333}"/>
              </a:ext>
            </a:extLst>
          </p:cNvPr>
          <p:cNvSpPr txBox="1"/>
          <p:nvPr/>
        </p:nvSpPr>
        <p:spPr>
          <a:xfrm>
            <a:off x="3128385" y="1032808"/>
            <a:ext cx="3326539"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New Paragraph line:  Press Enter on your keyboard to move the insertion point to the next paragraph line. </a:t>
            </a:r>
          </a:p>
        </p:txBody>
      </p:sp>
      <p:pic>
        <p:nvPicPr>
          <p:cNvPr id="6" name="Picture 3">
            <a:extLst>
              <a:ext uri="{FF2B5EF4-FFF2-40B4-BE49-F238E27FC236}">
                <a16:creationId xmlns:a16="http://schemas.microsoft.com/office/drawing/2014/main" id="{B1B11345-6EFF-9F48-A2EB-39F195D8686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585913" y="2936688"/>
            <a:ext cx="4105779" cy="3581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a:extLst>
              <a:ext uri="{FF2B5EF4-FFF2-40B4-BE49-F238E27FC236}">
                <a16:creationId xmlns:a16="http://schemas.microsoft.com/office/drawing/2014/main" id="{AFFB8870-D1C8-9606-13DB-78939E6B367A}"/>
              </a:ext>
            </a:extLst>
          </p:cNvPr>
          <p:cNvSpPr/>
          <p:nvPr/>
        </p:nvSpPr>
        <p:spPr>
          <a:xfrm>
            <a:off x="1215018" y="5245100"/>
            <a:ext cx="1371600" cy="12192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Press the space bar to add spaces</a:t>
            </a:r>
          </a:p>
        </p:txBody>
      </p:sp>
      <p:cxnSp>
        <p:nvCxnSpPr>
          <p:cNvPr id="8" name="Straight Arrow Connector 7">
            <a:extLst>
              <a:ext uri="{FF2B5EF4-FFF2-40B4-BE49-F238E27FC236}">
                <a16:creationId xmlns:a16="http://schemas.microsoft.com/office/drawing/2014/main" id="{D156FA26-6A9C-0465-89DE-3B5815688D5B}"/>
              </a:ext>
            </a:extLst>
          </p:cNvPr>
          <p:cNvCxnSpPr/>
          <p:nvPr/>
        </p:nvCxnSpPr>
        <p:spPr>
          <a:xfrm flipV="1">
            <a:off x="1977018" y="4483100"/>
            <a:ext cx="533400" cy="762000"/>
          </a:xfrm>
          <a:prstGeom prst="straightConnector1">
            <a:avLst/>
          </a:prstGeom>
          <a:ln w="76200">
            <a:solidFill>
              <a:srgbClr val="EF4136"/>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B5F96BA-2082-DD6C-760D-6C2314C565F4}"/>
              </a:ext>
            </a:extLst>
          </p:cNvPr>
          <p:cNvSpPr/>
          <p:nvPr/>
        </p:nvSpPr>
        <p:spPr>
          <a:xfrm>
            <a:off x="5405692" y="5146488"/>
            <a:ext cx="1981200" cy="12954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Press “Enter” to move the insertion point to the next paragraph line</a:t>
            </a:r>
          </a:p>
        </p:txBody>
      </p:sp>
      <p:cxnSp>
        <p:nvCxnSpPr>
          <p:cNvPr id="10" name="Straight Arrow Connector 9">
            <a:extLst>
              <a:ext uri="{FF2B5EF4-FFF2-40B4-BE49-F238E27FC236}">
                <a16:creationId xmlns:a16="http://schemas.microsoft.com/office/drawing/2014/main" id="{D1470DA8-FFCC-C4C7-C079-079003F49B30}"/>
              </a:ext>
            </a:extLst>
          </p:cNvPr>
          <p:cNvCxnSpPr/>
          <p:nvPr/>
        </p:nvCxnSpPr>
        <p:spPr>
          <a:xfrm flipH="1" flipV="1">
            <a:off x="4024568" y="5184588"/>
            <a:ext cx="1228724" cy="495300"/>
          </a:xfrm>
          <a:prstGeom prst="straightConnector1">
            <a:avLst/>
          </a:prstGeom>
          <a:ln w="76200">
            <a:solidFill>
              <a:srgbClr val="EF41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7842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110466-B686-9065-475F-8932158680A4}"/>
              </a:ext>
            </a:extLst>
          </p:cNvPr>
          <p:cNvSpPr txBox="1"/>
          <p:nvPr/>
        </p:nvSpPr>
        <p:spPr>
          <a:xfrm>
            <a:off x="838200" y="1633389"/>
            <a:ext cx="6705600" cy="2308324"/>
          </a:xfrm>
          <a:prstGeom prst="rect">
            <a:avLst/>
          </a:prstGeom>
          <a:noFill/>
        </p:spPr>
        <p:txBody>
          <a:bodyPr wrap="square" rtlCol="0">
            <a:spAutoFit/>
          </a:bodyPr>
          <a:lstStyle/>
          <a:p>
            <a:r>
              <a:rPr lang="en-US" sz="2400" dirty="0"/>
              <a:t>Manual placement:  After a text has been entered, you can use the mouse to move the insertion point to a specific place in your document. </a:t>
            </a:r>
          </a:p>
          <a:p>
            <a:endParaRPr lang="en-US" sz="2400" dirty="0"/>
          </a:p>
          <a:p>
            <a:r>
              <a:rPr lang="en-US" sz="2400" dirty="0"/>
              <a:t>Simply click the location in the text where you wish to place it. </a:t>
            </a:r>
          </a:p>
        </p:txBody>
      </p:sp>
      <p:pic>
        <p:nvPicPr>
          <p:cNvPr id="4" name="Picture 3">
            <a:extLst>
              <a:ext uri="{FF2B5EF4-FFF2-40B4-BE49-F238E27FC236}">
                <a16:creationId xmlns:a16="http://schemas.microsoft.com/office/drawing/2014/main" id="{9056155D-225B-7649-E65F-1B33080A252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90600" y="4191000"/>
            <a:ext cx="6219825" cy="20193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5" name="Straight Arrow Connector 4">
            <a:extLst>
              <a:ext uri="{FF2B5EF4-FFF2-40B4-BE49-F238E27FC236}">
                <a16:creationId xmlns:a16="http://schemas.microsoft.com/office/drawing/2014/main" id="{02B5118D-03FF-0058-81B8-7CF2505A15DD}"/>
              </a:ext>
            </a:extLst>
          </p:cNvPr>
          <p:cNvCxnSpPr/>
          <p:nvPr/>
        </p:nvCxnSpPr>
        <p:spPr>
          <a:xfrm flipH="1" flipV="1">
            <a:off x="3705225" y="4419600"/>
            <a:ext cx="1323975" cy="609600"/>
          </a:xfrm>
          <a:prstGeom prst="straightConnector1">
            <a:avLst/>
          </a:prstGeom>
          <a:ln w="76200">
            <a:solidFill>
              <a:srgbClr val="EF4136"/>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B187F40-4987-238D-4918-40C009DCD74A}"/>
              </a:ext>
            </a:extLst>
          </p:cNvPr>
          <p:cNvSpPr/>
          <p:nvPr/>
        </p:nvSpPr>
        <p:spPr>
          <a:xfrm>
            <a:off x="5029200" y="4975324"/>
            <a:ext cx="2057400" cy="1120676"/>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Click to manually place the insertion point in a specific location</a:t>
            </a:r>
          </a:p>
        </p:txBody>
      </p:sp>
      <p:sp>
        <p:nvSpPr>
          <p:cNvPr id="7" name="Title 1">
            <a:extLst>
              <a:ext uri="{FF2B5EF4-FFF2-40B4-BE49-F238E27FC236}">
                <a16:creationId xmlns:a16="http://schemas.microsoft.com/office/drawing/2014/main" id="{9C58C903-A088-F02E-0562-1FC179F9A9D7}"/>
              </a:ext>
            </a:extLst>
          </p:cNvPr>
          <p:cNvSpPr txBox="1">
            <a:spLocks/>
          </p:cNvSpPr>
          <p:nvPr/>
        </p:nvSpPr>
        <p:spPr>
          <a:xfrm>
            <a:off x="0" y="181065"/>
            <a:ext cx="8001000" cy="6866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The Insertion Point (Cont.)</a:t>
            </a:r>
          </a:p>
        </p:txBody>
      </p:sp>
    </p:spTree>
    <p:extLst>
      <p:ext uri="{BB962C8B-B14F-4D97-AF65-F5344CB8AC3E}">
        <p14:creationId xmlns:p14="http://schemas.microsoft.com/office/powerpoint/2010/main" val="759257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74EA-6310-8E57-6357-CDAC28F9119F}"/>
              </a:ext>
            </a:extLst>
          </p:cNvPr>
          <p:cNvSpPr txBox="1">
            <a:spLocks/>
          </p:cNvSpPr>
          <p:nvPr/>
        </p:nvSpPr>
        <p:spPr>
          <a:xfrm>
            <a:off x="228600" y="152401"/>
            <a:ext cx="7772400"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Selecting Text </a:t>
            </a:r>
          </a:p>
        </p:txBody>
      </p:sp>
      <p:sp>
        <p:nvSpPr>
          <p:cNvPr id="3" name="Subtitle 2">
            <a:extLst>
              <a:ext uri="{FF2B5EF4-FFF2-40B4-BE49-F238E27FC236}">
                <a16:creationId xmlns:a16="http://schemas.microsoft.com/office/drawing/2014/main" id="{AE2642CD-F12F-6177-F722-37B66A8AEF3C}"/>
              </a:ext>
            </a:extLst>
          </p:cNvPr>
          <p:cNvSpPr txBox="1">
            <a:spLocks/>
          </p:cNvSpPr>
          <p:nvPr/>
        </p:nvSpPr>
        <p:spPr>
          <a:xfrm>
            <a:off x="990600" y="3505200"/>
            <a:ext cx="6400800" cy="2743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400"/>
              <a:t>Place the insertion point next to the text you wish to select.</a:t>
            </a:r>
          </a:p>
          <a:p>
            <a:pPr marL="457200" indent="-457200">
              <a:buFont typeface="+mj-lt"/>
              <a:buAutoNum type="arabicPeriod"/>
            </a:pPr>
            <a:r>
              <a:rPr lang="en-US" sz="2400"/>
              <a:t>Click the mouse and while holding it down drag you mouse over the text to select it. </a:t>
            </a:r>
          </a:p>
          <a:p>
            <a:pPr marL="457200" indent="-457200">
              <a:buFont typeface="+mj-lt"/>
              <a:buAutoNum type="arabicPeriod"/>
            </a:pPr>
            <a:r>
              <a:rPr lang="en-US" sz="2400"/>
              <a:t>Release the mouse button.  You have selected the text. A highlighted box will appear over the selected text. </a:t>
            </a:r>
          </a:p>
          <a:p>
            <a:pPr>
              <a:buClr>
                <a:srgbClr val="FF0000"/>
              </a:buClr>
            </a:pPr>
            <a:endParaRPr lang="en-US" sz="2400" dirty="0"/>
          </a:p>
        </p:txBody>
      </p:sp>
      <p:pic>
        <p:nvPicPr>
          <p:cNvPr id="4" name="Picture 2">
            <a:extLst>
              <a:ext uri="{FF2B5EF4-FFF2-40B4-BE49-F238E27FC236}">
                <a16:creationId xmlns:a16="http://schemas.microsoft.com/office/drawing/2014/main" id="{A9347751-761A-4392-8534-3F9C93E76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7546889" cy="165964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28889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0500A-2516-C93E-454D-9D0F46506CC3}"/>
              </a:ext>
            </a:extLst>
          </p:cNvPr>
          <p:cNvSpPr txBox="1">
            <a:spLocks/>
          </p:cNvSpPr>
          <p:nvPr/>
        </p:nvSpPr>
        <p:spPr>
          <a:xfrm>
            <a:off x="0" y="149225"/>
            <a:ext cx="7772400" cy="11461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608B"/>
                </a:solidFill>
              </a:rPr>
              <a:t>Selecting Text (Cont.)</a:t>
            </a:r>
          </a:p>
        </p:txBody>
      </p:sp>
      <p:sp>
        <p:nvSpPr>
          <p:cNvPr id="3" name="Subtitle 2">
            <a:extLst>
              <a:ext uri="{FF2B5EF4-FFF2-40B4-BE49-F238E27FC236}">
                <a16:creationId xmlns:a16="http://schemas.microsoft.com/office/drawing/2014/main" id="{88C9F6AE-6FC4-8A12-42A6-7289A39ADC1E}"/>
              </a:ext>
            </a:extLst>
          </p:cNvPr>
          <p:cNvSpPr txBox="1">
            <a:spLocks/>
          </p:cNvSpPr>
          <p:nvPr/>
        </p:nvSpPr>
        <p:spPr>
          <a:xfrm>
            <a:off x="152400" y="1066800"/>
            <a:ext cx="6364941" cy="68580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When you select text or images in Word, a toolbar will appear </a:t>
            </a:r>
          </a:p>
        </p:txBody>
      </p:sp>
      <p:pic>
        <p:nvPicPr>
          <p:cNvPr id="4" name="Picture 2">
            <a:extLst>
              <a:ext uri="{FF2B5EF4-FFF2-40B4-BE49-F238E27FC236}">
                <a16:creationId xmlns:a16="http://schemas.microsoft.com/office/drawing/2014/main" id="{C982712B-5311-B5A9-0404-9D96005C6A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460" y="1752600"/>
            <a:ext cx="7335303" cy="1624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611A1F4C-609C-75CA-59B5-6A6520DD6DE9}"/>
              </a:ext>
            </a:extLst>
          </p:cNvPr>
          <p:cNvSpPr txBox="1"/>
          <p:nvPr/>
        </p:nvSpPr>
        <p:spPr>
          <a:xfrm>
            <a:off x="416460" y="3429000"/>
            <a:ext cx="7203540" cy="1200329"/>
          </a:xfrm>
          <a:prstGeom prst="rect">
            <a:avLst/>
          </a:prstGeom>
          <a:noFill/>
        </p:spPr>
        <p:txBody>
          <a:bodyPr wrap="square" rtlCol="0">
            <a:spAutoFit/>
          </a:bodyPr>
          <a:lstStyle/>
          <a:p>
            <a:r>
              <a:rPr lang="en-US" sz="2400" dirty="0"/>
              <a:t>How to delete text:</a:t>
            </a:r>
          </a:p>
          <a:p>
            <a:r>
              <a:rPr lang="en-US" sz="2400" dirty="0"/>
              <a:t>Highlight the text the you wish to delete then hit the “Delete” key on the keyboard.</a:t>
            </a:r>
          </a:p>
        </p:txBody>
      </p:sp>
    </p:spTree>
    <p:extLst>
      <p:ext uri="{BB962C8B-B14F-4D97-AF65-F5344CB8AC3E}">
        <p14:creationId xmlns:p14="http://schemas.microsoft.com/office/powerpoint/2010/main" val="2886293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1C2DD-4945-6829-8F37-AC7D2B2A8B0D}"/>
              </a:ext>
            </a:extLst>
          </p:cNvPr>
          <p:cNvSpPr txBox="1">
            <a:spLocks/>
          </p:cNvSpPr>
          <p:nvPr/>
        </p:nvSpPr>
        <p:spPr>
          <a:xfrm>
            <a:off x="0" y="249268"/>
            <a:ext cx="8001000" cy="76104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Copy and Paste Text </a:t>
            </a:r>
          </a:p>
        </p:txBody>
      </p:sp>
      <p:sp>
        <p:nvSpPr>
          <p:cNvPr id="3" name="Subtitle 2">
            <a:extLst>
              <a:ext uri="{FF2B5EF4-FFF2-40B4-BE49-F238E27FC236}">
                <a16:creationId xmlns:a16="http://schemas.microsoft.com/office/drawing/2014/main" id="{3694B1B6-04A0-2E28-7BAA-140490B10123}"/>
              </a:ext>
            </a:extLst>
          </p:cNvPr>
          <p:cNvSpPr txBox="1">
            <a:spLocks/>
          </p:cNvSpPr>
          <p:nvPr/>
        </p:nvSpPr>
        <p:spPr>
          <a:xfrm>
            <a:off x="533400" y="1306084"/>
            <a:ext cx="5943600" cy="1447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To copy and paste text: </a:t>
            </a:r>
          </a:p>
          <a:p>
            <a:r>
              <a:rPr lang="en-US" sz="2400" dirty="0"/>
              <a:t>Copying text creates a duplicate of the text.</a:t>
            </a:r>
          </a:p>
          <a:p>
            <a:pPr marL="0" indent="0">
              <a:buNone/>
            </a:pPr>
            <a:r>
              <a:rPr lang="en-US" sz="2400" dirty="0"/>
              <a:t>1.  Select the text you wish to copy </a:t>
            </a:r>
          </a:p>
        </p:txBody>
      </p:sp>
      <p:pic>
        <p:nvPicPr>
          <p:cNvPr id="4" name="Picture 2">
            <a:extLst>
              <a:ext uri="{FF2B5EF4-FFF2-40B4-BE49-F238E27FC236}">
                <a16:creationId xmlns:a16="http://schemas.microsoft.com/office/drawing/2014/main" id="{2834BEA9-188A-C0BF-1DEE-1F5D1ADAE51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4286" r="4286"/>
          <a:stretch/>
        </p:blipFill>
        <p:spPr bwMode="auto">
          <a:xfrm>
            <a:off x="533400" y="2793300"/>
            <a:ext cx="7315200" cy="12334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80D41289-A243-DA66-0770-31934A3D375D}"/>
              </a:ext>
            </a:extLst>
          </p:cNvPr>
          <p:cNvSpPr txBox="1"/>
          <p:nvPr/>
        </p:nvSpPr>
        <p:spPr>
          <a:xfrm>
            <a:off x="533400" y="4208525"/>
            <a:ext cx="4343400" cy="1200329"/>
          </a:xfrm>
          <a:prstGeom prst="rect">
            <a:avLst/>
          </a:prstGeom>
          <a:noFill/>
        </p:spPr>
        <p:txBody>
          <a:bodyPr wrap="square" rtlCol="0">
            <a:spAutoFit/>
          </a:bodyPr>
          <a:lstStyle/>
          <a:p>
            <a:r>
              <a:rPr lang="en-US" sz="2400" dirty="0"/>
              <a:t>2.  Click the Copy command on the Home tab or right click the selected text and click Copy. </a:t>
            </a:r>
          </a:p>
        </p:txBody>
      </p:sp>
      <p:pic>
        <p:nvPicPr>
          <p:cNvPr id="6" name="Picture 3">
            <a:extLst>
              <a:ext uri="{FF2B5EF4-FFF2-40B4-BE49-F238E27FC236}">
                <a16:creationId xmlns:a16="http://schemas.microsoft.com/office/drawing/2014/main" id="{C0857B21-0B2E-3DDA-565A-D972A91C8C2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604423" y="4322560"/>
            <a:ext cx="3425152" cy="21725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Oval 6">
            <a:extLst>
              <a:ext uri="{FF2B5EF4-FFF2-40B4-BE49-F238E27FC236}">
                <a16:creationId xmlns:a16="http://schemas.microsoft.com/office/drawing/2014/main" id="{D6EEB97F-6A8F-1764-461C-82842C1E8021}"/>
              </a:ext>
            </a:extLst>
          </p:cNvPr>
          <p:cNvSpPr/>
          <p:nvPr/>
        </p:nvSpPr>
        <p:spPr>
          <a:xfrm>
            <a:off x="5029200" y="5380278"/>
            <a:ext cx="457200" cy="382346"/>
          </a:xfrm>
          <a:prstGeom prst="ellipse">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75C8168-CB0D-981F-272C-8C465C9780F4}"/>
              </a:ext>
            </a:extLst>
          </p:cNvPr>
          <p:cNvCxnSpPr>
            <a:endCxn id="7" idx="1"/>
          </p:cNvCxnSpPr>
          <p:nvPr/>
        </p:nvCxnSpPr>
        <p:spPr>
          <a:xfrm>
            <a:off x="3810000" y="4572000"/>
            <a:ext cx="1286155" cy="864271"/>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881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8F08-9FFB-BAD1-62B3-16664E913637}"/>
              </a:ext>
            </a:extLst>
          </p:cNvPr>
          <p:cNvSpPr txBox="1">
            <a:spLocks/>
          </p:cNvSpPr>
          <p:nvPr/>
        </p:nvSpPr>
        <p:spPr>
          <a:xfrm>
            <a:off x="0" y="343637"/>
            <a:ext cx="8153400" cy="6783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Copy and Paste Text (Cont.)</a:t>
            </a:r>
          </a:p>
        </p:txBody>
      </p:sp>
      <p:sp>
        <p:nvSpPr>
          <p:cNvPr id="3" name="Subtitle 2">
            <a:extLst>
              <a:ext uri="{FF2B5EF4-FFF2-40B4-BE49-F238E27FC236}">
                <a16:creationId xmlns:a16="http://schemas.microsoft.com/office/drawing/2014/main" id="{FB79B5E7-0904-92FC-C787-E294AB81EB93}"/>
              </a:ext>
            </a:extLst>
          </p:cNvPr>
          <p:cNvSpPr txBox="1">
            <a:spLocks/>
          </p:cNvSpPr>
          <p:nvPr/>
        </p:nvSpPr>
        <p:spPr>
          <a:xfrm>
            <a:off x="533400" y="1365252"/>
            <a:ext cx="5594350" cy="1371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3.  Place the insertion point where you wish the text to appear. </a:t>
            </a:r>
          </a:p>
        </p:txBody>
      </p:sp>
      <p:sp>
        <p:nvSpPr>
          <p:cNvPr id="4" name="TextBox 3">
            <a:extLst>
              <a:ext uri="{FF2B5EF4-FFF2-40B4-BE49-F238E27FC236}">
                <a16:creationId xmlns:a16="http://schemas.microsoft.com/office/drawing/2014/main" id="{724C03B3-6B74-36E4-F2E2-E99DC97B3D7B}"/>
              </a:ext>
            </a:extLst>
          </p:cNvPr>
          <p:cNvSpPr txBox="1"/>
          <p:nvPr/>
        </p:nvSpPr>
        <p:spPr>
          <a:xfrm>
            <a:off x="552450" y="5406367"/>
            <a:ext cx="8950138" cy="769441"/>
          </a:xfrm>
          <a:prstGeom prst="rect">
            <a:avLst/>
          </a:prstGeom>
          <a:noFill/>
        </p:spPr>
        <p:txBody>
          <a:bodyPr wrap="square" rtlCol="0">
            <a:spAutoFit/>
          </a:bodyPr>
          <a:lstStyle/>
          <a:p>
            <a:pPr marL="457200" indent="-457200">
              <a:buAutoNum type="arabicPeriod" startAt="4"/>
            </a:pPr>
            <a:r>
              <a:rPr lang="en-US" sz="2200" dirty="0"/>
              <a:t>Click the Paste command on the Home tab or right click and click paste.</a:t>
            </a:r>
          </a:p>
          <a:p>
            <a:pPr marL="457200" indent="-457200">
              <a:buAutoNum type="arabicPeriod" startAt="4"/>
            </a:pPr>
            <a:r>
              <a:rPr lang="en-US" sz="2200" dirty="0"/>
              <a:t>Then the copied text will appear.</a:t>
            </a:r>
          </a:p>
        </p:txBody>
      </p:sp>
      <p:pic>
        <p:nvPicPr>
          <p:cNvPr id="5" name="Picture 4">
            <a:extLst>
              <a:ext uri="{FF2B5EF4-FFF2-40B4-BE49-F238E27FC236}">
                <a16:creationId xmlns:a16="http://schemas.microsoft.com/office/drawing/2014/main" id="{82E51D33-BFCA-14BC-92CB-38C2A5101566}"/>
              </a:ext>
            </a:extLst>
          </p:cNvPr>
          <p:cNvPicPr>
            <a:picLocks noChangeAspect="1"/>
          </p:cNvPicPr>
          <p:nvPr/>
        </p:nvPicPr>
        <p:blipFill>
          <a:blip r:embed="rId2"/>
          <a:stretch>
            <a:fillRect/>
          </a:stretch>
        </p:blipFill>
        <p:spPr>
          <a:xfrm>
            <a:off x="685800" y="2286000"/>
            <a:ext cx="6633023" cy="2926334"/>
          </a:xfrm>
          <a:prstGeom prst="rect">
            <a:avLst/>
          </a:prstGeom>
        </p:spPr>
      </p:pic>
    </p:spTree>
    <p:extLst>
      <p:ext uri="{BB962C8B-B14F-4D97-AF65-F5344CB8AC3E}">
        <p14:creationId xmlns:p14="http://schemas.microsoft.com/office/powerpoint/2010/main" val="2283540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C7217-5B44-F082-5F53-353BD8879BEA}"/>
              </a:ext>
            </a:extLst>
          </p:cNvPr>
          <p:cNvSpPr txBox="1">
            <a:spLocks/>
          </p:cNvSpPr>
          <p:nvPr/>
        </p:nvSpPr>
        <p:spPr>
          <a:xfrm>
            <a:off x="0" y="228600"/>
            <a:ext cx="8001000" cy="717631"/>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Cut and Paste Text</a:t>
            </a:r>
          </a:p>
        </p:txBody>
      </p:sp>
      <p:sp>
        <p:nvSpPr>
          <p:cNvPr id="3" name="Subtitle 2">
            <a:extLst>
              <a:ext uri="{FF2B5EF4-FFF2-40B4-BE49-F238E27FC236}">
                <a16:creationId xmlns:a16="http://schemas.microsoft.com/office/drawing/2014/main" id="{013525AA-4B57-AFC4-049C-AA6E5EB4D70B}"/>
              </a:ext>
            </a:extLst>
          </p:cNvPr>
          <p:cNvSpPr txBox="1">
            <a:spLocks/>
          </p:cNvSpPr>
          <p:nvPr/>
        </p:nvSpPr>
        <p:spPr>
          <a:xfrm>
            <a:off x="457200" y="1219200"/>
            <a:ext cx="6400800" cy="533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1.  Select the text you wish to cut.</a:t>
            </a:r>
          </a:p>
        </p:txBody>
      </p:sp>
      <p:pic>
        <p:nvPicPr>
          <p:cNvPr id="4" name="Picture 2">
            <a:extLst>
              <a:ext uri="{FF2B5EF4-FFF2-40B4-BE49-F238E27FC236}">
                <a16:creationId xmlns:a16="http://schemas.microsoft.com/office/drawing/2014/main" id="{DD955045-00E6-6DA9-B8E6-F92272B2EE7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8600" y="1821654"/>
            <a:ext cx="7609801" cy="18430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7D981D84-91ED-31E6-E659-288D4474F0A3}"/>
              </a:ext>
            </a:extLst>
          </p:cNvPr>
          <p:cNvSpPr txBox="1"/>
          <p:nvPr/>
        </p:nvSpPr>
        <p:spPr>
          <a:xfrm>
            <a:off x="457200" y="3954166"/>
            <a:ext cx="3706138" cy="1569660"/>
          </a:xfrm>
          <a:prstGeom prst="rect">
            <a:avLst/>
          </a:prstGeom>
          <a:noFill/>
        </p:spPr>
        <p:txBody>
          <a:bodyPr wrap="square" rtlCol="0">
            <a:spAutoFit/>
          </a:bodyPr>
          <a:lstStyle/>
          <a:p>
            <a:pPr marL="457200" indent="-457200">
              <a:buAutoNum type="arabicPeriod" startAt="2"/>
            </a:pPr>
            <a:r>
              <a:rPr lang="en-US" sz="2400" dirty="0"/>
              <a:t>Click the Cut command on the Home tab or right click the selected text and select cut.</a:t>
            </a:r>
          </a:p>
        </p:txBody>
      </p:sp>
      <p:pic>
        <p:nvPicPr>
          <p:cNvPr id="6" name="Picture 3">
            <a:extLst>
              <a:ext uri="{FF2B5EF4-FFF2-40B4-BE49-F238E27FC236}">
                <a16:creationId xmlns:a16="http://schemas.microsoft.com/office/drawing/2014/main" id="{0BE7E10F-C796-4DF3-35D9-B4290AB1FF4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495800" y="4369943"/>
            <a:ext cx="3425152" cy="21725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Oval 6">
            <a:extLst>
              <a:ext uri="{FF2B5EF4-FFF2-40B4-BE49-F238E27FC236}">
                <a16:creationId xmlns:a16="http://schemas.microsoft.com/office/drawing/2014/main" id="{B4DE7404-F174-D67A-5BFF-002E145CE152}"/>
              </a:ext>
            </a:extLst>
          </p:cNvPr>
          <p:cNvSpPr/>
          <p:nvPr/>
        </p:nvSpPr>
        <p:spPr>
          <a:xfrm>
            <a:off x="4937939" y="5127702"/>
            <a:ext cx="457200" cy="382346"/>
          </a:xfrm>
          <a:prstGeom prst="ellipse">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A2976018-DFA4-0A2D-8CC6-8E0304B5B582}"/>
              </a:ext>
            </a:extLst>
          </p:cNvPr>
          <p:cNvCxnSpPr/>
          <p:nvPr/>
        </p:nvCxnSpPr>
        <p:spPr>
          <a:xfrm>
            <a:off x="3805739" y="4353555"/>
            <a:ext cx="1133755" cy="883524"/>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2364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85C3-E46C-BED9-9996-04ED91C2EB70}"/>
              </a:ext>
            </a:extLst>
          </p:cNvPr>
          <p:cNvSpPr txBox="1">
            <a:spLocks/>
          </p:cNvSpPr>
          <p:nvPr/>
        </p:nvSpPr>
        <p:spPr>
          <a:xfrm>
            <a:off x="0" y="343637"/>
            <a:ext cx="8153400" cy="6783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Cut and Paste Text (Cont.)</a:t>
            </a:r>
          </a:p>
        </p:txBody>
      </p:sp>
      <p:sp>
        <p:nvSpPr>
          <p:cNvPr id="3" name="Subtitle 2">
            <a:extLst>
              <a:ext uri="{FF2B5EF4-FFF2-40B4-BE49-F238E27FC236}">
                <a16:creationId xmlns:a16="http://schemas.microsoft.com/office/drawing/2014/main" id="{4A5547AD-63D6-3788-6F99-4E29F2AFC32E}"/>
              </a:ext>
            </a:extLst>
          </p:cNvPr>
          <p:cNvSpPr txBox="1">
            <a:spLocks/>
          </p:cNvSpPr>
          <p:nvPr/>
        </p:nvSpPr>
        <p:spPr>
          <a:xfrm>
            <a:off x="476250" y="1205848"/>
            <a:ext cx="6076950" cy="5334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3.  Place your insertion point where you wish the text to appear. </a:t>
            </a:r>
          </a:p>
        </p:txBody>
      </p:sp>
      <p:sp>
        <p:nvSpPr>
          <p:cNvPr id="4" name="TextBox 3">
            <a:extLst>
              <a:ext uri="{FF2B5EF4-FFF2-40B4-BE49-F238E27FC236}">
                <a16:creationId xmlns:a16="http://schemas.microsoft.com/office/drawing/2014/main" id="{8C35C0B5-9283-F565-E6F2-CF5F3AE1B15E}"/>
              </a:ext>
            </a:extLst>
          </p:cNvPr>
          <p:cNvSpPr txBox="1"/>
          <p:nvPr/>
        </p:nvSpPr>
        <p:spPr>
          <a:xfrm>
            <a:off x="476249" y="5652152"/>
            <a:ext cx="10200716" cy="769441"/>
          </a:xfrm>
          <a:prstGeom prst="rect">
            <a:avLst/>
          </a:prstGeom>
          <a:noFill/>
        </p:spPr>
        <p:txBody>
          <a:bodyPr wrap="square" rtlCol="0">
            <a:spAutoFit/>
          </a:bodyPr>
          <a:lstStyle/>
          <a:p>
            <a:r>
              <a:rPr lang="en-US" sz="2200" dirty="0"/>
              <a:t>4.  Click the Paste command on the Home tab or right click and select paste and the text will appear. </a:t>
            </a:r>
          </a:p>
        </p:txBody>
      </p:sp>
      <p:pic>
        <p:nvPicPr>
          <p:cNvPr id="5" name="Picture 4">
            <a:extLst>
              <a:ext uri="{FF2B5EF4-FFF2-40B4-BE49-F238E27FC236}">
                <a16:creationId xmlns:a16="http://schemas.microsoft.com/office/drawing/2014/main" id="{071E52BB-9259-756B-A7D7-EDCE8F0BEC10}"/>
              </a:ext>
            </a:extLst>
          </p:cNvPr>
          <p:cNvPicPr>
            <a:picLocks noChangeAspect="1"/>
          </p:cNvPicPr>
          <p:nvPr/>
        </p:nvPicPr>
        <p:blipFill>
          <a:blip r:embed="rId2"/>
          <a:stretch>
            <a:fillRect/>
          </a:stretch>
        </p:blipFill>
        <p:spPr>
          <a:xfrm>
            <a:off x="775447" y="2078615"/>
            <a:ext cx="6437934" cy="3481118"/>
          </a:xfrm>
          <a:prstGeom prst="rect">
            <a:avLst/>
          </a:prstGeom>
        </p:spPr>
      </p:pic>
    </p:spTree>
    <p:extLst>
      <p:ext uri="{BB962C8B-B14F-4D97-AF65-F5344CB8AC3E}">
        <p14:creationId xmlns:p14="http://schemas.microsoft.com/office/powerpoint/2010/main" val="4126369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C7B2C-AC08-3CCB-B8AB-EDCBD0C067D5}"/>
              </a:ext>
            </a:extLst>
          </p:cNvPr>
          <p:cNvSpPr txBox="1">
            <a:spLocks/>
          </p:cNvSpPr>
          <p:nvPr/>
        </p:nvSpPr>
        <p:spPr>
          <a:xfrm>
            <a:off x="0" y="301626"/>
            <a:ext cx="8001000" cy="756210"/>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How to Change Font</a:t>
            </a:r>
          </a:p>
        </p:txBody>
      </p:sp>
      <p:sp>
        <p:nvSpPr>
          <p:cNvPr id="3" name="Subtitle 2">
            <a:extLst>
              <a:ext uri="{FF2B5EF4-FFF2-40B4-BE49-F238E27FC236}">
                <a16:creationId xmlns:a16="http://schemas.microsoft.com/office/drawing/2014/main" id="{6B1BE1D1-653A-B880-2898-BFBAC253CFE5}"/>
              </a:ext>
            </a:extLst>
          </p:cNvPr>
          <p:cNvSpPr txBox="1">
            <a:spLocks/>
          </p:cNvSpPr>
          <p:nvPr/>
        </p:nvSpPr>
        <p:spPr>
          <a:xfrm>
            <a:off x="914400" y="1447800"/>
            <a:ext cx="5810250" cy="1371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Word 2016 provides a variety of other fonts you can use to customize text and titles. </a:t>
            </a:r>
          </a:p>
          <a:p>
            <a:pPr marL="0" indent="0">
              <a:buNone/>
            </a:pPr>
            <a:r>
              <a:rPr lang="en-US" sz="2400" dirty="0"/>
              <a:t>1.  Select the text you wish to change.</a:t>
            </a:r>
          </a:p>
        </p:txBody>
      </p:sp>
      <p:pic>
        <p:nvPicPr>
          <p:cNvPr id="4" name="Picture 2">
            <a:extLst>
              <a:ext uri="{FF2B5EF4-FFF2-40B4-BE49-F238E27FC236}">
                <a16:creationId xmlns:a16="http://schemas.microsoft.com/office/drawing/2014/main" id="{5C1243AC-16F5-620B-1C85-84BE5228721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24000" y="2895600"/>
            <a:ext cx="6172200" cy="32467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32468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D412-0DA1-02D7-0727-FD923A4FAA82}"/>
              </a:ext>
            </a:extLst>
          </p:cNvPr>
          <p:cNvSpPr txBox="1">
            <a:spLocks/>
          </p:cNvSpPr>
          <p:nvPr/>
        </p:nvSpPr>
        <p:spPr>
          <a:xfrm>
            <a:off x="0" y="228600"/>
            <a:ext cx="8001000" cy="7485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How to Change Font (Cont.)</a:t>
            </a:r>
          </a:p>
        </p:txBody>
      </p:sp>
      <p:sp>
        <p:nvSpPr>
          <p:cNvPr id="3" name="Subtitle 2">
            <a:extLst>
              <a:ext uri="{FF2B5EF4-FFF2-40B4-BE49-F238E27FC236}">
                <a16:creationId xmlns:a16="http://schemas.microsoft.com/office/drawing/2014/main" id="{0BAD05AF-3C13-5C92-D9B5-318871ACBD30}"/>
              </a:ext>
            </a:extLst>
          </p:cNvPr>
          <p:cNvSpPr txBox="1">
            <a:spLocks/>
          </p:cNvSpPr>
          <p:nvPr/>
        </p:nvSpPr>
        <p:spPr>
          <a:xfrm>
            <a:off x="698869" y="1219200"/>
            <a:ext cx="5809508" cy="175260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startAt="2"/>
            </a:pPr>
            <a:r>
              <a:rPr lang="en-US" sz="2400"/>
              <a:t>On the Home tab click the drop-down arrow next to the Font box.  A menu of font styles will appear. </a:t>
            </a:r>
          </a:p>
          <a:p>
            <a:pPr marL="457200" indent="-457200">
              <a:buFont typeface="Arial" panose="020B0604020202020204" pitchFamily="34" charset="0"/>
              <a:buAutoNum type="arabicPeriod" startAt="2"/>
            </a:pPr>
            <a:r>
              <a:rPr lang="en-US" sz="2400"/>
              <a:t>Move the mouse over the list of font styles, then select the font you would like to use </a:t>
            </a:r>
          </a:p>
          <a:p>
            <a:pPr marL="457200" indent="-457200">
              <a:buFont typeface="Arial" panose="020B0604020202020204" pitchFamily="34" charset="0"/>
              <a:buAutoNum type="arabicPeriod" startAt="2"/>
            </a:pPr>
            <a:endParaRPr lang="en-US" sz="2400" dirty="0"/>
          </a:p>
        </p:txBody>
      </p:sp>
      <p:pic>
        <p:nvPicPr>
          <p:cNvPr id="4" name="Picture 2">
            <a:extLst>
              <a:ext uri="{FF2B5EF4-FFF2-40B4-BE49-F238E27FC236}">
                <a16:creationId xmlns:a16="http://schemas.microsoft.com/office/drawing/2014/main" id="{5BC922DA-B486-8D88-DAC7-383ACEA011D5}"/>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9748" t="8108"/>
          <a:stretch/>
        </p:blipFill>
        <p:spPr bwMode="auto">
          <a:xfrm>
            <a:off x="699565" y="2971800"/>
            <a:ext cx="3643139" cy="30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927084DF-9BDA-7B8C-1DBC-C0B77677674A}"/>
              </a:ext>
            </a:extLst>
          </p:cNvPr>
          <p:cNvSpPr txBox="1"/>
          <p:nvPr/>
        </p:nvSpPr>
        <p:spPr>
          <a:xfrm>
            <a:off x="4419600" y="2971800"/>
            <a:ext cx="3048000" cy="830997"/>
          </a:xfrm>
          <a:prstGeom prst="rect">
            <a:avLst/>
          </a:prstGeom>
          <a:noFill/>
        </p:spPr>
        <p:txBody>
          <a:bodyPr wrap="square" rtlCol="0">
            <a:spAutoFit/>
          </a:bodyPr>
          <a:lstStyle/>
          <a:p>
            <a:r>
              <a:rPr lang="en-US" sz="2400" dirty="0"/>
              <a:t>4.  The font will change in the document.</a:t>
            </a:r>
          </a:p>
        </p:txBody>
      </p:sp>
    </p:spTree>
    <p:extLst>
      <p:ext uri="{BB962C8B-B14F-4D97-AF65-F5344CB8AC3E}">
        <p14:creationId xmlns:p14="http://schemas.microsoft.com/office/powerpoint/2010/main" val="2916114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A841C-65F0-8552-CC94-E8B17784E564}"/>
              </a:ext>
            </a:extLst>
          </p:cNvPr>
          <p:cNvSpPr txBox="1">
            <a:spLocks/>
          </p:cNvSpPr>
          <p:nvPr/>
        </p:nvSpPr>
        <p:spPr>
          <a:xfrm>
            <a:off x="0" y="381000"/>
            <a:ext cx="8001000" cy="762001"/>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Changing Font Size</a:t>
            </a:r>
          </a:p>
        </p:txBody>
      </p:sp>
      <p:sp>
        <p:nvSpPr>
          <p:cNvPr id="3" name="Subtitle 2">
            <a:extLst>
              <a:ext uri="{FF2B5EF4-FFF2-40B4-BE49-F238E27FC236}">
                <a16:creationId xmlns:a16="http://schemas.microsoft.com/office/drawing/2014/main" id="{A4EC58B0-B262-7F1E-039C-AB293B29607E}"/>
              </a:ext>
            </a:extLst>
          </p:cNvPr>
          <p:cNvSpPr txBox="1">
            <a:spLocks/>
          </p:cNvSpPr>
          <p:nvPr/>
        </p:nvSpPr>
        <p:spPr>
          <a:xfrm>
            <a:off x="762000" y="1676400"/>
            <a:ext cx="6400800" cy="762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400"/>
              <a:t>Select the text you wish to change.</a:t>
            </a:r>
          </a:p>
          <a:p>
            <a:pPr>
              <a:buClr>
                <a:srgbClr val="FF0000"/>
              </a:buClr>
            </a:pPr>
            <a:endParaRPr lang="en-US" sz="2400"/>
          </a:p>
          <a:p>
            <a:endParaRPr lang="en-US" sz="2400" dirty="0"/>
          </a:p>
        </p:txBody>
      </p:sp>
      <p:pic>
        <p:nvPicPr>
          <p:cNvPr id="4" name="Picture 2">
            <a:extLst>
              <a:ext uri="{FF2B5EF4-FFF2-40B4-BE49-F238E27FC236}">
                <a16:creationId xmlns:a16="http://schemas.microsoft.com/office/drawing/2014/main" id="{D0B08B4F-9F6B-7029-82A2-3652E132FF4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1149" y="2438400"/>
            <a:ext cx="6373724" cy="3352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56418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A3BBF-AB12-5AE3-0B8A-DF44B4E8D9EC}"/>
              </a:ext>
            </a:extLst>
          </p:cNvPr>
          <p:cNvSpPr txBox="1">
            <a:spLocks/>
          </p:cNvSpPr>
          <p:nvPr/>
        </p:nvSpPr>
        <p:spPr>
          <a:xfrm>
            <a:off x="0" y="152401"/>
            <a:ext cx="80010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Changing Font Size (Cont.)</a:t>
            </a:r>
          </a:p>
        </p:txBody>
      </p:sp>
      <p:sp>
        <p:nvSpPr>
          <p:cNvPr id="3" name="Subtitle 2">
            <a:extLst>
              <a:ext uri="{FF2B5EF4-FFF2-40B4-BE49-F238E27FC236}">
                <a16:creationId xmlns:a16="http://schemas.microsoft.com/office/drawing/2014/main" id="{28E95FDF-986A-4C81-8012-61F3F0946496}"/>
              </a:ext>
            </a:extLst>
          </p:cNvPr>
          <p:cNvSpPr txBox="1">
            <a:spLocks/>
          </p:cNvSpPr>
          <p:nvPr/>
        </p:nvSpPr>
        <p:spPr>
          <a:xfrm>
            <a:off x="289112" y="987705"/>
            <a:ext cx="6127376" cy="266989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chemeClr val="tx1"/>
              </a:buClr>
              <a:buFont typeface="Arial" panose="020B0604020202020204" pitchFamily="34" charset="0"/>
              <a:buAutoNum type="arabicPeriod" startAt="2"/>
            </a:pPr>
            <a:r>
              <a:rPr lang="en-US" dirty="0"/>
              <a:t>Select the desired font size formatting option</a:t>
            </a:r>
          </a:p>
          <a:p>
            <a:r>
              <a:rPr lang="en-US" dirty="0"/>
              <a:t>Font size drop-down arrow:  On the Home tab, click the Font size drop-down arrow.  A menu of font sizes will appear.  When you move the mouse over the various font sizes, a live preview of the font size will appear in the document. </a:t>
            </a:r>
          </a:p>
        </p:txBody>
      </p:sp>
      <p:pic>
        <p:nvPicPr>
          <p:cNvPr id="4" name="Picture 2">
            <a:extLst>
              <a:ext uri="{FF2B5EF4-FFF2-40B4-BE49-F238E27FC236}">
                <a16:creationId xmlns:a16="http://schemas.microsoft.com/office/drawing/2014/main" id="{2260CA41-6A71-9784-010A-B7266CCE504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50142" y="3429000"/>
            <a:ext cx="5946374" cy="312799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3E93476B-A910-C13C-59F9-C27897634D69}"/>
              </a:ext>
            </a:extLst>
          </p:cNvPr>
          <p:cNvSpPr/>
          <p:nvPr/>
        </p:nvSpPr>
        <p:spPr>
          <a:xfrm>
            <a:off x="4231342" y="3962400"/>
            <a:ext cx="533400" cy="381000"/>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5FC57F46-C993-13E4-8E81-D47671571642}"/>
              </a:ext>
            </a:extLst>
          </p:cNvPr>
          <p:cNvCxnSpPr/>
          <p:nvPr/>
        </p:nvCxnSpPr>
        <p:spPr>
          <a:xfrm>
            <a:off x="4612342" y="4343400"/>
            <a:ext cx="609600" cy="1600200"/>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2883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98CD-FC6C-24B5-32FD-E9B9F0E72DD1}"/>
              </a:ext>
            </a:extLst>
          </p:cNvPr>
          <p:cNvSpPr txBox="1">
            <a:spLocks/>
          </p:cNvSpPr>
          <p:nvPr/>
        </p:nvSpPr>
        <p:spPr>
          <a:xfrm>
            <a:off x="0" y="228600"/>
            <a:ext cx="8077200" cy="76648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Font Color </a:t>
            </a:r>
          </a:p>
        </p:txBody>
      </p:sp>
      <p:sp>
        <p:nvSpPr>
          <p:cNvPr id="3" name="Subtitle 2">
            <a:extLst>
              <a:ext uri="{FF2B5EF4-FFF2-40B4-BE49-F238E27FC236}">
                <a16:creationId xmlns:a16="http://schemas.microsoft.com/office/drawing/2014/main" id="{F355A01B-D4DA-5100-3535-5F82665B3FBF}"/>
              </a:ext>
            </a:extLst>
          </p:cNvPr>
          <p:cNvSpPr txBox="1">
            <a:spLocks/>
          </p:cNvSpPr>
          <p:nvPr/>
        </p:nvSpPr>
        <p:spPr>
          <a:xfrm>
            <a:off x="685801" y="1234751"/>
            <a:ext cx="6369507" cy="2133600"/>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dirty="0"/>
              <a:t>Select the text you wish to change.</a:t>
            </a:r>
          </a:p>
          <a:p>
            <a:pPr marL="457200" indent="-457200">
              <a:buFont typeface="+mj-lt"/>
              <a:buAutoNum type="arabicPeriod"/>
            </a:pPr>
            <a:r>
              <a:rPr lang="en-US" dirty="0"/>
              <a:t>On the Home tab, click the Font Color drop-down arrow.  The Font Color menu appears </a:t>
            </a:r>
          </a:p>
          <a:p>
            <a:pPr marL="457200" indent="-457200">
              <a:buFont typeface="+mj-lt"/>
              <a:buAutoNum type="arabicPeriod"/>
            </a:pPr>
            <a:r>
              <a:rPr lang="en-US" dirty="0"/>
              <a:t>Move the mouse over the various font colors.  A live preview of the color will appear in the document.</a:t>
            </a:r>
          </a:p>
          <a:p>
            <a:pPr marL="457200" indent="-457200">
              <a:buFont typeface="+mj-lt"/>
              <a:buAutoNum type="arabicPeriod"/>
            </a:pPr>
            <a:endParaRPr lang="en-US" dirty="0"/>
          </a:p>
        </p:txBody>
      </p:sp>
      <p:pic>
        <p:nvPicPr>
          <p:cNvPr id="4" name="Picture 2">
            <a:extLst>
              <a:ext uri="{FF2B5EF4-FFF2-40B4-BE49-F238E27FC236}">
                <a16:creationId xmlns:a16="http://schemas.microsoft.com/office/drawing/2014/main" id="{057CAF0D-D0CF-7623-4516-2DA77D04C85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04442" y="3368351"/>
            <a:ext cx="5950866" cy="31303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E83FBF67-94C9-626F-1E3F-4C69F4EE5068}"/>
              </a:ext>
            </a:extLst>
          </p:cNvPr>
          <p:cNvSpPr/>
          <p:nvPr/>
        </p:nvSpPr>
        <p:spPr>
          <a:xfrm>
            <a:off x="2362200" y="4419600"/>
            <a:ext cx="381000" cy="304800"/>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CD648AB-0F0B-C938-5423-61A487DF1E96}"/>
              </a:ext>
            </a:extLst>
          </p:cNvPr>
          <p:cNvCxnSpPr/>
          <p:nvPr/>
        </p:nvCxnSpPr>
        <p:spPr>
          <a:xfrm>
            <a:off x="2568347" y="4724400"/>
            <a:ext cx="1317853" cy="1219200"/>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7719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30A2-FB9C-2D5E-685D-FAA3BDE64777}"/>
              </a:ext>
            </a:extLst>
          </p:cNvPr>
          <p:cNvSpPr txBox="1">
            <a:spLocks/>
          </p:cNvSpPr>
          <p:nvPr/>
        </p:nvSpPr>
        <p:spPr>
          <a:xfrm>
            <a:off x="0" y="152400"/>
            <a:ext cx="8001000" cy="71701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Font Color (Cont.)</a:t>
            </a:r>
          </a:p>
        </p:txBody>
      </p:sp>
      <p:sp>
        <p:nvSpPr>
          <p:cNvPr id="3" name="Subtitle 2">
            <a:extLst>
              <a:ext uri="{FF2B5EF4-FFF2-40B4-BE49-F238E27FC236}">
                <a16:creationId xmlns:a16="http://schemas.microsoft.com/office/drawing/2014/main" id="{7FC52B14-6699-FA2C-7F46-5E94352A5B1E}"/>
              </a:ext>
            </a:extLst>
          </p:cNvPr>
          <p:cNvSpPr txBox="1">
            <a:spLocks/>
          </p:cNvSpPr>
          <p:nvPr/>
        </p:nvSpPr>
        <p:spPr>
          <a:xfrm>
            <a:off x="838200" y="1219200"/>
            <a:ext cx="5867400" cy="914400"/>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startAt="4"/>
            </a:pPr>
            <a:r>
              <a:rPr lang="en-US"/>
              <a:t>Select the font color you wish to use.  </a:t>
            </a:r>
          </a:p>
          <a:p>
            <a:r>
              <a:rPr lang="en-US"/>
              <a:t>The font color will change in the document. </a:t>
            </a:r>
            <a:endParaRPr lang="en-US" dirty="0"/>
          </a:p>
        </p:txBody>
      </p:sp>
      <p:pic>
        <p:nvPicPr>
          <p:cNvPr id="4" name="Picture 2">
            <a:extLst>
              <a:ext uri="{FF2B5EF4-FFF2-40B4-BE49-F238E27FC236}">
                <a16:creationId xmlns:a16="http://schemas.microsoft.com/office/drawing/2014/main" id="{09EFC714-29CB-538E-C0AA-44058ACEC9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2000" y="2307617"/>
            <a:ext cx="7032432" cy="3680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A7540979-C611-23A9-F1D1-89E1062BAB16}"/>
              </a:ext>
            </a:extLst>
          </p:cNvPr>
          <p:cNvSpPr/>
          <p:nvPr/>
        </p:nvSpPr>
        <p:spPr>
          <a:xfrm>
            <a:off x="2362200" y="3505200"/>
            <a:ext cx="381000" cy="304800"/>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76ADC24D-FE85-205D-7E48-80CADDD4D26A}"/>
              </a:ext>
            </a:extLst>
          </p:cNvPr>
          <p:cNvCxnSpPr/>
          <p:nvPr/>
        </p:nvCxnSpPr>
        <p:spPr>
          <a:xfrm>
            <a:off x="2586912" y="3819331"/>
            <a:ext cx="1299288" cy="1514669"/>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860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054FC-FDDF-9CD2-0A19-66BE86DFC47E}"/>
              </a:ext>
            </a:extLst>
          </p:cNvPr>
          <p:cNvSpPr txBox="1">
            <a:spLocks/>
          </p:cNvSpPr>
          <p:nvPr/>
        </p:nvSpPr>
        <p:spPr>
          <a:xfrm>
            <a:off x="0" y="228601"/>
            <a:ext cx="7924800" cy="730758"/>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Highlight Text</a:t>
            </a:r>
          </a:p>
        </p:txBody>
      </p:sp>
      <p:sp>
        <p:nvSpPr>
          <p:cNvPr id="3" name="Subtitle 2">
            <a:extLst>
              <a:ext uri="{FF2B5EF4-FFF2-40B4-BE49-F238E27FC236}">
                <a16:creationId xmlns:a16="http://schemas.microsoft.com/office/drawing/2014/main" id="{828417B3-0E3C-3F73-7B8E-1596B9D3AD9C}"/>
              </a:ext>
            </a:extLst>
          </p:cNvPr>
          <p:cNvSpPr txBox="1">
            <a:spLocks/>
          </p:cNvSpPr>
          <p:nvPr/>
        </p:nvSpPr>
        <p:spPr>
          <a:xfrm>
            <a:off x="304800" y="1152738"/>
            <a:ext cx="6096000" cy="129540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Highlighting text can be useful when marking important text in your document. </a:t>
            </a:r>
          </a:p>
          <a:p>
            <a:pPr marL="457200" indent="-457200">
              <a:buFont typeface="Arial" panose="020B0604020202020204" pitchFamily="34" charset="0"/>
              <a:buAutoNum type="arabicPeriod"/>
            </a:pPr>
            <a:r>
              <a:rPr lang="en-US" dirty="0"/>
              <a:t>Select the text you wish to highlight.</a:t>
            </a:r>
          </a:p>
          <a:p>
            <a:pPr>
              <a:buClr>
                <a:srgbClr val="FF0000"/>
              </a:buClr>
            </a:pPr>
            <a:endParaRPr lang="en-US" dirty="0"/>
          </a:p>
        </p:txBody>
      </p:sp>
      <p:pic>
        <p:nvPicPr>
          <p:cNvPr id="4" name="Picture 2">
            <a:extLst>
              <a:ext uri="{FF2B5EF4-FFF2-40B4-BE49-F238E27FC236}">
                <a16:creationId xmlns:a16="http://schemas.microsoft.com/office/drawing/2014/main" id="{90128913-8C57-F378-B362-B715D87F778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503158" y="1412786"/>
            <a:ext cx="2843283" cy="13954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8754662E-9DD2-BAD4-251F-E3280CAD3DCB}"/>
              </a:ext>
            </a:extLst>
          </p:cNvPr>
          <p:cNvSpPr txBox="1"/>
          <p:nvPr/>
        </p:nvSpPr>
        <p:spPr>
          <a:xfrm>
            <a:off x="304800" y="2482197"/>
            <a:ext cx="4953000" cy="769441"/>
          </a:xfrm>
          <a:prstGeom prst="rect">
            <a:avLst/>
          </a:prstGeom>
          <a:noFill/>
        </p:spPr>
        <p:txBody>
          <a:bodyPr wrap="square" rtlCol="0">
            <a:spAutoFit/>
          </a:bodyPr>
          <a:lstStyle/>
          <a:p>
            <a:r>
              <a:rPr lang="en-US" sz="2200" dirty="0"/>
              <a:t>2.  From the Home tab, click the Text Highlighter Color drop-down arrow. </a:t>
            </a:r>
          </a:p>
        </p:txBody>
      </p:sp>
      <p:sp>
        <p:nvSpPr>
          <p:cNvPr id="6" name="TextBox 5">
            <a:extLst>
              <a:ext uri="{FF2B5EF4-FFF2-40B4-BE49-F238E27FC236}">
                <a16:creationId xmlns:a16="http://schemas.microsoft.com/office/drawing/2014/main" id="{B7DCB18F-0B60-AD9F-E9C9-4E5757C18860}"/>
              </a:ext>
            </a:extLst>
          </p:cNvPr>
          <p:cNvSpPr txBox="1"/>
          <p:nvPr/>
        </p:nvSpPr>
        <p:spPr>
          <a:xfrm>
            <a:off x="5257800" y="3285698"/>
            <a:ext cx="2843283" cy="830997"/>
          </a:xfrm>
          <a:prstGeom prst="rect">
            <a:avLst/>
          </a:prstGeom>
          <a:noFill/>
        </p:spPr>
        <p:txBody>
          <a:bodyPr wrap="square" rtlCol="0">
            <a:spAutoFit/>
          </a:bodyPr>
          <a:lstStyle/>
          <a:p>
            <a:r>
              <a:rPr lang="en-US" sz="2400" dirty="0"/>
              <a:t>3</a:t>
            </a:r>
            <a:r>
              <a:rPr lang="en-US" sz="2200" dirty="0"/>
              <a:t>.  Select the desired highlight color. </a:t>
            </a:r>
          </a:p>
        </p:txBody>
      </p:sp>
      <p:pic>
        <p:nvPicPr>
          <p:cNvPr id="7" name="Picture 4">
            <a:extLst>
              <a:ext uri="{FF2B5EF4-FFF2-40B4-BE49-F238E27FC236}">
                <a16:creationId xmlns:a16="http://schemas.microsoft.com/office/drawing/2014/main" id="{C1C2E812-8A0F-97F9-354B-A3D7AEDEC4B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257800" y="4150755"/>
            <a:ext cx="2861847" cy="13837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a:extLst>
              <a:ext uri="{FF2B5EF4-FFF2-40B4-BE49-F238E27FC236}">
                <a16:creationId xmlns:a16="http://schemas.microsoft.com/office/drawing/2014/main" id="{81F09E93-E033-A6F4-F534-CF0E9CC53A20}"/>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5800" y="3445017"/>
            <a:ext cx="4191000" cy="24825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a:extLst>
              <a:ext uri="{FF2B5EF4-FFF2-40B4-BE49-F238E27FC236}">
                <a16:creationId xmlns:a16="http://schemas.microsoft.com/office/drawing/2014/main" id="{E8FA53AE-6267-7B5C-C28E-161D7A208D16}"/>
              </a:ext>
            </a:extLst>
          </p:cNvPr>
          <p:cNvSpPr/>
          <p:nvPr/>
        </p:nvSpPr>
        <p:spPr>
          <a:xfrm>
            <a:off x="2362200" y="5179255"/>
            <a:ext cx="533400" cy="373911"/>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15F2AC1-212E-E5D6-C69C-03878894B4A3}"/>
              </a:ext>
            </a:extLst>
          </p:cNvPr>
          <p:cNvCxnSpPr/>
          <p:nvPr/>
        </p:nvCxnSpPr>
        <p:spPr>
          <a:xfrm flipV="1">
            <a:off x="2895600" y="4648200"/>
            <a:ext cx="2514600" cy="685800"/>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150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41B1-4120-13D0-34B1-814A5294CB16}"/>
              </a:ext>
            </a:extLst>
          </p:cNvPr>
          <p:cNvSpPr txBox="1">
            <a:spLocks/>
          </p:cNvSpPr>
          <p:nvPr/>
        </p:nvSpPr>
        <p:spPr>
          <a:xfrm>
            <a:off x="0" y="463681"/>
            <a:ext cx="8001000" cy="70173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Bold, Italic, </a:t>
            </a:r>
            <a:r>
              <a:rPr lang="en-US">
                <a:solidFill>
                  <a:schemeClr val="bg1"/>
                </a:solidFill>
              </a:rPr>
              <a:t>and Underline</a:t>
            </a:r>
            <a:endParaRPr lang="en-US" dirty="0">
              <a:solidFill>
                <a:schemeClr val="bg1"/>
              </a:solidFill>
            </a:endParaRPr>
          </a:p>
        </p:txBody>
      </p:sp>
      <p:sp>
        <p:nvSpPr>
          <p:cNvPr id="3" name="Subtitle 2">
            <a:extLst>
              <a:ext uri="{FF2B5EF4-FFF2-40B4-BE49-F238E27FC236}">
                <a16:creationId xmlns:a16="http://schemas.microsoft.com/office/drawing/2014/main" id="{BE2D8CF5-2488-219B-6F62-A7522FA1803F}"/>
              </a:ext>
            </a:extLst>
          </p:cNvPr>
          <p:cNvSpPr txBox="1">
            <a:spLocks/>
          </p:cNvSpPr>
          <p:nvPr/>
        </p:nvSpPr>
        <p:spPr>
          <a:xfrm>
            <a:off x="551330" y="1526606"/>
            <a:ext cx="6248400" cy="137160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dirty="0"/>
              <a:t>Select the text you wish to change.</a:t>
            </a:r>
          </a:p>
          <a:p>
            <a:pPr marL="457200" indent="-457200">
              <a:buFont typeface="+mj-lt"/>
              <a:buAutoNum type="arabicPeriod"/>
            </a:pPr>
            <a:r>
              <a:rPr lang="en-US" dirty="0"/>
              <a:t>On the Home tab click the Bold (</a:t>
            </a:r>
            <a:r>
              <a:rPr lang="en-US" b="1" dirty="0"/>
              <a:t>B</a:t>
            </a:r>
            <a:r>
              <a:rPr lang="en-US" dirty="0"/>
              <a:t>), Italic (</a:t>
            </a:r>
            <a:r>
              <a:rPr lang="en-US" i="1" dirty="0"/>
              <a:t>I</a:t>
            </a:r>
            <a:r>
              <a:rPr lang="en-US" dirty="0"/>
              <a:t>), or Underline (</a:t>
            </a:r>
            <a:r>
              <a:rPr lang="en-US" u="sng" dirty="0"/>
              <a:t>U</a:t>
            </a:r>
            <a:r>
              <a:rPr lang="en-US" dirty="0"/>
              <a:t>) command in the Font group. </a:t>
            </a:r>
          </a:p>
          <a:p>
            <a:pPr>
              <a:buClr>
                <a:srgbClr val="FF0000"/>
              </a:buClr>
            </a:pPr>
            <a:endParaRPr lang="en-US" dirty="0"/>
          </a:p>
          <a:p>
            <a:endParaRPr lang="en-US" dirty="0"/>
          </a:p>
        </p:txBody>
      </p:sp>
      <p:pic>
        <p:nvPicPr>
          <p:cNvPr id="4" name="Picture 2">
            <a:extLst>
              <a:ext uri="{FF2B5EF4-FFF2-40B4-BE49-F238E27FC236}">
                <a16:creationId xmlns:a16="http://schemas.microsoft.com/office/drawing/2014/main" id="{BC3201CD-ACF1-1C2F-35AA-10EC85722EB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84730" y="2898206"/>
            <a:ext cx="4191000" cy="24825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A0B4FA62-49B4-6E57-F5EA-65E09D08EB7F}"/>
              </a:ext>
            </a:extLst>
          </p:cNvPr>
          <p:cNvSpPr txBox="1"/>
          <p:nvPr/>
        </p:nvSpPr>
        <p:spPr>
          <a:xfrm>
            <a:off x="551330" y="5786717"/>
            <a:ext cx="6477000" cy="430887"/>
          </a:xfrm>
          <a:prstGeom prst="rect">
            <a:avLst/>
          </a:prstGeom>
          <a:noFill/>
        </p:spPr>
        <p:txBody>
          <a:bodyPr wrap="square" rtlCol="0">
            <a:spAutoFit/>
          </a:bodyPr>
          <a:lstStyle/>
          <a:p>
            <a:r>
              <a:rPr lang="en-US" sz="2200" dirty="0"/>
              <a:t>3.  The selected text will be modified in the document.</a:t>
            </a:r>
          </a:p>
        </p:txBody>
      </p:sp>
      <p:sp>
        <p:nvSpPr>
          <p:cNvPr id="6" name="Rectangle 5">
            <a:extLst>
              <a:ext uri="{FF2B5EF4-FFF2-40B4-BE49-F238E27FC236}">
                <a16:creationId xmlns:a16="http://schemas.microsoft.com/office/drawing/2014/main" id="{9B273942-E876-2DFB-B340-842760CE8287}"/>
              </a:ext>
            </a:extLst>
          </p:cNvPr>
          <p:cNvSpPr/>
          <p:nvPr/>
        </p:nvSpPr>
        <p:spPr>
          <a:xfrm>
            <a:off x="2227730" y="4269806"/>
            <a:ext cx="1143000" cy="373911"/>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65FDC814-4D82-9D29-CDC7-ECD4D98BE38F}"/>
              </a:ext>
            </a:extLst>
          </p:cNvPr>
          <p:cNvCxnSpPr/>
          <p:nvPr/>
        </p:nvCxnSpPr>
        <p:spPr>
          <a:xfrm flipV="1">
            <a:off x="2761130" y="2662517"/>
            <a:ext cx="304800" cy="1607290"/>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241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60493-C8F3-50E9-5A58-F82C23D11DA1}"/>
              </a:ext>
            </a:extLst>
          </p:cNvPr>
          <p:cNvSpPr txBox="1">
            <a:spLocks/>
          </p:cNvSpPr>
          <p:nvPr/>
        </p:nvSpPr>
        <p:spPr>
          <a:xfrm>
            <a:off x="0" y="373901"/>
            <a:ext cx="8077200" cy="74855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Changing Text Alignment </a:t>
            </a:r>
          </a:p>
        </p:txBody>
      </p:sp>
      <p:sp>
        <p:nvSpPr>
          <p:cNvPr id="3" name="Subtitle 2">
            <a:extLst>
              <a:ext uri="{FF2B5EF4-FFF2-40B4-BE49-F238E27FC236}">
                <a16:creationId xmlns:a16="http://schemas.microsoft.com/office/drawing/2014/main" id="{CD5C9DD9-A155-8B4C-7AC2-5FC23D122671}"/>
              </a:ext>
            </a:extLst>
          </p:cNvPr>
          <p:cNvSpPr txBox="1">
            <a:spLocks/>
          </p:cNvSpPr>
          <p:nvPr/>
        </p:nvSpPr>
        <p:spPr>
          <a:xfrm>
            <a:off x="762000" y="1600200"/>
            <a:ext cx="6629400" cy="320040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r>
              <a:rPr lang="en-US"/>
              <a:t>Select the text you wish to modify. </a:t>
            </a:r>
          </a:p>
          <a:p>
            <a:pPr marL="457200" indent="-457200">
              <a:buFont typeface="Arial" panose="020B0604020202020204" pitchFamily="34" charset="0"/>
              <a:buAutoNum type="arabicPeriod"/>
            </a:pPr>
            <a:r>
              <a:rPr lang="en-US"/>
              <a:t>On the Home tab, select one of the four alignment options from the paragraph section</a:t>
            </a:r>
          </a:p>
          <a:p>
            <a:pPr>
              <a:buClr>
                <a:srgbClr val="FF0000"/>
              </a:buClr>
            </a:pPr>
            <a:r>
              <a:rPr lang="en-US"/>
              <a:t>	Align Text left</a:t>
            </a:r>
          </a:p>
          <a:p>
            <a:pPr>
              <a:buClr>
                <a:srgbClr val="FF0000"/>
              </a:buClr>
            </a:pPr>
            <a:r>
              <a:rPr lang="en-US"/>
              <a:t>	Center </a:t>
            </a:r>
          </a:p>
          <a:p>
            <a:pPr>
              <a:buClr>
                <a:srgbClr val="FF0000"/>
              </a:buClr>
            </a:pPr>
            <a:r>
              <a:rPr lang="en-US"/>
              <a:t>	Align Text Right </a:t>
            </a:r>
          </a:p>
          <a:p>
            <a:pPr>
              <a:buClr>
                <a:srgbClr val="FF0000"/>
              </a:buClr>
            </a:pPr>
            <a:r>
              <a:rPr lang="en-US"/>
              <a:t>	Justify </a:t>
            </a:r>
          </a:p>
          <a:p>
            <a:pPr marL="457200" indent="-457200">
              <a:buFont typeface="Arial" panose="020B0604020202020204" pitchFamily="34" charset="0"/>
              <a:buAutoNum type="arabicPeriod"/>
            </a:pPr>
            <a:endParaRPr lang="en-US" dirty="0"/>
          </a:p>
        </p:txBody>
      </p:sp>
      <p:pic>
        <p:nvPicPr>
          <p:cNvPr id="4" name="Picture 2">
            <a:extLst>
              <a:ext uri="{FF2B5EF4-FFF2-40B4-BE49-F238E27FC236}">
                <a16:creationId xmlns:a16="http://schemas.microsoft.com/office/drawing/2014/main" id="{4CE21D60-15B5-A042-42E2-BA015B93050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62400" y="3200400"/>
            <a:ext cx="3833185" cy="22037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118DC520-AD3D-6040-FBBE-3356B2E6FC27}"/>
              </a:ext>
            </a:extLst>
          </p:cNvPr>
          <p:cNvSpPr/>
          <p:nvPr/>
        </p:nvSpPr>
        <p:spPr>
          <a:xfrm>
            <a:off x="5257800" y="3948578"/>
            <a:ext cx="1447800" cy="471022"/>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2AB4F84-BAE1-4051-6557-1CDD4ABCC558}"/>
              </a:ext>
            </a:extLst>
          </p:cNvPr>
          <p:cNvCxnSpPr/>
          <p:nvPr/>
        </p:nvCxnSpPr>
        <p:spPr>
          <a:xfrm flipH="1" flipV="1">
            <a:off x="3581400" y="2819400"/>
            <a:ext cx="2133600" cy="1129178"/>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5072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1912-DF69-0E6D-0017-403260D789BB}"/>
              </a:ext>
            </a:extLst>
          </p:cNvPr>
          <p:cNvSpPr txBox="1">
            <a:spLocks/>
          </p:cNvSpPr>
          <p:nvPr/>
        </p:nvSpPr>
        <p:spPr>
          <a:xfrm>
            <a:off x="0" y="381001"/>
            <a:ext cx="8001000" cy="775446"/>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Page Orientation</a:t>
            </a:r>
          </a:p>
        </p:txBody>
      </p:sp>
      <p:sp>
        <p:nvSpPr>
          <p:cNvPr id="3" name="Subtitle 2">
            <a:extLst>
              <a:ext uri="{FF2B5EF4-FFF2-40B4-BE49-F238E27FC236}">
                <a16:creationId xmlns:a16="http://schemas.microsoft.com/office/drawing/2014/main" id="{06048A6A-C99A-7467-2625-10608313288B}"/>
              </a:ext>
            </a:extLst>
          </p:cNvPr>
          <p:cNvSpPr txBox="1">
            <a:spLocks/>
          </p:cNvSpPr>
          <p:nvPr/>
        </p:nvSpPr>
        <p:spPr>
          <a:xfrm>
            <a:off x="685800" y="1373188"/>
            <a:ext cx="6421325" cy="175260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change page orientation:</a:t>
            </a:r>
          </a:p>
          <a:p>
            <a:pPr marL="457200" indent="-457200">
              <a:buClr>
                <a:schemeClr val="tx1"/>
              </a:buClr>
              <a:buFont typeface="Arial" panose="020B0604020202020204" pitchFamily="34" charset="0"/>
              <a:buAutoNum type="arabicPeriod"/>
            </a:pPr>
            <a:r>
              <a:rPr lang="en-US" dirty="0"/>
              <a:t>Select the Page Layout tab. </a:t>
            </a:r>
          </a:p>
          <a:p>
            <a:pPr marL="457200" indent="-457200">
              <a:buClr>
                <a:schemeClr val="tx1"/>
              </a:buClr>
              <a:buFont typeface="Arial" panose="020B0604020202020204" pitchFamily="34" charset="0"/>
              <a:buAutoNum type="arabicPeriod"/>
            </a:pPr>
            <a:r>
              <a:rPr lang="en-US" dirty="0"/>
              <a:t>Click the “Orientation” command in the Page Setup Section.</a:t>
            </a:r>
          </a:p>
          <a:p>
            <a:pPr marL="457200" indent="-457200">
              <a:buFont typeface="Arial" panose="020B0604020202020204" pitchFamily="34" charset="0"/>
              <a:buAutoNum type="arabicPeriod"/>
            </a:pPr>
            <a:endParaRPr lang="en-US" dirty="0"/>
          </a:p>
        </p:txBody>
      </p:sp>
      <p:pic>
        <p:nvPicPr>
          <p:cNvPr id="4" name="Picture 2">
            <a:extLst>
              <a:ext uri="{FF2B5EF4-FFF2-40B4-BE49-F238E27FC236}">
                <a16:creationId xmlns:a16="http://schemas.microsoft.com/office/drawing/2014/main" id="{0E273E87-5492-DE73-7AFC-5333569D75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1860"/>
          <a:stretch/>
        </p:blipFill>
        <p:spPr bwMode="auto">
          <a:xfrm>
            <a:off x="3127384" y="3017659"/>
            <a:ext cx="6421325" cy="1905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51D8BD48-DD8B-47F7-D002-8C8E8177CF3A}"/>
              </a:ext>
            </a:extLst>
          </p:cNvPr>
          <p:cNvSpPr/>
          <p:nvPr/>
        </p:nvSpPr>
        <p:spPr>
          <a:xfrm>
            <a:off x="3649490" y="3779659"/>
            <a:ext cx="1295400" cy="349811"/>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5A2F191-6D32-9AB7-457A-5C57A56CB823}"/>
              </a:ext>
            </a:extLst>
          </p:cNvPr>
          <p:cNvCxnSpPr/>
          <p:nvPr/>
        </p:nvCxnSpPr>
        <p:spPr>
          <a:xfrm flipV="1">
            <a:off x="4106690" y="2865259"/>
            <a:ext cx="631157" cy="914400"/>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9ED67AE1-3F17-F29B-7EA8-78C791464683}"/>
              </a:ext>
            </a:extLst>
          </p:cNvPr>
          <p:cNvSpPr txBox="1">
            <a:spLocks/>
          </p:cNvSpPr>
          <p:nvPr/>
        </p:nvSpPr>
        <p:spPr>
          <a:xfrm>
            <a:off x="794657" y="4966930"/>
            <a:ext cx="74676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accent1"/>
              </a:buClr>
              <a:buFont typeface="Arial" pitchFamily="34" charset="0"/>
              <a:buNone/>
              <a:defRPr sz="2200" kern="1200">
                <a:solidFill>
                  <a:schemeClr val="tx1">
                    <a:tint val="75000"/>
                  </a:schemeClr>
                </a:solidFill>
                <a:latin typeface="+mn-lt"/>
                <a:ea typeface="+mn-ea"/>
                <a:cs typeface="+mn-cs"/>
              </a:defRPr>
            </a:lvl1pPr>
            <a:lvl2pPr marL="457200" indent="0" algn="ctr" defTabSz="914400" rtl="0" eaLnBrk="1" latinLnBrk="0" hangingPunct="1">
              <a:spcBef>
                <a:spcPct val="20000"/>
              </a:spcBef>
              <a:buClr>
                <a:schemeClr val="accent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5"/>
              </a:buClr>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baseline="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marL="457200" indent="-457200" algn="l">
              <a:buClrTx/>
              <a:buFont typeface="Arial" pitchFamily="34" charset="0"/>
              <a:buAutoNum type="arabicPeriod" startAt="3"/>
            </a:pPr>
            <a:r>
              <a:rPr lang="en-US" dirty="0">
                <a:solidFill>
                  <a:schemeClr val="tx1"/>
                </a:solidFill>
              </a:rPr>
              <a:t>A drop-down menu will appear.  Click either “Portrait”        or “Landscape” to change the page orientation. </a:t>
            </a:r>
          </a:p>
          <a:p>
            <a:pPr marL="457200" indent="-457200" algn="l">
              <a:buClrTx/>
              <a:buFont typeface="Arial" pitchFamily="34" charset="0"/>
              <a:buAutoNum type="arabicPeriod" startAt="3"/>
            </a:pPr>
            <a:r>
              <a:rPr lang="en-US" dirty="0">
                <a:solidFill>
                  <a:schemeClr val="tx1"/>
                </a:solidFill>
              </a:rPr>
              <a:t>Once one is selected the page will change.</a:t>
            </a:r>
          </a:p>
          <a:p>
            <a:pPr algn="l">
              <a:buClr>
                <a:srgbClr val="FF0000"/>
              </a:buClr>
            </a:pPr>
            <a:endParaRPr lang="en-US" dirty="0">
              <a:solidFill>
                <a:schemeClr val="tx1"/>
              </a:solidFill>
            </a:endParaRPr>
          </a:p>
          <a:p>
            <a:pPr marL="457200" indent="-457200" algn="l">
              <a:buFont typeface="Arial" pitchFamily="34" charset="0"/>
              <a:buAutoNum type="arabicPeriod" startAt="3"/>
            </a:pPr>
            <a:endParaRPr lang="en-US" dirty="0">
              <a:solidFill>
                <a:schemeClr val="tx1"/>
              </a:solidFill>
            </a:endParaRPr>
          </a:p>
        </p:txBody>
      </p:sp>
    </p:spTree>
    <p:extLst>
      <p:ext uri="{BB962C8B-B14F-4D97-AF65-F5344CB8AC3E}">
        <p14:creationId xmlns:p14="http://schemas.microsoft.com/office/powerpoint/2010/main" val="6071960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D0BE7-F55E-6F36-0AA7-57B00C8DE32F}"/>
              </a:ext>
            </a:extLst>
          </p:cNvPr>
          <p:cNvSpPr txBox="1">
            <a:spLocks/>
          </p:cNvSpPr>
          <p:nvPr/>
        </p:nvSpPr>
        <p:spPr>
          <a:xfrm>
            <a:off x="0" y="354421"/>
            <a:ext cx="8001000" cy="76944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Changing Page Size </a:t>
            </a:r>
          </a:p>
        </p:txBody>
      </p:sp>
      <p:sp>
        <p:nvSpPr>
          <p:cNvPr id="3" name="Subtitle 2">
            <a:extLst>
              <a:ext uri="{FF2B5EF4-FFF2-40B4-BE49-F238E27FC236}">
                <a16:creationId xmlns:a16="http://schemas.microsoft.com/office/drawing/2014/main" id="{CFC2063A-3BAB-80EB-495D-A73E471EF9BB}"/>
              </a:ext>
            </a:extLst>
          </p:cNvPr>
          <p:cNvSpPr txBox="1">
            <a:spLocks/>
          </p:cNvSpPr>
          <p:nvPr/>
        </p:nvSpPr>
        <p:spPr>
          <a:xfrm>
            <a:off x="768749" y="1395573"/>
            <a:ext cx="6724738" cy="1655232"/>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change the page size: </a:t>
            </a:r>
          </a:p>
          <a:p>
            <a:r>
              <a:rPr lang="en-US" dirty="0"/>
              <a:t>Word has a variety of predefined page sizes to choose from. </a:t>
            </a:r>
          </a:p>
          <a:p>
            <a:pPr marL="0" indent="0">
              <a:buNone/>
            </a:pPr>
            <a:r>
              <a:rPr lang="en-US" dirty="0"/>
              <a:t>1.  Select the “Layout” tab, then click the “Size” command. </a:t>
            </a:r>
          </a:p>
        </p:txBody>
      </p:sp>
      <p:pic>
        <p:nvPicPr>
          <p:cNvPr id="4" name="Picture 2">
            <a:extLst>
              <a:ext uri="{FF2B5EF4-FFF2-40B4-BE49-F238E27FC236}">
                <a16:creationId xmlns:a16="http://schemas.microsoft.com/office/drawing/2014/main" id="{636D8A06-6FB3-508C-58F2-9FA9120D71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0497"/>
          <a:stretch/>
        </p:blipFill>
        <p:spPr bwMode="auto">
          <a:xfrm>
            <a:off x="671144" y="3200400"/>
            <a:ext cx="6919948" cy="21010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CFCE5990-93A5-ADD8-5D16-7200EDF1CD11}"/>
              </a:ext>
            </a:extLst>
          </p:cNvPr>
          <p:cNvSpPr txBox="1"/>
          <p:nvPr/>
        </p:nvSpPr>
        <p:spPr>
          <a:xfrm>
            <a:off x="768749" y="5451069"/>
            <a:ext cx="4358056" cy="769441"/>
          </a:xfrm>
          <a:prstGeom prst="rect">
            <a:avLst/>
          </a:prstGeom>
          <a:noFill/>
        </p:spPr>
        <p:txBody>
          <a:bodyPr wrap="square" rtlCol="0">
            <a:spAutoFit/>
          </a:bodyPr>
          <a:lstStyle/>
          <a:p>
            <a:r>
              <a:rPr lang="en-US" sz="2200" dirty="0"/>
              <a:t>2.  A drop-down menu will appear.  The current page size is highlighted </a:t>
            </a:r>
          </a:p>
        </p:txBody>
      </p:sp>
      <p:sp>
        <p:nvSpPr>
          <p:cNvPr id="6" name="Rectangle 5">
            <a:extLst>
              <a:ext uri="{FF2B5EF4-FFF2-40B4-BE49-F238E27FC236}">
                <a16:creationId xmlns:a16="http://schemas.microsoft.com/office/drawing/2014/main" id="{28444D6D-7BBC-C473-675C-E829D8F6AF6C}"/>
              </a:ext>
            </a:extLst>
          </p:cNvPr>
          <p:cNvSpPr/>
          <p:nvPr/>
        </p:nvSpPr>
        <p:spPr>
          <a:xfrm>
            <a:off x="1371600" y="4299726"/>
            <a:ext cx="838200" cy="349811"/>
          </a:xfrm>
          <a:prstGeom prst="rect">
            <a:avLst/>
          </a:prstGeom>
          <a:noFill/>
          <a:ln>
            <a:solidFill>
              <a:srgbClr val="EF41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F1FEE34-338F-E346-116B-37160EED2435}"/>
              </a:ext>
            </a:extLst>
          </p:cNvPr>
          <p:cNvCxnSpPr/>
          <p:nvPr/>
        </p:nvCxnSpPr>
        <p:spPr>
          <a:xfrm flipV="1">
            <a:off x="2209800" y="2819400"/>
            <a:ext cx="3962400" cy="1655232"/>
          </a:xfrm>
          <a:prstGeom prst="line">
            <a:avLst/>
          </a:prstGeom>
          <a:ln w="28575">
            <a:solidFill>
              <a:srgbClr val="EF41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9504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7CFC-86DA-A736-5B4F-E554031A46B2}"/>
              </a:ext>
            </a:extLst>
          </p:cNvPr>
          <p:cNvSpPr txBox="1">
            <a:spLocks/>
          </p:cNvSpPr>
          <p:nvPr/>
        </p:nvSpPr>
        <p:spPr>
          <a:xfrm>
            <a:off x="0" y="381001"/>
            <a:ext cx="8045245" cy="757517"/>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Backstage View </a:t>
            </a:r>
          </a:p>
        </p:txBody>
      </p:sp>
      <p:sp>
        <p:nvSpPr>
          <p:cNvPr id="3" name="Subtitle 2">
            <a:extLst>
              <a:ext uri="{FF2B5EF4-FFF2-40B4-BE49-F238E27FC236}">
                <a16:creationId xmlns:a16="http://schemas.microsoft.com/office/drawing/2014/main" id="{6F4F772B-2BBC-DFE2-2DEF-14458E7D91D3}"/>
              </a:ext>
            </a:extLst>
          </p:cNvPr>
          <p:cNvSpPr txBox="1">
            <a:spLocks/>
          </p:cNvSpPr>
          <p:nvPr/>
        </p:nvSpPr>
        <p:spPr>
          <a:xfrm>
            <a:off x="792941" y="1695515"/>
            <a:ext cx="6781800" cy="1752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Backstage view gives you various options for saving, opening a file, printing, and sharing your document.</a:t>
            </a:r>
            <a:endParaRPr lang="en-US" sz="2400" dirty="0"/>
          </a:p>
        </p:txBody>
      </p:sp>
      <p:pic>
        <p:nvPicPr>
          <p:cNvPr id="4" name="Picture 2">
            <a:extLst>
              <a:ext uri="{FF2B5EF4-FFF2-40B4-BE49-F238E27FC236}">
                <a16:creationId xmlns:a16="http://schemas.microsoft.com/office/drawing/2014/main" id="{EFD2F5A7-FDD0-C664-6D4D-8AB11B39902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4400" y="3200400"/>
            <a:ext cx="3338481" cy="22603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9D5DA0EB-CF2A-8546-0302-3B6C4C5D0B77}"/>
              </a:ext>
            </a:extLst>
          </p:cNvPr>
          <p:cNvSpPr txBox="1"/>
          <p:nvPr/>
        </p:nvSpPr>
        <p:spPr>
          <a:xfrm>
            <a:off x="4535129" y="3200400"/>
            <a:ext cx="3581400" cy="1785104"/>
          </a:xfrm>
          <a:prstGeom prst="rect">
            <a:avLst/>
          </a:prstGeom>
          <a:noFill/>
        </p:spPr>
        <p:txBody>
          <a:bodyPr wrap="square" rtlCol="0">
            <a:spAutoFit/>
          </a:bodyPr>
          <a:lstStyle/>
          <a:p>
            <a:r>
              <a:rPr lang="en-US" sz="2200" dirty="0"/>
              <a:t>To access Backstage view:</a:t>
            </a:r>
          </a:p>
          <a:p>
            <a:r>
              <a:rPr lang="en-US" sz="2200" dirty="0"/>
              <a:t>1.  Click the file tab on the Ribbon.  Backstage view will appear.</a:t>
            </a:r>
          </a:p>
          <a:p>
            <a:endParaRPr lang="en-US" sz="2200" dirty="0"/>
          </a:p>
        </p:txBody>
      </p:sp>
      <p:sp>
        <p:nvSpPr>
          <p:cNvPr id="6" name="Rectangle 5">
            <a:extLst>
              <a:ext uri="{FF2B5EF4-FFF2-40B4-BE49-F238E27FC236}">
                <a16:creationId xmlns:a16="http://schemas.microsoft.com/office/drawing/2014/main" id="{4F069CF4-328D-3E40-1BAD-B2A245A23482}"/>
              </a:ext>
            </a:extLst>
          </p:cNvPr>
          <p:cNvSpPr/>
          <p:nvPr/>
        </p:nvSpPr>
        <p:spPr>
          <a:xfrm>
            <a:off x="919315" y="3578355"/>
            <a:ext cx="750432" cy="381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486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92E0ADC-5E5C-B22B-01C4-07A24AD0D4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651"/>
          <a:stretch/>
        </p:blipFill>
        <p:spPr bwMode="auto">
          <a:xfrm>
            <a:off x="304800" y="1447800"/>
            <a:ext cx="7724629" cy="4937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a:extLst>
              <a:ext uri="{FF2B5EF4-FFF2-40B4-BE49-F238E27FC236}">
                <a16:creationId xmlns:a16="http://schemas.microsoft.com/office/drawing/2014/main" id="{13C1836B-B80E-45BB-79BD-7E792DAF2E15}"/>
              </a:ext>
            </a:extLst>
          </p:cNvPr>
          <p:cNvSpPr txBox="1">
            <a:spLocks/>
          </p:cNvSpPr>
          <p:nvPr/>
        </p:nvSpPr>
        <p:spPr>
          <a:xfrm>
            <a:off x="0" y="381000"/>
            <a:ext cx="8045245" cy="9937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608B"/>
                </a:solidFill>
              </a:rPr>
              <a:t>Backstage View (Cont.) </a:t>
            </a:r>
          </a:p>
        </p:txBody>
      </p:sp>
    </p:spTree>
    <p:extLst>
      <p:ext uri="{BB962C8B-B14F-4D97-AF65-F5344CB8AC3E}">
        <p14:creationId xmlns:p14="http://schemas.microsoft.com/office/powerpoint/2010/main" val="335260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9B0F2-1D61-96CA-7F09-973E8D0B3C14}"/>
              </a:ext>
            </a:extLst>
          </p:cNvPr>
          <p:cNvSpPr txBox="1">
            <a:spLocks/>
          </p:cNvSpPr>
          <p:nvPr/>
        </p:nvSpPr>
        <p:spPr>
          <a:xfrm>
            <a:off x="0" y="152401"/>
            <a:ext cx="8077200" cy="830906"/>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New Document </a:t>
            </a:r>
          </a:p>
        </p:txBody>
      </p:sp>
      <p:sp>
        <p:nvSpPr>
          <p:cNvPr id="3" name="Subtitle 2">
            <a:extLst>
              <a:ext uri="{FF2B5EF4-FFF2-40B4-BE49-F238E27FC236}">
                <a16:creationId xmlns:a16="http://schemas.microsoft.com/office/drawing/2014/main" id="{96D8FEA8-6032-0C0D-47E8-72AEB9533B03}"/>
              </a:ext>
            </a:extLst>
          </p:cNvPr>
          <p:cNvSpPr txBox="1">
            <a:spLocks/>
          </p:cNvSpPr>
          <p:nvPr/>
        </p:nvSpPr>
        <p:spPr>
          <a:xfrm>
            <a:off x="990600" y="1143000"/>
            <a:ext cx="6400800" cy="1066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To begin a new project in Word </a:t>
            </a:r>
          </a:p>
          <a:p>
            <a:pPr marL="0" indent="0">
              <a:buNone/>
            </a:pPr>
            <a:r>
              <a:rPr lang="en-US" sz="2400" dirty="0"/>
              <a:t>1.  Select the file tab. Backstage view will appear. </a:t>
            </a:r>
          </a:p>
        </p:txBody>
      </p:sp>
      <p:pic>
        <p:nvPicPr>
          <p:cNvPr id="4" name="Picture 2">
            <a:extLst>
              <a:ext uri="{FF2B5EF4-FFF2-40B4-BE49-F238E27FC236}">
                <a16:creationId xmlns:a16="http://schemas.microsoft.com/office/drawing/2014/main" id="{F711102C-6A01-694F-59E3-22315B11A26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6011" y="2369493"/>
            <a:ext cx="2384576" cy="16144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C742755F-F027-F833-73EF-1F08F504A085}"/>
              </a:ext>
            </a:extLst>
          </p:cNvPr>
          <p:cNvSpPr txBox="1"/>
          <p:nvPr/>
        </p:nvSpPr>
        <p:spPr>
          <a:xfrm>
            <a:off x="3352800" y="2133600"/>
            <a:ext cx="4473388" cy="830997"/>
          </a:xfrm>
          <a:prstGeom prst="rect">
            <a:avLst/>
          </a:prstGeom>
          <a:noFill/>
        </p:spPr>
        <p:txBody>
          <a:bodyPr wrap="square" rtlCol="0">
            <a:spAutoFit/>
          </a:bodyPr>
          <a:lstStyle/>
          <a:p>
            <a:r>
              <a:rPr lang="en-US" sz="2400" dirty="0"/>
              <a:t>2.  Select New, then click a template.</a:t>
            </a:r>
          </a:p>
        </p:txBody>
      </p:sp>
      <p:pic>
        <p:nvPicPr>
          <p:cNvPr id="6" name="Picture 3">
            <a:extLst>
              <a:ext uri="{FF2B5EF4-FFF2-40B4-BE49-F238E27FC236}">
                <a16:creationId xmlns:a16="http://schemas.microsoft.com/office/drawing/2014/main" id="{A98E83E7-A7DB-809C-78C8-9A3D021FB5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39851" y="2964597"/>
            <a:ext cx="4908550" cy="373175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a:extLst>
              <a:ext uri="{FF2B5EF4-FFF2-40B4-BE49-F238E27FC236}">
                <a16:creationId xmlns:a16="http://schemas.microsoft.com/office/drawing/2014/main" id="{2D6EC06A-68E5-F5C2-3080-5310128F4E65}"/>
              </a:ext>
            </a:extLst>
          </p:cNvPr>
          <p:cNvSpPr txBox="1"/>
          <p:nvPr/>
        </p:nvSpPr>
        <p:spPr>
          <a:xfrm>
            <a:off x="228600" y="4876800"/>
            <a:ext cx="2819399" cy="830997"/>
          </a:xfrm>
          <a:prstGeom prst="rect">
            <a:avLst/>
          </a:prstGeom>
          <a:noFill/>
        </p:spPr>
        <p:txBody>
          <a:bodyPr wrap="square" rtlCol="0">
            <a:spAutoFit/>
          </a:bodyPr>
          <a:lstStyle/>
          <a:p>
            <a:r>
              <a:rPr lang="en-US" sz="2400" dirty="0"/>
              <a:t>3.  A new, document will appear.</a:t>
            </a:r>
          </a:p>
        </p:txBody>
      </p:sp>
      <p:sp>
        <p:nvSpPr>
          <p:cNvPr id="8" name="Rectangle 7">
            <a:extLst>
              <a:ext uri="{FF2B5EF4-FFF2-40B4-BE49-F238E27FC236}">
                <a16:creationId xmlns:a16="http://schemas.microsoft.com/office/drawing/2014/main" id="{963CCE5F-BF0A-9A91-ACF3-3C553C5243E8}"/>
              </a:ext>
            </a:extLst>
          </p:cNvPr>
          <p:cNvSpPr/>
          <p:nvPr/>
        </p:nvSpPr>
        <p:spPr>
          <a:xfrm>
            <a:off x="446011" y="2590800"/>
            <a:ext cx="533400" cy="381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2C0DA09-CB8A-2132-4E53-4E834AE819CD}"/>
              </a:ext>
            </a:extLst>
          </p:cNvPr>
          <p:cNvSpPr/>
          <p:nvPr/>
        </p:nvSpPr>
        <p:spPr>
          <a:xfrm>
            <a:off x="3411276" y="3520760"/>
            <a:ext cx="730250" cy="2141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916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9641-6EBB-0984-74F8-E78D80CD02E6}"/>
              </a:ext>
            </a:extLst>
          </p:cNvPr>
          <p:cNvSpPr txBox="1">
            <a:spLocks/>
          </p:cNvSpPr>
          <p:nvPr/>
        </p:nvSpPr>
        <p:spPr>
          <a:xfrm>
            <a:off x="0" y="762000"/>
            <a:ext cx="9081247" cy="75882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How to: Open an Existing Document </a:t>
            </a:r>
          </a:p>
        </p:txBody>
      </p:sp>
      <p:sp>
        <p:nvSpPr>
          <p:cNvPr id="3" name="Subtitle 2">
            <a:extLst>
              <a:ext uri="{FF2B5EF4-FFF2-40B4-BE49-F238E27FC236}">
                <a16:creationId xmlns:a16="http://schemas.microsoft.com/office/drawing/2014/main" id="{9350649E-D3C2-A3B8-B9D9-F1A6FF6FCCC2}"/>
              </a:ext>
            </a:extLst>
          </p:cNvPr>
          <p:cNvSpPr txBox="1">
            <a:spLocks/>
          </p:cNvSpPr>
          <p:nvPr/>
        </p:nvSpPr>
        <p:spPr>
          <a:xfrm>
            <a:off x="152400" y="1600200"/>
            <a:ext cx="6400800" cy="533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1.  Navigate to Backstage view, then click Open.</a:t>
            </a:r>
            <a:endParaRPr lang="en-US" sz="2400" dirty="0"/>
          </a:p>
        </p:txBody>
      </p:sp>
      <p:pic>
        <p:nvPicPr>
          <p:cNvPr id="4" name="Picture 2">
            <a:extLst>
              <a:ext uri="{FF2B5EF4-FFF2-40B4-BE49-F238E27FC236}">
                <a16:creationId xmlns:a16="http://schemas.microsoft.com/office/drawing/2014/main" id="{A8BD874C-ACCD-E5AC-6CFB-40B3A22FAE2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74675" y="2133600"/>
            <a:ext cx="1428750" cy="345665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10FFF760-27B6-DEA0-FC7E-604B589D3BD1}"/>
              </a:ext>
            </a:extLst>
          </p:cNvPr>
          <p:cNvSpPr txBox="1"/>
          <p:nvPr/>
        </p:nvSpPr>
        <p:spPr>
          <a:xfrm>
            <a:off x="2443162" y="2285999"/>
            <a:ext cx="5448300" cy="461665"/>
          </a:xfrm>
          <a:prstGeom prst="rect">
            <a:avLst/>
          </a:prstGeom>
          <a:noFill/>
        </p:spPr>
        <p:txBody>
          <a:bodyPr wrap="square" rtlCol="0">
            <a:spAutoFit/>
          </a:bodyPr>
          <a:lstStyle/>
          <a:p>
            <a:r>
              <a:rPr lang="en-US" sz="2400" dirty="0"/>
              <a:t>2.  Choose “Browse”</a:t>
            </a:r>
          </a:p>
        </p:txBody>
      </p:sp>
      <p:pic>
        <p:nvPicPr>
          <p:cNvPr id="6" name="Picture 3">
            <a:extLst>
              <a:ext uri="{FF2B5EF4-FFF2-40B4-BE49-F238E27FC236}">
                <a16:creationId xmlns:a16="http://schemas.microsoft.com/office/drawing/2014/main" id="{34EB0798-8EEC-01BD-16CC-6025AD73D79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501466" y="2908299"/>
            <a:ext cx="5418571" cy="29778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142059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DDFD-E550-B274-AF49-B5C42C481F9B}"/>
              </a:ext>
            </a:extLst>
          </p:cNvPr>
          <p:cNvSpPr txBox="1">
            <a:spLocks/>
          </p:cNvSpPr>
          <p:nvPr/>
        </p:nvSpPr>
        <p:spPr>
          <a:xfrm>
            <a:off x="9525" y="329386"/>
            <a:ext cx="6615393" cy="1295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How to: Open an Existing Document (Cont.) </a:t>
            </a:r>
          </a:p>
        </p:txBody>
      </p:sp>
      <p:sp>
        <p:nvSpPr>
          <p:cNvPr id="3" name="Subtitle 2">
            <a:extLst>
              <a:ext uri="{FF2B5EF4-FFF2-40B4-BE49-F238E27FC236}">
                <a16:creationId xmlns:a16="http://schemas.microsoft.com/office/drawing/2014/main" id="{0EA8E04E-4D4C-A537-C1AF-6F5058B0BC12}"/>
              </a:ext>
            </a:extLst>
          </p:cNvPr>
          <p:cNvSpPr txBox="1">
            <a:spLocks/>
          </p:cNvSpPr>
          <p:nvPr/>
        </p:nvSpPr>
        <p:spPr>
          <a:xfrm>
            <a:off x="1084988" y="1756021"/>
            <a:ext cx="6223000" cy="914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3.  The Open dialog box appears.  Locate and select your document, then click Open.</a:t>
            </a:r>
            <a:r>
              <a:rPr lang="en-US" sz="2400" u="sng"/>
              <a:t> </a:t>
            </a:r>
            <a:endParaRPr lang="en-US" sz="2400" u="sng" dirty="0"/>
          </a:p>
        </p:txBody>
      </p:sp>
      <p:pic>
        <p:nvPicPr>
          <p:cNvPr id="4" name="Picture 3">
            <a:extLst>
              <a:ext uri="{FF2B5EF4-FFF2-40B4-BE49-F238E27FC236}">
                <a16:creationId xmlns:a16="http://schemas.microsoft.com/office/drawing/2014/main" id="{96624889-5842-F618-1D5E-B99EF9859850}"/>
              </a:ext>
            </a:extLst>
          </p:cNvPr>
          <p:cNvPicPr>
            <a:picLocks noChangeAspect="1"/>
          </p:cNvPicPr>
          <p:nvPr/>
        </p:nvPicPr>
        <p:blipFill>
          <a:blip r:embed="rId2"/>
          <a:stretch>
            <a:fillRect/>
          </a:stretch>
        </p:blipFill>
        <p:spPr>
          <a:xfrm>
            <a:off x="1111753" y="2801657"/>
            <a:ext cx="5980694" cy="3761558"/>
          </a:xfrm>
          <a:prstGeom prst="rect">
            <a:avLst/>
          </a:prstGeom>
        </p:spPr>
      </p:pic>
    </p:spTree>
    <p:extLst>
      <p:ext uri="{BB962C8B-B14F-4D97-AF65-F5344CB8AC3E}">
        <p14:creationId xmlns:p14="http://schemas.microsoft.com/office/powerpoint/2010/main" val="3476949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7B54-23BB-4C11-EF65-44CE59727262}"/>
              </a:ext>
            </a:extLst>
          </p:cNvPr>
          <p:cNvSpPr txBox="1">
            <a:spLocks/>
          </p:cNvSpPr>
          <p:nvPr/>
        </p:nvSpPr>
        <p:spPr>
          <a:xfrm>
            <a:off x="0" y="381000"/>
            <a:ext cx="8001000" cy="730624"/>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Save and Save As</a:t>
            </a:r>
          </a:p>
        </p:txBody>
      </p:sp>
      <p:sp>
        <p:nvSpPr>
          <p:cNvPr id="3" name="Subtitle 2">
            <a:extLst>
              <a:ext uri="{FF2B5EF4-FFF2-40B4-BE49-F238E27FC236}">
                <a16:creationId xmlns:a16="http://schemas.microsoft.com/office/drawing/2014/main" id="{9D40452F-E98A-45C2-4E15-C55C81F68939}"/>
              </a:ext>
            </a:extLst>
          </p:cNvPr>
          <p:cNvSpPr txBox="1">
            <a:spLocks/>
          </p:cNvSpPr>
          <p:nvPr/>
        </p:nvSpPr>
        <p:spPr>
          <a:xfrm>
            <a:off x="466164" y="1541931"/>
            <a:ext cx="6087036" cy="27163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In Word there are two says to save a file, SAVE and SAVE AS. </a:t>
            </a:r>
          </a:p>
          <a:p>
            <a:r>
              <a:rPr lang="en-US" sz="2400" dirty="0">
                <a:solidFill>
                  <a:srgbClr val="00608B"/>
                </a:solidFill>
              </a:rPr>
              <a:t>SAVE</a:t>
            </a:r>
            <a:r>
              <a:rPr lang="en-US" sz="2400" dirty="0"/>
              <a:t> is used when a document is open or edited to save what you are working on.</a:t>
            </a:r>
          </a:p>
          <a:p>
            <a:r>
              <a:rPr lang="en-US" sz="2400" dirty="0">
                <a:solidFill>
                  <a:srgbClr val="00608B"/>
                </a:solidFill>
              </a:rPr>
              <a:t>SAVE AS </a:t>
            </a:r>
            <a:r>
              <a:rPr lang="en-US" sz="2400" dirty="0"/>
              <a:t>is used to save the document to a location and change the name of the document.</a:t>
            </a:r>
          </a:p>
          <a:p>
            <a:endParaRPr lang="en-US" sz="2400" dirty="0"/>
          </a:p>
        </p:txBody>
      </p:sp>
      <p:sp>
        <p:nvSpPr>
          <p:cNvPr id="5" name="TextBox 4">
            <a:extLst>
              <a:ext uri="{FF2B5EF4-FFF2-40B4-BE49-F238E27FC236}">
                <a16:creationId xmlns:a16="http://schemas.microsoft.com/office/drawing/2014/main" id="{2A46C541-1A54-3B6B-4FF6-0FE4660ECA58}"/>
              </a:ext>
            </a:extLst>
          </p:cNvPr>
          <p:cNvSpPr txBox="1"/>
          <p:nvPr/>
        </p:nvSpPr>
        <p:spPr>
          <a:xfrm>
            <a:off x="466164" y="4258235"/>
            <a:ext cx="8480612" cy="193899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It is important to save your document whenever you start a new project or make changes to an existing one.  Saving early and often can prevent you work from being lost.  You will also need to pay close attention to where you save the document so it will be easy to find later.  </a:t>
            </a:r>
          </a:p>
        </p:txBody>
      </p:sp>
    </p:spTree>
    <p:extLst>
      <p:ext uri="{BB962C8B-B14F-4D97-AF65-F5344CB8AC3E}">
        <p14:creationId xmlns:p14="http://schemas.microsoft.com/office/powerpoint/2010/main" val="4267021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C1A3-FE96-D846-BB05-C903110FAB0B}"/>
              </a:ext>
            </a:extLst>
          </p:cNvPr>
          <p:cNvSpPr txBox="1">
            <a:spLocks/>
          </p:cNvSpPr>
          <p:nvPr/>
        </p:nvSpPr>
        <p:spPr>
          <a:xfrm>
            <a:off x="0" y="482602"/>
            <a:ext cx="7924800" cy="72763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Save a Document</a:t>
            </a:r>
          </a:p>
        </p:txBody>
      </p:sp>
      <p:sp>
        <p:nvSpPr>
          <p:cNvPr id="3" name="Subtitle 2">
            <a:extLst>
              <a:ext uri="{FF2B5EF4-FFF2-40B4-BE49-F238E27FC236}">
                <a16:creationId xmlns:a16="http://schemas.microsoft.com/office/drawing/2014/main" id="{E69351DD-A5FB-01B0-30AD-03692F3B6266}"/>
              </a:ext>
            </a:extLst>
          </p:cNvPr>
          <p:cNvSpPr txBox="1">
            <a:spLocks/>
          </p:cNvSpPr>
          <p:nvPr/>
        </p:nvSpPr>
        <p:spPr>
          <a:xfrm>
            <a:off x="876300" y="1519517"/>
            <a:ext cx="5859323" cy="838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1.  Locate and select the Save command on the Quick Access toolbar.</a:t>
            </a:r>
          </a:p>
        </p:txBody>
      </p:sp>
      <p:sp>
        <p:nvSpPr>
          <p:cNvPr id="4" name="TextBox 3">
            <a:extLst>
              <a:ext uri="{FF2B5EF4-FFF2-40B4-BE49-F238E27FC236}">
                <a16:creationId xmlns:a16="http://schemas.microsoft.com/office/drawing/2014/main" id="{41477CE5-950A-C03E-9E9F-1CA5A24EE72A}"/>
              </a:ext>
            </a:extLst>
          </p:cNvPr>
          <p:cNvSpPr txBox="1"/>
          <p:nvPr/>
        </p:nvSpPr>
        <p:spPr>
          <a:xfrm>
            <a:off x="876300" y="4343400"/>
            <a:ext cx="6477000" cy="1938992"/>
          </a:xfrm>
          <a:prstGeom prst="rect">
            <a:avLst/>
          </a:prstGeom>
          <a:noFill/>
        </p:spPr>
        <p:txBody>
          <a:bodyPr wrap="square" rtlCol="0">
            <a:spAutoFit/>
          </a:bodyPr>
          <a:lstStyle/>
          <a:p>
            <a:pPr marL="457200" indent="-457200">
              <a:buAutoNum type="arabicPeriod" startAt="2"/>
            </a:pPr>
            <a:r>
              <a:rPr lang="en-US" sz="2400" dirty="0"/>
              <a:t>If you are saving the document for the first time Save As will appear in Backstage view. </a:t>
            </a:r>
          </a:p>
          <a:p>
            <a:endParaRPr lang="en-US" sz="2400" dirty="0"/>
          </a:p>
          <a:p>
            <a:r>
              <a:rPr lang="en-US" sz="2400" dirty="0"/>
              <a:t>3.  You will then need to choose where to save the file and give it a file name. </a:t>
            </a:r>
          </a:p>
        </p:txBody>
      </p:sp>
      <p:pic>
        <p:nvPicPr>
          <p:cNvPr id="5" name="Picture 2">
            <a:extLst>
              <a:ext uri="{FF2B5EF4-FFF2-40B4-BE49-F238E27FC236}">
                <a16:creationId xmlns:a16="http://schemas.microsoft.com/office/drawing/2014/main" id="{DA5289F6-222D-4C0B-85DB-DAB1A2E641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89577" y="2306636"/>
            <a:ext cx="2963723" cy="20066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Oval 5">
            <a:extLst>
              <a:ext uri="{FF2B5EF4-FFF2-40B4-BE49-F238E27FC236}">
                <a16:creationId xmlns:a16="http://schemas.microsoft.com/office/drawing/2014/main" id="{FC61053C-D0C5-0C3C-0AD0-153732289C14}"/>
              </a:ext>
            </a:extLst>
          </p:cNvPr>
          <p:cNvSpPr/>
          <p:nvPr/>
        </p:nvSpPr>
        <p:spPr>
          <a:xfrm>
            <a:off x="4444991" y="2259009"/>
            <a:ext cx="498771" cy="447673"/>
          </a:xfrm>
          <a:prstGeom prst="ellipse">
            <a:avLst/>
          </a:prstGeom>
          <a:noFill/>
          <a:ln>
            <a:solidFill>
              <a:srgbClr val="FFC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D67"/>
              </a:solidFill>
            </a:endParaRPr>
          </a:p>
        </p:txBody>
      </p:sp>
      <p:pic>
        <p:nvPicPr>
          <p:cNvPr id="7" name="Picture 2">
            <a:extLst>
              <a:ext uri="{FF2B5EF4-FFF2-40B4-BE49-F238E27FC236}">
                <a16:creationId xmlns:a16="http://schemas.microsoft.com/office/drawing/2014/main" id="{F866C82A-D1A3-FE0D-9E8B-85ADD7DFB25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25784" y="2482845"/>
            <a:ext cx="4122448" cy="42223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053168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732F1-483B-732D-612C-9530999BD2A5}"/>
              </a:ext>
            </a:extLst>
          </p:cNvPr>
          <p:cNvSpPr txBox="1">
            <a:spLocks/>
          </p:cNvSpPr>
          <p:nvPr/>
        </p:nvSpPr>
        <p:spPr>
          <a:xfrm>
            <a:off x="0" y="339725"/>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To Save a Document (Cont.)</a:t>
            </a:r>
          </a:p>
        </p:txBody>
      </p:sp>
      <p:sp>
        <p:nvSpPr>
          <p:cNvPr id="3" name="Subtitle 2">
            <a:extLst>
              <a:ext uri="{FF2B5EF4-FFF2-40B4-BE49-F238E27FC236}">
                <a16:creationId xmlns:a16="http://schemas.microsoft.com/office/drawing/2014/main" id="{4DE63A02-9018-FCD2-C0CE-34BAB77324BB}"/>
              </a:ext>
            </a:extLst>
          </p:cNvPr>
          <p:cNvSpPr txBox="1">
            <a:spLocks/>
          </p:cNvSpPr>
          <p:nvPr/>
        </p:nvSpPr>
        <p:spPr>
          <a:xfrm>
            <a:off x="609600" y="1219200"/>
            <a:ext cx="6122894" cy="137160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startAt="4"/>
            </a:pPr>
            <a:r>
              <a:rPr lang="en-US" sz="2400" dirty="0"/>
              <a:t>The Save As dialog box will appear.  Select the location where you wish to save the document.</a:t>
            </a:r>
          </a:p>
          <a:p>
            <a:pPr marL="457200" indent="-457200">
              <a:buFont typeface="Arial" panose="020B0604020202020204" pitchFamily="34" charset="0"/>
              <a:buAutoNum type="arabicPeriod" startAt="4"/>
            </a:pPr>
            <a:r>
              <a:rPr lang="en-US" sz="2400" dirty="0"/>
              <a:t>Enter a file name for the document, then click Save. </a:t>
            </a:r>
          </a:p>
          <a:p>
            <a:pPr marL="457200" indent="-457200">
              <a:buFont typeface="Arial" panose="020B0604020202020204" pitchFamily="34" charset="0"/>
              <a:buAutoNum type="arabicPeriod" startAt="4"/>
            </a:pPr>
            <a:endParaRPr lang="en-US" sz="2400" dirty="0"/>
          </a:p>
          <a:p>
            <a:pPr marL="457200" indent="-457200">
              <a:buClr>
                <a:srgbClr val="FF0000"/>
              </a:buClr>
              <a:buFont typeface="Arial" panose="020B0604020202020204" pitchFamily="34" charset="0"/>
              <a:buAutoNum type="arabicPeriod" startAt="4"/>
            </a:pPr>
            <a:endParaRPr lang="en-US" sz="2400" dirty="0"/>
          </a:p>
        </p:txBody>
      </p:sp>
      <p:pic>
        <p:nvPicPr>
          <p:cNvPr id="4" name="Picture 3">
            <a:extLst>
              <a:ext uri="{FF2B5EF4-FFF2-40B4-BE49-F238E27FC236}">
                <a16:creationId xmlns:a16="http://schemas.microsoft.com/office/drawing/2014/main" id="{E256974D-C76B-C589-ED2C-E2B9B0586D75}"/>
              </a:ext>
            </a:extLst>
          </p:cNvPr>
          <p:cNvPicPr>
            <a:picLocks noChangeAspect="1"/>
          </p:cNvPicPr>
          <p:nvPr/>
        </p:nvPicPr>
        <p:blipFill>
          <a:blip r:embed="rId2"/>
          <a:stretch>
            <a:fillRect/>
          </a:stretch>
        </p:blipFill>
        <p:spPr>
          <a:xfrm>
            <a:off x="1295400" y="2648778"/>
            <a:ext cx="5980694" cy="3999323"/>
          </a:xfrm>
          <a:prstGeom prst="rect">
            <a:avLst/>
          </a:prstGeom>
        </p:spPr>
      </p:pic>
      <p:cxnSp>
        <p:nvCxnSpPr>
          <p:cNvPr id="5" name="Straight Arrow Connector 4">
            <a:extLst>
              <a:ext uri="{FF2B5EF4-FFF2-40B4-BE49-F238E27FC236}">
                <a16:creationId xmlns:a16="http://schemas.microsoft.com/office/drawing/2014/main" id="{5A836752-9159-716D-12A9-2AC6B761F313}"/>
              </a:ext>
            </a:extLst>
          </p:cNvPr>
          <p:cNvCxnSpPr/>
          <p:nvPr/>
        </p:nvCxnSpPr>
        <p:spPr>
          <a:xfrm>
            <a:off x="4724400" y="4648439"/>
            <a:ext cx="1219200" cy="1524000"/>
          </a:xfrm>
          <a:prstGeom prst="straightConnector1">
            <a:avLst/>
          </a:prstGeom>
          <a:ln w="57150">
            <a:solidFill>
              <a:srgbClr val="EF41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16746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C848-5A85-B829-C8E0-8758C867349A}"/>
              </a:ext>
            </a:extLst>
          </p:cNvPr>
          <p:cNvSpPr txBox="1">
            <a:spLocks/>
          </p:cNvSpPr>
          <p:nvPr/>
        </p:nvSpPr>
        <p:spPr>
          <a:xfrm>
            <a:off x="0" y="457201"/>
            <a:ext cx="8153400" cy="76199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How To: Export Word to PDF </a:t>
            </a:r>
          </a:p>
        </p:txBody>
      </p:sp>
      <p:sp>
        <p:nvSpPr>
          <p:cNvPr id="3" name="Subtitle 2">
            <a:extLst>
              <a:ext uri="{FF2B5EF4-FFF2-40B4-BE49-F238E27FC236}">
                <a16:creationId xmlns:a16="http://schemas.microsoft.com/office/drawing/2014/main" id="{57608687-D65D-C15A-E80E-094C1EA93C36}"/>
              </a:ext>
            </a:extLst>
          </p:cNvPr>
          <p:cNvSpPr txBox="1">
            <a:spLocks/>
          </p:cNvSpPr>
          <p:nvPr/>
        </p:nvSpPr>
        <p:spPr>
          <a:xfrm>
            <a:off x="567855" y="1775012"/>
            <a:ext cx="6400800" cy="914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r>
              <a:rPr lang="en-US" sz="2400" dirty="0"/>
              <a:t>Click the File tab to access Backstage view. </a:t>
            </a:r>
          </a:p>
          <a:p>
            <a:pPr marL="457200" indent="-457200">
              <a:buFont typeface="Arial" panose="020B0604020202020204" pitchFamily="34" charset="0"/>
              <a:buAutoNum type="arabicPeriod"/>
            </a:pPr>
            <a:r>
              <a:rPr lang="en-US" sz="2400" dirty="0"/>
              <a:t>Click Export, then select Create PDF/XPS.</a:t>
            </a:r>
          </a:p>
        </p:txBody>
      </p:sp>
      <p:pic>
        <p:nvPicPr>
          <p:cNvPr id="4" name="Picture 2">
            <a:extLst>
              <a:ext uri="{FF2B5EF4-FFF2-40B4-BE49-F238E27FC236}">
                <a16:creationId xmlns:a16="http://schemas.microsoft.com/office/drawing/2014/main" id="{CE5FED65-3F6D-427A-417B-797372589C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4236"/>
          <a:stretch/>
        </p:blipFill>
        <p:spPr bwMode="auto">
          <a:xfrm>
            <a:off x="567855" y="2819400"/>
            <a:ext cx="6975945" cy="34157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10882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6B8C1-CA3E-76F2-52A3-32A5F5EEB3F7}"/>
              </a:ext>
            </a:extLst>
          </p:cNvPr>
          <p:cNvSpPr txBox="1">
            <a:spLocks/>
          </p:cNvSpPr>
          <p:nvPr/>
        </p:nvSpPr>
        <p:spPr>
          <a:xfrm>
            <a:off x="0" y="170330"/>
            <a:ext cx="6176681" cy="71717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608B"/>
                </a:solidFill>
              </a:rPr>
              <a:t>How To: Export Word to PDF (Cont.)</a:t>
            </a:r>
          </a:p>
        </p:txBody>
      </p:sp>
      <p:sp>
        <p:nvSpPr>
          <p:cNvPr id="3" name="Subtitle 2">
            <a:extLst>
              <a:ext uri="{FF2B5EF4-FFF2-40B4-BE49-F238E27FC236}">
                <a16:creationId xmlns:a16="http://schemas.microsoft.com/office/drawing/2014/main" id="{009792DD-49FD-1A5E-2B9F-953468108A35}"/>
              </a:ext>
            </a:extLst>
          </p:cNvPr>
          <p:cNvSpPr txBox="1">
            <a:spLocks/>
          </p:cNvSpPr>
          <p:nvPr/>
        </p:nvSpPr>
        <p:spPr>
          <a:xfrm>
            <a:off x="286869" y="887506"/>
            <a:ext cx="5602941" cy="15598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3.  The Save As dialog box will appear.  Select the location where you wish to export the documents, enter a file name, then click Publish.  </a:t>
            </a:r>
          </a:p>
        </p:txBody>
      </p:sp>
      <p:pic>
        <p:nvPicPr>
          <p:cNvPr id="4" name="Picture 3">
            <a:extLst>
              <a:ext uri="{FF2B5EF4-FFF2-40B4-BE49-F238E27FC236}">
                <a16:creationId xmlns:a16="http://schemas.microsoft.com/office/drawing/2014/main" id="{CBC56D6E-352B-375D-A519-B5161D86BF85}"/>
              </a:ext>
            </a:extLst>
          </p:cNvPr>
          <p:cNvPicPr>
            <a:picLocks noChangeAspect="1"/>
          </p:cNvPicPr>
          <p:nvPr/>
        </p:nvPicPr>
        <p:blipFill>
          <a:blip r:embed="rId2"/>
          <a:stretch>
            <a:fillRect/>
          </a:stretch>
        </p:blipFill>
        <p:spPr>
          <a:xfrm>
            <a:off x="2590800" y="2678113"/>
            <a:ext cx="5236918" cy="4072481"/>
          </a:xfrm>
          <a:prstGeom prst="rect">
            <a:avLst/>
          </a:prstGeom>
        </p:spPr>
      </p:pic>
    </p:spTree>
    <p:extLst>
      <p:ext uri="{BB962C8B-B14F-4D97-AF65-F5344CB8AC3E}">
        <p14:creationId xmlns:p14="http://schemas.microsoft.com/office/powerpoint/2010/main" val="29161494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76D4-92DA-5E88-57B2-E53F27CEEBDA}"/>
              </a:ext>
            </a:extLst>
          </p:cNvPr>
          <p:cNvSpPr txBox="1">
            <a:spLocks/>
          </p:cNvSpPr>
          <p:nvPr/>
        </p:nvSpPr>
        <p:spPr>
          <a:xfrm>
            <a:off x="-1" y="228601"/>
            <a:ext cx="9583271" cy="811306"/>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Exporting to Other File Types</a:t>
            </a:r>
          </a:p>
        </p:txBody>
      </p:sp>
      <p:sp>
        <p:nvSpPr>
          <p:cNvPr id="3" name="TextBox 2">
            <a:extLst>
              <a:ext uri="{FF2B5EF4-FFF2-40B4-BE49-F238E27FC236}">
                <a16:creationId xmlns:a16="http://schemas.microsoft.com/office/drawing/2014/main" id="{67937FDE-3900-2BA0-E48B-325D3555BD45}"/>
              </a:ext>
            </a:extLst>
          </p:cNvPr>
          <p:cNvSpPr txBox="1"/>
          <p:nvPr/>
        </p:nvSpPr>
        <p:spPr>
          <a:xfrm>
            <a:off x="506506" y="1490008"/>
            <a:ext cx="6286500" cy="1938992"/>
          </a:xfrm>
          <a:prstGeom prst="rect">
            <a:avLst/>
          </a:prstGeom>
          <a:noFill/>
        </p:spPr>
        <p:txBody>
          <a:bodyPr wrap="square" rtlCol="0">
            <a:spAutoFit/>
          </a:bodyPr>
          <a:lstStyle/>
          <a:p>
            <a:r>
              <a:rPr lang="en-US" sz="2400" dirty="0"/>
              <a:t>A file can also be exported to Word 97-2003 doc, or a plain-text version</a:t>
            </a:r>
          </a:p>
          <a:p>
            <a:endParaRPr lang="en-US" sz="2400" dirty="0"/>
          </a:p>
          <a:p>
            <a:pPr marL="457200" indent="-457200">
              <a:buAutoNum type="arabicPeriod"/>
            </a:pPr>
            <a:r>
              <a:rPr lang="en-US" sz="2400" dirty="0"/>
              <a:t>Click the file tab to access Backstage view </a:t>
            </a:r>
          </a:p>
          <a:p>
            <a:pPr marL="457200" indent="-457200">
              <a:buAutoNum type="arabicPeriod"/>
            </a:pPr>
            <a:r>
              <a:rPr lang="en-US" sz="2400" dirty="0"/>
              <a:t>Click Export, then select “Change File Type”</a:t>
            </a:r>
          </a:p>
        </p:txBody>
      </p:sp>
      <p:pic>
        <p:nvPicPr>
          <p:cNvPr id="4" name="Picture 2">
            <a:extLst>
              <a:ext uri="{FF2B5EF4-FFF2-40B4-BE49-F238E27FC236}">
                <a16:creationId xmlns:a16="http://schemas.microsoft.com/office/drawing/2014/main" id="{4B80CAC6-01E7-098F-B069-AC8DB9147D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9823" b="40316"/>
          <a:stretch/>
        </p:blipFill>
        <p:spPr bwMode="auto">
          <a:xfrm>
            <a:off x="3733800" y="3581400"/>
            <a:ext cx="4072012" cy="3017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708463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7F8E-84F4-8201-D04A-5BB304FF0318}"/>
              </a:ext>
            </a:extLst>
          </p:cNvPr>
          <p:cNvSpPr txBox="1">
            <a:spLocks/>
          </p:cNvSpPr>
          <p:nvPr/>
        </p:nvSpPr>
        <p:spPr>
          <a:xfrm>
            <a:off x="0" y="191644"/>
            <a:ext cx="8191500" cy="6465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608B"/>
                </a:solidFill>
              </a:rPr>
              <a:t>Exporting to Other File Types (Cont.)</a:t>
            </a:r>
          </a:p>
        </p:txBody>
      </p:sp>
      <p:sp>
        <p:nvSpPr>
          <p:cNvPr id="3" name="Subtitle 2">
            <a:extLst>
              <a:ext uri="{FF2B5EF4-FFF2-40B4-BE49-F238E27FC236}">
                <a16:creationId xmlns:a16="http://schemas.microsoft.com/office/drawing/2014/main" id="{F12D93F9-F80A-11E8-DF6B-50440C93ED47}"/>
              </a:ext>
            </a:extLst>
          </p:cNvPr>
          <p:cNvSpPr txBox="1">
            <a:spLocks/>
          </p:cNvSpPr>
          <p:nvPr/>
        </p:nvSpPr>
        <p:spPr>
          <a:xfrm>
            <a:off x="345141" y="976312"/>
            <a:ext cx="6400800" cy="533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3. Select a file type, then click Save As.</a:t>
            </a:r>
            <a:endParaRPr lang="en-US" sz="2400" dirty="0"/>
          </a:p>
        </p:txBody>
      </p:sp>
      <p:pic>
        <p:nvPicPr>
          <p:cNvPr id="4" name="Picture 2">
            <a:extLst>
              <a:ext uri="{FF2B5EF4-FFF2-40B4-BE49-F238E27FC236}">
                <a16:creationId xmlns:a16="http://schemas.microsoft.com/office/drawing/2014/main" id="{1DEE820B-895D-7ED8-9549-AE920BA169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676" t="1" r="2377" b="2379"/>
          <a:stretch/>
        </p:blipFill>
        <p:spPr bwMode="auto">
          <a:xfrm>
            <a:off x="2819400" y="2181225"/>
            <a:ext cx="4862019" cy="42976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a:extLst>
              <a:ext uri="{FF2B5EF4-FFF2-40B4-BE49-F238E27FC236}">
                <a16:creationId xmlns:a16="http://schemas.microsoft.com/office/drawing/2014/main" id="{4FCE6C53-9FEF-DA5C-FC79-E2AD3360F884}"/>
              </a:ext>
            </a:extLst>
          </p:cNvPr>
          <p:cNvSpPr/>
          <p:nvPr/>
        </p:nvSpPr>
        <p:spPr>
          <a:xfrm>
            <a:off x="4876800" y="5638800"/>
            <a:ext cx="2667000" cy="685800"/>
          </a:xfrm>
          <a:prstGeom prst="rect">
            <a:avLst/>
          </a:prstGeom>
          <a:solidFill>
            <a:srgbClr val="E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Select a common file type, then click “Save As” to export</a:t>
            </a:r>
          </a:p>
        </p:txBody>
      </p:sp>
      <p:cxnSp>
        <p:nvCxnSpPr>
          <p:cNvPr id="6" name="Straight Arrow Connector 5">
            <a:extLst>
              <a:ext uri="{FF2B5EF4-FFF2-40B4-BE49-F238E27FC236}">
                <a16:creationId xmlns:a16="http://schemas.microsoft.com/office/drawing/2014/main" id="{1674321F-05AF-B13D-2366-BFE60C01361F}"/>
              </a:ext>
            </a:extLst>
          </p:cNvPr>
          <p:cNvCxnSpPr/>
          <p:nvPr/>
        </p:nvCxnSpPr>
        <p:spPr>
          <a:xfrm flipH="1">
            <a:off x="3657600" y="6019800"/>
            <a:ext cx="1066800" cy="0"/>
          </a:xfrm>
          <a:prstGeom prst="straightConnector1">
            <a:avLst/>
          </a:prstGeom>
          <a:ln w="57150">
            <a:solidFill>
              <a:srgbClr val="EF41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0704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8BA46-0765-EA32-1818-856320597724}"/>
              </a:ext>
            </a:extLst>
          </p:cNvPr>
          <p:cNvSpPr txBox="1">
            <a:spLocks/>
          </p:cNvSpPr>
          <p:nvPr/>
        </p:nvSpPr>
        <p:spPr>
          <a:xfrm>
            <a:off x="0" y="191644"/>
            <a:ext cx="8191500" cy="6465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608B"/>
                </a:solidFill>
              </a:rPr>
              <a:t>Exporting to Other File Types (Cont.)</a:t>
            </a:r>
          </a:p>
        </p:txBody>
      </p:sp>
      <p:sp>
        <p:nvSpPr>
          <p:cNvPr id="3" name="Subtitle 2">
            <a:extLst>
              <a:ext uri="{FF2B5EF4-FFF2-40B4-BE49-F238E27FC236}">
                <a16:creationId xmlns:a16="http://schemas.microsoft.com/office/drawing/2014/main" id="{DF2DCA79-A8B3-2B9F-6667-2375EFC187C0}"/>
              </a:ext>
            </a:extLst>
          </p:cNvPr>
          <p:cNvSpPr txBox="1">
            <a:spLocks/>
          </p:cNvSpPr>
          <p:nvPr/>
        </p:nvSpPr>
        <p:spPr>
          <a:xfrm>
            <a:off x="419660" y="750795"/>
            <a:ext cx="5632148" cy="157106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4.  The Save As dialog box will appear.  Select the location where you wish to export the document, enter a file name, then click Save.  </a:t>
            </a:r>
          </a:p>
        </p:txBody>
      </p:sp>
      <p:pic>
        <p:nvPicPr>
          <p:cNvPr id="4" name="Picture 3">
            <a:extLst>
              <a:ext uri="{FF2B5EF4-FFF2-40B4-BE49-F238E27FC236}">
                <a16:creationId xmlns:a16="http://schemas.microsoft.com/office/drawing/2014/main" id="{71B59E1E-6FF9-5E00-42F9-BE4D324583FE}"/>
              </a:ext>
            </a:extLst>
          </p:cNvPr>
          <p:cNvPicPr>
            <a:picLocks noChangeAspect="1"/>
          </p:cNvPicPr>
          <p:nvPr/>
        </p:nvPicPr>
        <p:blipFill>
          <a:blip r:embed="rId2"/>
          <a:stretch>
            <a:fillRect/>
          </a:stretch>
        </p:blipFill>
        <p:spPr>
          <a:xfrm>
            <a:off x="419660" y="2402009"/>
            <a:ext cx="5980694" cy="3999323"/>
          </a:xfrm>
          <a:prstGeom prst="rect">
            <a:avLst/>
          </a:prstGeom>
        </p:spPr>
      </p:pic>
      <p:cxnSp>
        <p:nvCxnSpPr>
          <p:cNvPr id="5" name="Straight Arrow Connector 4">
            <a:extLst>
              <a:ext uri="{FF2B5EF4-FFF2-40B4-BE49-F238E27FC236}">
                <a16:creationId xmlns:a16="http://schemas.microsoft.com/office/drawing/2014/main" id="{C02861D2-4B32-427B-2A79-B2F66738844A}"/>
              </a:ext>
            </a:extLst>
          </p:cNvPr>
          <p:cNvCxnSpPr/>
          <p:nvPr/>
        </p:nvCxnSpPr>
        <p:spPr>
          <a:xfrm>
            <a:off x="3850829" y="4383209"/>
            <a:ext cx="1219200" cy="1524000"/>
          </a:xfrm>
          <a:prstGeom prst="straightConnector1">
            <a:avLst/>
          </a:prstGeom>
          <a:ln w="57150">
            <a:solidFill>
              <a:srgbClr val="EF4136"/>
            </a:solidFill>
            <a:tailEnd type="triangle"/>
          </a:ln>
        </p:spPr>
        <p:style>
          <a:lnRef idx="1">
            <a:schemeClr val="accent1"/>
          </a:lnRef>
          <a:fillRef idx="0">
            <a:schemeClr val="accent1"/>
          </a:fillRef>
          <a:effectRef idx="0">
            <a:schemeClr val="accent1"/>
          </a:effectRef>
          <a:fontRef idx="minor">
            <a:schemeClr val="tx1"/>
          </a:fontRef>
        </p:style>
      </p:cxnSp>
      <p:sp>
        <p:nvSpPr>
          <p:cNvPr id="6" name="Subtitle 2">
            <a:extLst>
              <a:ext uri="{FF2B5EF4-FFF2-40B4-BE49-F238E27FC236}">
                <a16:creationId xmlns:a16="http://schemas.microsoft.com/office/drawing/2014/main" id="{F7BDAF5E-8CC9-2431-8CBB-94165134EF18}"/>
              </a:ext>
            </a:extLst>
          </p:cNvPr>
          <p:cNvSpPr txBox="1">
            <a:spLocks/>
          </p:cNvSpPr>
          <p:nvPr/>
        </p:nvSpPr>
        <p:spPr>
          <a:xfrm>
            <a:off x="7566212" y="1293908"/>
            <a:ext cx="4289699" cy="1175338"/>
          </a:xfrm>
          <a:prstGeom prst="rect">
            <a:avLst/>
          </a:prstGeom>
          <a:solidFill>
            <a:srgbClr val="0079A2"/>
          </a:solid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bg1"/>
                </a:solidFill>
              </a:rPr>
              <a:t>You can also use the Save As type: drop-down menu in the Save As dialog box to save documents in a variety of file types.</a:t>
            </a:r>
          </a:p>
        </p:txBody>
      </p:sp>
      <p:pic>
        <p:nvPicPr>
          <p:cNvPr id="7" name="Picture 2">
            <a:extLst>
              <a:ext uri="{FF2B5EF4-FFF2-40B4-BE49-F238E27FC236}">
                <a16:creationId xmlns:a16="http://schemas.microsoft.com/office/drawing/2014/main" id="{DFEB46ED-F96F-500D-8ACB-CB15EF8B59A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66212" y="2457825"/>
            <a:ext cx="4289699" cy="3911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23885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FD68C5-B3A8-C63C-AF29-AA17B2ADF84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5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6858000" cy="6858000"/>
          </a:xfrm>
          <a:prstGeom prst="rect">
            <a:avLst/>
          </a:prstGeom>
          <a:noFill/>
        </p:spPr>
      </p:pic>
    </p:spTree>
    <p:extLst>
      <p:ext uri="{BB962C8B-B14F-4D97-AF65-F5344CB8AC3E}">
        <p14:creationId xmlns:p14="http://schemas.microsoft.com/office/powerpoint/2010/main" val="2684404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2439</TotalTime>
  <Words>2301</Words>
  <Application>Microsoft Office PowerPoint</Application>
  <PresentationFormat>Widescreen</PresentationFormat>
  <Paragraphs>209</Paragraphs>
  <Slides>54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Calibri</vt:lpstr>
      <vt:lpstr>Calibri Light</vt:lpstr>
      <vt:lpstr>Office Theme</vt:lpstr>
      <vt:lpstr>ICDL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Menna Tullah</dc:creator>
  <cp:lastModifiedBy>Menna Tullah</cp:lastModifiedBy>
  <cp:revision>291</cp:revision>
  <dcterms:created xsi:type="dcterms:W3CDTF">2023-07-12T11:29:56Z</dcterms:created>
  <dcterms:modified xsi:type="dcterms:W3CDTF">2023-07-16T01:16:33Z</dcterms:modified>
</cp:coreProperties>
</file>